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75" r:id="rId2"/>
    <p:sldId id="273" r:id="rId3"/>
    <p:sldId id="264" r:id="rId4"/>
    <p:sldId id="274" r:id="rId5"/>
    <p:sldId id="277" r:id="rId6"/>
    <p:sldId id="276" r:id="rId7"/>
    <p:sldId id="278" r:id="rId8"/>
    <p:sldId id="279" r:id="rId9"/>
    <p:sldId id="257" r:id="rId10"/>
    <p:sldId id="272" r:id="rId11"/>
    <p:sldId id="258" r:id="rId12"/>
    <p:sldId id="265" r:id="rId13"/>
    <p:sldId id="266" r:id="rId14"/>
    <p:sldId id="267" r:id="rId15"/>
    <p:sldId id="268" r:id="rId16"/>
    <p:sldId id="269" r:id="rId17"/>
    <p:sldId id="280" r:id="rId18"/>
    <p:sldId id="260" r:id="rId19"/>
    <p:sldId id="291" r:id="rId20"/>
    <p:sldId id="281" r:id="rId21"/>
    <p:sldId id="292" r:id="rId22"/>
    <p:sldId id="282" r:id="rId23"/>
    <p:sldId id="283" r:id="rId24"/>
    <p:sldId id="285" r:id="rId25"/>
    <p:sldId id="286" r:id="rId26"/>
    <p:sldId id="287" r:id="rId27"/>
    <p:sldId id="288" r:id="rId28"/>
    <p:sldId id="289" r:id="rId29"/>
    <p:sldId id="290" r:id="rId30"/>
    <p:sldId id="293" r:id="rId31"/>
    <p:sldId id="294"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CCFF"/>
    <a:srgbClr val="FFCC00"/>
    <a:srgbClr val="0000FF"/>
    <a:srgbClr val="66FF99"/>
    <a:srgbClr val="800000"/>
    <a:srgbClr val="A50021"/>
    <a:srgbClr val="CC0000"/>
    <a:srgbClr val="66FFCC"/>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CC6A2-85E4-4582-A3DC-BD45E8EF6394}" type="datetimeFigureOut">
              <a:rPr lang="el-GR" smtClean="0"/>
              <a:pPr/>
              <a:t>29/03/2013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5B3FF-637C-4769-914E-B6E8B735A77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836790E-4627-49E4-BAF4-A0B80EF5C495}"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5" name="Footer Placeholder 4"/>
          <p:cNvSpPr>
            <a:spLocks noGrp="1"/>
          </p:cNvSpPr>
          <p:nvPr>
            <p:ph type="ftr" sz="quarter" idx="11"/>
          </p:nvPr>
        </p:nvSpPr>
        <p:spPr>
          <a:xfrm>
            <a:off x="800100" y="6172200"/>
            <a:ext cx="4000500" cy="457200"/>
          </a:xfrm>
        </p:spPr>
        <p:txBody>
          <a:bodyPr/>
          <a:lstStyle/>
          <a:p>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836790E-4627-49E4-BAF4-A0B80EF5C49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36790E-4627-49E4-BAF4-A0B80EF5C495}"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836790E-4627-49E4-BAF4-A0B80EF5C495}"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36790E-4627-49E4-BAF4-A0B80EF5C495}"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8E08C3-7079-4D50-8138-02CC979B5FE5}" type="datetimeFigureOut">
              <a:rPr lang="el-GR" smtClean="0"/>
              <a:pPr/>
              <a:t>29/03/2013</a:t>
            </a:fld>
            <a:endParaRPr lang="el-GR"/>
          </a:p>
        </p:txBody>
      </p:sp>
      <p:sp>
        <p:nvSpPr>
          <p:cNvPr id="6" name="Footer Placeholder 5"/>
          <p:cNvSpPr>
            <a:spLocks noGrp="1"/>
          </p:cNvSpPr>
          <p:nvPr>
            <p:ph type="ftr" sz="quarter" idx="11"/>
          </p:nvPr>
        </p:nvSpPr>
        <p:spPr>
          <a:xfrm>
            <a:off x="914400" y="6172200"/>
            <a:ext cx="3886200" cy="457200"/>
          </a:xfrm>
        </p:spPr>
        <p:txBody>
          <a:bodyPr/>
          <a:lstStyle/>
          <a:p>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A836790E-4627-49E4-BAF4-A0B80EF5C495}"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08E08C3-7079-4D50-8138-02CC979B5FE5}" type="datetimeFigureOut">
              <a:rPr lang="el-GR" smtClean="0"/>
              <a:pPr/>
              <a:t>29/03/2013</a:t>
            </a:fld>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36790E-4627-49E4-BAF4-A0B80EF5C49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cy/imgres?q=%CE%98%CE%91%CE%A5%CE%9C%CE%91%CE%A3%CE%A4%CE%99%CE%9A%CE%9F&amp;hl=el&amp;tbo=d&amp;biw=2560&amp;bih=1746&amp;tbm=isch&amp;tbnid=ZQPWzEPcpXNUYM:&amp;imgrefurl=http://dimosmarkopoulou.blogspot.com/2012/09/blog-post_9624.html&amp;docid=hN6W_muVUcApdM&amp;imgurl=http://2.bp.blogspot.com/-EIpdnLh6X6g/UEcx6O1Ud9I/AAAAAAAABCc/y1UggJsEuXc/s1600/%CE%B8%CE%B1%CF%85%CE%BC%CE%B1%CF%83%CF%84%CE%B9%CE%BA%CE%BF.jpg&amp;w=460&amp;h=276&amp;ei=RocLUdbbNsnAhAeY44DQAw&amp;zoom=1&amp;ved=1t:3588,r:45,s:0,i:233&amp;iact=rc&amp;dur=1671&amp;sig=111395422288114329135&amp;page=1&amp;tbnh=174&amp;tbnw=277&amp;start=0&amp;ndsp=105&amp;tx=135&amp;ty=69"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as.capo.gov.c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99592" y="3140968"/>
            <a:ext cx="7848872" cy="3312368"/>
          </a:xfrm>
        </p:spPr>
        <p:txBody>
          <a:bodyPr>
            <a:normAutofit/>
          </a:bodyPr>
          <a:lstStyle/>
          <a:p>
            <a:pPr algn="l"/>
            <a:r>
              <a:rPr lang="el-GR" b="1" dirty="0" smtClean="0">
                <a:solidFill>
                  <a:srgbClr val="CC0000"/>
                </a:solidFill>
                <a:latin typeface="Calibri" pitchFamily="34" charset="0"/>
              </a:rPr>
              <a:t>ΜΕΡΟΣ Α΄: ΗΛΕΚΤΡΟΝΙΚΗ ΥΠΟΒΟΛΗ</a:t>
            </a:r>
          </a:p>
          <a:p>
            <a:pPr algn="l"/>
            <a:endParaRPr lang="el-GR" b="1" dirty="0" smtClean="0">
              <a:solidFill>
                <a:srgbClr val="CC0000"/>
              </a:solidFill>
              <a:latin typeface="Calibri" pitchFamily="34" charset="0"/>
            </a:endParaRPr>
          </a:p>
          <a:p>
            <a:pPr algn="l"/>
            <a:r>
              <a:rPr lang="el-GR" b="1" dirty="0" smtClean="0">
                <a:solidFill>
                  <a:schemeClr val="accent2">
                    <a:lumMod val="50000"/>
                  </a:schemeClr>
                </a:solidFill>
                <a:latin typeface="Calibri" pitchFamily="34" charset="0"/>
              </a:rPr>
              <a:t>ΜΕΡΟΣ Β΄: ΑΝΑΛΥΤΙΚΗ ΚΑΤΑΣΤΑΣΗ ΠΡΟΒΛΗΜΑΤΙΚΩΝ 	         ΤΕΜΑΧΙΩΝ ΚΑΙ ΕΠΕΞΗΓΗΣΗ ΚΩΔΙΚΩΝ</a:t>
            </a:r>
          </a:p>
          <a:p>
            <a:pPr algn="l"/>
            <a:endParaRPr lang="el-GR" b="1" dirty="0" smtClean="0">
              <a:solidFill>
                <a:schemeClr val="tx1"/>
              </a:solidFill>
              <a:latin typeface="Calibri" pitchFamily="34" charset="0"/>
            </a:endParaRPr>
          </a:p>
          <a:p>
            <a:pPr algn="l"/>
            <a:r>
              <a:rPr lang="el-GR" b="1" dirty="0" smtClean="0">
                <a:solidFill>
                  <a:schemeClr val="tx1"/>
                </a:solidFill>
                <a:latin typeface="Calibri" pitchFamily="34" charset="0"/>
              </a:rPr>
              <a:t>ΜΕΡΟΣ Γ΄: ΑΙΤΙΕΣ ΚΑΙ ΥΠΟΛΟΓΙΣΜΟΣ ΜΕΙΩΣΕΩΝ ΚΑΙ 		       ΑΠΟΚΛΙΣΕΩΝ</a:t>
            </a:r>
          </a:p>
          <a:p>
            <a:endParaRPr lang="el-GR" dirty="0"/>
          </a:p>
        </p:txBody>
      </p:sp>
      <p:sp>
        <p:nvSpPr>
          <p:cNvPr id="3" name="Title 2"/>
          <p:cNvSpPr>
            <a:spLocks noGrp="1"/>
          </p:cNvSpPr>
          <p:nvPr>
            <p:ph type="ctrTitle"/>
          </p:nvPr>
        </p:nvSpPr>
        <p:spPr>
          <a:xfrm>
            <a:off x="107504" y="1484784"/>
            <a:ext cx="9036496" cy="1491171"/>
          </a:xfrm>
        </p:spPr>
        <p:txBody>
          <a:bodyPr>
            <a:noAutofit/>
          </a:bodyPr>
          <a:lstStyle/>
          <a:p>
            <a:r>
              <a:rPr lang="el-GR" sz="2800" b="1" dirty="0" smtClean="0">
                <a:solidFill>
                  <a:schemeClr val="tx1"/>
                </a:solidFill>
                <a:latin typeface="Calibri" pitchFamily="34" charset="0"/>
              </a:rPr>
              <a:t>ΒΗΜΑΤΑ ΠΡΟΣ ΟΡΘΗ</a:t>
            </a:r>
            <a:br>
              <a:rPr lang="el-GR" sz="2800" b="1" dirty="0" smtClean="0">
                <a:solidFill>
                  <a:schemeClr val="tx1"/>
                </a:solidFill>
                <a:latin typeface="Calibri" pitchFamily="34" charset="0"/>
              </a:rPr>
            </a:br>
            <a:r>
              <a:rPr lang="el-GR" sz="2800" b="1" dirty="0" smtClean="0">
                <a:solidFill>
                  <a:schemeClr val="tx1"/>
                </a:solidFill>
                <a:latin typeface="Calibri" pitchFamily="34" charset="0"/>
              </a:rPr>
              <a:t>ΗΛΕΚΤΡΟΝΙΚΗ ΥΠΟΒΟΛΗ</a:t>
            </a:r>
            <a:br>
              <a:rPr lang="el-GR" sz="2800" b="1" dirty="0" smtClean="0">
                <a:solidFill>
                  <a:schemeClr val="tx1"/>
                </a:solidFill>
                <a:latin typeface="Calibri" pitchFamily="34" charset="0"/>
              </a:rPr>
            </a:br>
            <a:r>
              <a:rPr lang="el-GR" sz="2800" b="1" dirty="0" smtClean="0">
                <a:solidFill>
                  <a:schemeClr val="tx1"/>
                </a:solidFill>
                <a:latin typeface="Calibri" pitchFamily="34" charset="0"/>
              </a:rPr>
              <a:t> ΕΝΙΑΙΑΣ ΑΙΤΗΣΗΣ ΕΚΤΑΡΙΚΩΝ ΕΠΙΔΟΤΗΣΕΩΝ 2013</a:t>
            </a:r>
            <a:endParaRPr lang="el-GR" sz="2800" b="1" dirty="0">
              <a:solidFill>
                <a:schemeClr val="tx1"/>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323528" y="188640"/>
            <a:ext cx="1296144" cy="108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907704" y="908720"/>
            <a:ext cx="56166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691680" y="548680"/>
            <a:ext cx="7272808" cy="400110"/>
          </a:xfrm>
          <a:prstGeom prst="rect">
            <a:avLst/>
          </a:prstGeom>
          <a:noFill/>
        </p:spPr>
        <p:txBody>
          <a:bodyPr wrap="square" rtlCol="0">
            <a:spAutoFit/>
          </a:bodyPr>
          <a:lstStyle/>
          <a:p>
            <a:pPr algn="ctr"/>
            <a:r>
              <a:rPr lang="el-GR" sz="2000" dirty="0" smtClean="0">
                <a:latin typeface="Calibri" pitchFamily="34" charset="0"/>
              </a:rPr>
              <a:t>ΚΥΠΡΙΑΚΟΣ ΟΡΓΑΝΙΣΜΟΣ ΑΓΡΟΤΙΚΩΝ ΠΛΗΡΩΜΩΝ (Κ.Ο.Α.Π)</a:t>
            </a:r>
            <a:endParaRPr lang="el-GR" sz="20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Calibri" pitchFamily="34" charset="0"/>
                <a:cs typeface="Calibri" pitchFamily="34" charset="0"/>
              </a:rPr>
              <a:t>Εμφάνιση αίτησης με τα στοιχεία των τεμαχίων όπως αυτά  διαμορφώθηκαν        με την Ανανέωση του Μητρώου Γεωργικής Γης</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p:nvPr/>
        </p:nvPicPr>
        <p:blipFill>
          <a:blip r:embed="rId3" cstate="print"/>
          <a:srcRect/>
          <a:stretch>
            <a:fillRect/>
          </a:stretch>
        </p:blipFill>
        <p:spPr bwMode="auto">
          <a:xfrm>
            <a:off x="971600" y="2204864"/>
            <a:ext cx="7311985" cy="41759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4895056"/>
          </a:xfrm>
        </p:spPr>
        <p:txBody>
          <a:bodyPr/>
          <a:lstStyle/>
          <a:p>
            <a:pPr>
              <a:buNone/>
            </a:pPr>
            <a:r>
              <a:rPr lang="el-GR" dirty="0" smtClean="0">
                <a:latin typeface="+mj-lt"/>
              </a:rPr>
              <a:t>                </a:t>
            </a:r>
          </a:p>
          <a:p>
            <a:pPr>
              <a:buFont typeface="Wingdings" pitchFamily="2" charset="2"/>
              <a:buChar char="v"/>
            </a:pPr>
            <a:r>
              <a:rPr lang="el-GR" sz="1800" dirty="0" smtClean="0">
                <a:latin typeface="Calibri" pitchFamily="34" charset="0"/>
                <a:cs typeface="Calibri" pitchFamily="34" charset="0"/>
              </a:rPr>
              <a:t>Προχωρήστε σε τυχόν </a:t>
            </a:r>
            <a:r>
              <a:rPr lang="el-GR" sz="1800" b="1" u="sng" dirty="0" smtClean="0">
                <a:latin typeface="Calibri" pitchFamily="34" charset="0"/>
                <a:cs typeface="Calibri" pitchFamily="34" charset="0"/>
              </a:rPr>
              <a:t>ΑΠΑΙΤΟΥΜΕΝΕΣ ΑΛΛΑΓΕΣ </a:t>
            </a:r>
            <a:r>
              <a:rPr lang="el-GR" sz="1800" dirty="0" smtClean="0">
                <a:latin typeface="Calibri" pitchFamily="34" charset="0"/>
                <a:cs typeface="Calibri" pitchFamily="34" charset="0"/>
              </a:rPr>
              <a:t>των τεμαχίων</a:t>
            </a:r>
          </a:p>
          <a:p>
            <a:pPr>
              <a:buNone/>
            </a:pPr>
            <a:r>
              <a:rPr lang="el-GR" sz="1800" dirty="0" smtClean="0">
                <a:latin typeface="Calibri" pitchFamily="34" charset="0"/>
                <a:cs typeface="Calibri" pitchFamily="34" charset="0"/>
              </a:rPr>
              <a:t> (αλλαγή σε: καλλιέργεια, έκταση ή συμμετοχή </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τεμαχίου σε </a:t>
            </a:r>
            <a:r>
              <a:rPr lang="el-GR" sz="1800" dirty="0" err="1" smtClean="0">
                <a:latin typeface="Calibri" pitchFamily="34" charset="0"/>
                <a:cs typeface="Calibri" pitchFamily="34" charset="0"/>
              </a:rPr>
              <a:t>Αγροπεριβαλλοντικό</a:t>
            </a:r>
            <a:endParaRPr lang="el-GR" sz="1800" dirty="0" smtClean="0">
              <a:latin typeface="Calibri" pitchFamily="34" charset="0"/>
              <a:cs typeface="Calibri" pitchFamily="34" charset="0"/>
            </a:endParaRPr>
          </a:p>
          <a:p>
            <a:pPr>
              <a:buNone/>
            </a:pPr>
            <a:r>
              <a:rPr lang="el-GR" sz="1800" dirty="0" smtClean="0">
                <a:latin typeface="Calibri" pitchFamily="34" charset="0"/>
                <a:cs typeface="Calibri" pitchFamily="34" charset="0"/>
              </a:rPr>
              <a:t>Μέτρο)  πατώντας  </a:t>
            </a:r>
            <a:r>
              <a:rPr lang="el-GR" sz="1800" b="1" dirty="0" smtClean="0">
                <a:latin typeface="Calibri" pitchFamily="34" charset="0"/>
                <a:cs typeface="Calibri" pitchFamily="34" charset="0"/>
              </a:rPr>
              <a:t> </a:t>
            </a:r>
            <a:r>
              <a:rPr lang="el-GR" sz="1600" b="1" u="sng" dirty="0" smtClean="0">
                <a:solidFill>
                  <a:srgbClr val="0000FF"/>
                </a:solidFill>
                <a:cs typeface="Calibri" pitchFamily="34" charset="0"/>
              </a:rPr>
              <a:t>Αλλαγή</a:t>
            </a:r>
            <a:r>
              <a:rPr lang="el-GR" sz="1600" b="1" dirty="0" smtClean="0">
                <a:latin typeface="Calibri" pitchFamily="34" charset="0"/>
                <a:cs typeface="Calibri" pitchFamily="34" charset="0"/>
              </a:rPr>
              <a:t> </a:t>
            </a:r>
            <a:endParaRPr lang="el-GR" sz="1600" dirty="0" smtClean="0">
              <a:latin typeface="Calibri" pitchFamily="34" charset="0"/>
              <a:cs typeface="Calibri" pitchFamily="34" charset="0"/>
            </a:endParaRPr>
          </a:p>
          <a:p>
            <a:pPr>
              <a:buFont typeface="Wingdings" pitchFamily="2" charset="2"/>
              <a:buChar char="v"/>
            </a:pPr>
            <a:r>
              <a:rPr lang="el-GR" sz="1800" dirty="0" smtClean="0">
                <a:latin typeface="Calibri" pitchFamily="34" charset="0"/>
                <a:cs typeface="Calibri" pitchFamily="34" charset="0"/>
              </a:rPr>
              <a:t> Προχωρήστε σε τυχόν </a:t>
            </a:r>
            <a:r>
              <a:rPr lang="el-GR" sz="1800" b="1" u="sng" dirty="0" smtClean="0">
                <a:latin typeface="Calibri" pitchFamily="34" charset="0"/>
                <a:cs typeface="Calibri" pitchFamily="34" charset="0"/>
              </a:rPr>
              <a:t>ΔΙΑΓΡΑΦΗ ΤΕΜΑΧΙΟΥ</a:t>
            </a:r>
            <a:r>
              <a:rPr lang="el-GR" sz="1800" dirty="0" smtClean="0">
                <a:latin typeface="Calibri" pitchFamily="34" charset="0"/>
                <a:cs typeface="Calibri" pitchFamily="34" charset="0"/>
              </a:rPr>
              <a:t> που δεν καλλιεργεί ο </a:t>
            </a:r>
            <a:r>
              <a:rPr lang="el-GR" sz="1800" dirty="0" err="1" smtClean="0">
                <a:latin typeface="Calibri" pitchFamily="34" charset="0"/>
                <a:cs typeface="Calibri" pitchFamily="34" charset="0"/>
              </a:rPr>
              <a:t>αιτητής</a:t>
            </a:r>
            <a:r>
              <a:rPr lang="el-GR" sz="1800" dirty="0" smtClean="0">
                <a:latin typeface="Calibri" pitchFamily="34" charset="0"/>
                <a:cs typeface="Calibri" pitchFamily="34" charset="0"/>
              </a:rPr>
              <a:t>  πλέον</a:t>
            </a:r>
          </a:p>
          <a:p>
            <a:pPr>
              <a:buNone/>
            </a:pPr>
            <a:r>
              <a:rPr lang="el-GR" sz="1800" dirty="0" smtClean="0">
                <a:latin typeface="Calibri" pitchFamily="34" charset="0"/>
                <a:cs typeface="Calibri" pitchFamily="34" charset="0"/>
              </a:rPr>
              <a:t>   πατώντας  </a:t>
            </a:r>
            <a:r>
              <a:rPr lang="el-GR" sz="1600" b="1" u="sng" dirty="0" smtClean="0">
                <a:solidFill>
                  <a:srgbClr val="0000FF"/>
                </a:solidFill>
                <a:cs typeface="Calibri" pitchFamily="34" charset="0"/>
              </a:rPr>
              <a:t>Διαγραφή</a:t>
            </a:r>
            <a:endParaRPr lang="el-GR" sz="1600" dirty="0" smtClean="0">
              <a:latin typeface="Calibri" pitchFamily="34" charset="0"/>
              <a:cs typeface="Calibri" pitchFamily="34" charset="0"/>
            </a:endParaRPr>
          </a:p>
          <a:p>
            <a:pPr>
              <a:buFont typeface="Wingdings" pitchFamily="2" charset="2"/>
              <a:buChar char="v"/>
            </a:pPr>
            <a:r>
              <a:rPr lang="el-GR" sz="1800" dirty="0" smtClean="0">
                <a:latin typeface="Calibri" pitchFamily="34" charset="0"/>
                <a:cs typeface="Calibri" pitchFamily="34" charset="0"/>
              </a:rPr>
              <a:t>Προχωρήστε σε τυχόν </a:t>
            </a:r>
            <a:r>
              <a:rPr lang="el-GR" sz="1800" b="1" u="sng" dirty="0" smtClean="0">
                <a:latin typeface="Calibri" pitchFamily="34" charset="0"/>
                <a:cs typeface="Calibri" pitchFamily="34" charset="0"/>
              </a:rPr>
              <a:t>ΠΡΟΣΘΗΚΕΣ ΚΑΙΝΟΥΡΓΙΩΝ ΤΕΜΑΧΙΩΝ </a:t>
            </a:r>
            <a:r>
              <a:rPr lang="el-GR" sz="1800" dirty="0" smtClean="0">
                <a:latin typeface="Calibri" pitchFamily="34" charset="0"/>
                <a:cs typeface="Calibri" pitchFamily="34" charset="0"/>
              </a:rPr>
              <a:t> που καλλιεργεί ο </a:t>
            </a:r>
          </a:p>
          <a:p>
            <a:pPr>
              <a:buNone/>
            </a:pPr>
            <a:r>
              <a:rPr lang="el-GR" sz="1800" dirty="0" smtClean="0">
                <a:latin typeface="Calibri" pitchFamily="34" charset="0"/>
                <a:cs typeface="Calibri" pitchFamily="34" charset="0"/>
              </a:rPr>
              <a:t>      </a:t>
            </a:r>
            <a:r>
              <a:rPr lang="el-GR" sz="1800" dirty="0" err="1" smtClean="0">
                <a:latin typeface="Calibri" pitchFamily="34" charset="0"/>
                <a:cs typeface="Calibri" pitchFamily="34" charset="0"/>
              </a:rPr>
              <a:t>αιτητής</a:t>
            </a:r>
            <a:r>
              <a:rPr lang="el-GR" sz="1800" dirty="0" smtClean="0">
                <a:latin typeface="Calibri" pitchFamily="34" charset="0"/>
                <a:cs typeface="Calibri" pitchFamily="34" charset="0"/>
              </a:rPr>
              <a:t>   πατώντας </a:t>
            </a:r>
            <a:endParaRPr lang="en-US" sz="1800" b="1" u="sng"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p:cNvCxnSpPr/>
          <p:nvPr/>
        </p:nvCxnSpPr>
        <p:spPr>
          <a:xfrm flipH="1" flipV="1">
            <a:off x="3203848" y="2492896"/>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99792" y="3212976"/>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843808" y="3717032"/>
            <a:ext cx="3528392" cy="28803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alibri" pitchFamily="34" charset="0"/>
                <a:cs typeface="Calibri" pitchFamily="34" charset="0"/>
              </a:rPr>
              <a:t>Προσθήκη νέου τεμαχίου</a:t>
            </a:r>
            <a:endParaRPr lang="el-GR" sz="2000" b="1" dirty="0">
              <a:solidFill>
                <a:schemeClr val="tx1"/>
              </a:solidFill>
              <a:latin typeface="Calibri" pitchFamily="34" charset="0"/>
              <a:cs typeface="Calibri" pitchFamily="34" charset="0"/>
            </a:endParaRPr>
          </a:p>
        </p:txBody>
      </p:sp>
      <p:cxnSp>
        <p:nvCxnSpPr>
          <p:cNvPr id="17" name="Straight Arrow Connector 16"/>
          <p:cNvCxnSpPr/>
          <p:nvPr/>
        </p:nvCxnSpPr>
        <p:spPr>
          <a:xfrm flipH="1" flipV="1">
            <a:off x="6300192" y="3933056"/>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3" cstate="print"/>
          <a:srcRect/>
          <a:stretch>
            <a:fillRect/>
          </a:stretch>
        </p:blipFill>
        <p:spPr bwMode="auto">
          <a:xfrm>
            <a:off x="2555776" y="4581128"/>
            <a:ext cx="4608512" cy="2088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2" name="Rectangle 21"/>
          <p:cNvSpPr/>
          <p:nvPr/>
        </p:nvSpPr>
        <p:spPr>
          <a:xfrm>
            <a:off x="2627784" y="6309320"/>
            <a:ext cx="1944216" cy="144016"/>
          </a:xfrm>
          <a:prstGeom prst="rect">
            <a:avLst/>
          </a:prstGeom>
          <a:solidFill>
            <a:schemeClr val="bg1">
              <a:lumMod val="85000"/>
            </a:schemeClr>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chemeClr val="tx1"/>
                </a:solidFill>
                <a:latin typeface="Calibri" pitchFamily="34" charset="0"/>
                <a:cs typeface="Calibri" pitchFamily="34" charset="0"/>
              </a:rPr>
              <a:t>Προσθήκη νέου τεμαχίου</a:t>
            </a:r>
            <a:endParaRPr lang="el-GR" sz="1200" b="1" dirty="0">
              <a:solidFill>
                <a:schemeClr val="tx1"/>
              </a:solidFill>
              <a:latin typeface="Calibri" pitchFamily="34" charset="0"/>
              <a:cs typeface="Calibri" pitchFamily="34" charset="0"/>
            </a:endParaRPr>
          </a:p>
        </p:txBody>
      </p:sp>
      <p:sp>
        <p:nvSpPr>
          <p:cNvPr id="23" name="Oval 22"/>
          <p:cNvSpPr/>
          <p:nvPr/>
        </p:nvSpPr>
        <p:spPr>
          <a:xfrm>
            <a:off x="2627784" y="5661248"/>
            <a:ext cx="144016" cy="720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2771800" y="5661248"/>
            <a:ext cx="144016" cy="720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7" name="Straight Arrow Connector 26"/>
          <p:cNvCxnSpPr>
            <a:stCxn id="23" idx="1"/>
          </p:cNvCxnSpPr>
          <p:nvPr/>
        </p:nvCxnSpPr>
        <p:spPr>
          <a:xfrm flipH="1" flipV="1">
            <a:off x="2051721" y="5589241"/>
            <a:ext cx="597154" cy="825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403648" y="4941168"/>
            <a:ext cx="1440160"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83568" y="4581128"/>
            <a:ext cx="1296144" cy="36004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chemeClr val="tx1"/>
                </a:solidFill>
              </a:rPr>
              <a:t>Διαγραφή</a:t>
            </a:r>
            <a:endParaRPr lang="el-GR" sz="1200" b="1" dirty="0">
              <a:solidFill>
                <a:schemeClr val="tx1"/>
              </a:solidFill>
            </a:endParaRPr>
          </a:p>
        </p:txBody>
      </p:sp>
      <p:sp>
        <p:nvSpPr>
          <p:cNvPr id="40" name="Oval 39"/>
          <p:cNvSpPr/>
          <p:nvPr/>
        </p:nvSpPr>
        <p:spPr>
          <a:xfrm>
            <a:off x="683568" y="5373216"/>
            <a:ext cx="1224136" cy="36004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dirty="0" smtClean="0">
              <a:solidFill>
                <a:schemeClr val="tx1"/>
              </a:solidFill>
            </a:endParaRPr>
          </a:p>
          <a:p>
            <a:pPr algn="ctr"/>
            <a:r>
              <a:rPr lang="el-GR" sz="1200" b="1" dirty="0" smtClean="0">
                <a:solidFill>
                  <a:schemeClr val="tx1"/>
                </a:solidFill>
              </a:rPr>
              <a:t>Αλλαγή</a:t>
            </a:r>
          </a:p>
          <a:p>
            <a:pPr algn="ctr"/>
            <a:endParaRPr lang="el-GR" dirty="0"/>
          </a:p>
        </p:txBody>
      </p:sp>
      <p:sp>
        <p:nvSpPr>
          <p:cNvPr id="20" name="Right Arrow 19"/>
          <p:cNvSpPr/>
          <p:nvPr/>
        </p:nvSpPr>
        <p:spPr>
          <a:xfrm>
            <a:off x="683568" y="105273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5</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dirty="0" smtClean="0">
                <a:latin typeface="Calibri" pitchFamily="34" charset="0"/>
                <a:cs typeface="Calibri" pitchFamily="34" charset="0"/>
              </a:rPr>
              <a:t>                   </a:t>
            </a:r>
            <a:r>
              <a:rPr lang="el-GR" sz="1800" dirty="0" smtClean="0">
                <a:latin typeface="Calibri" pitchFamily="34" charset="0"/>
                <a:cs typeface="Calibri" pitchFamily="34" charset="0"/>
              </a:rPr>
              <a:t>Σε περίπτωση που ο </a:t>
            </a:r>
            <a:r>
              <a:rPr lang="el-GR" sz="1800" dirty="0" err="1" smtClean="0">
                <a:latin typeface="Calibri" pitchFamily="34" charset="0"/>
                <a:cs typeface="Calibri" pitchFamily="34" charset="0"/>
              </a:rPr>
              <a:t>αιτητής</a:t>
            </a:r>
            <a:r>
              <a:rPr lang="el-GR" sz="1800" dirty="0" smtClean="0">
                <a:latin typeface="Calibri" pitchFamily="34" charset="0"/>
                <a:cs typeface="Calibri" pitchFamily="34" charset="0"/>
              </a:rPr>
              <a:t> συμμετέχει στο Μέτρο 2.1 (Εξισωτικές πληρωμές για μειονεκτικές περιοχές *)  η συμμετοχή σημειώνεται αυτόματα.</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Calibri" pitchFamily="34" charset="0"/>
              <a:cs typeface="Calibri" pitchFamily="34" charset="0"/>
            </a:endParaRPr>
          </a:p>
          <a:p>
            <a:pPr>
              <a:buNone/>
            </a:pPr>
            <a:r>
              <a:rPr lang="el-GR" sz="1600" dirty="0" smtClean="0">
                <a:latin typeface="Calibri" pitchFamily="34" charset="0"/>
                <a:cs typeface="Calibri" pitchFamily="34" charset="0"/>
              </a:rPr>
              <a:t>*Μειονεκτικές περιοχές = Περιοχές με μόνιμα φυσικά μειονεκτήματα όπως: μεγάλα υψόμετρα, απότομες κλίσεις, αβαθή /άγονα εδάφη ή περιοχές </a:t>
            </a:r>
          </a:p>
          <a:p>
            <a:pPr>
              <a:buNone/>
            </a:pPr>
            <a:r>
              <a:rPr lang="el-GR" sz="1600" dirty="0" smtClean="0">
                <a:latin typeface="Calibri" pitchFamily="34" charset="0"/>
                <a:cs typeface="Calibri" pitchFamily="34" charset="0"/>
              </a:rPr>
              <a:t>* Νέοι </a:t>
            </a:r>
            <a:r>
              <a:rPr lang="el-GR" sz="1600" dirty="0" err="1" smtClean="0">
                <a:latin typeface="Calibri" pitchFamily="34" charset="0"/>
                <a:cs typeface="Calibri" pitchFamily="34" charset="0"/>
              </a:rPr>
              <a:t>αιτητές</a:t>
            </a:r>
            <a:r>
              <a:rPr lang="el-GR" sz="1600" dirty="0" smtClean="0">
                <a:latin typeface="Calibri" pitchFamily="34" charset="0"/>
                <a:cs typeface="Calibri" pitchFamily="34" charset="0"/>
              </a:rPr>
              <a:t> ΔΕΝ μπορούν να ενταχθούν στο Μέτρο 2.1.</a:t>
            </a:r>
            <a:endParaRPr lang="en-US" sz="16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p:nvPr/>
        </p:nvPicPr>
        <p:blipFill>
          <a:blip r:embed="rId3" cstate="print"/>
          <a:srcRect/>
          <a:stretch>
            <a:fillRect/>
          </a:stretch>
        </p:blipFill>
        <p:spPr bwMode="auto">
          <a:xfrm>
            <a:off x="2195736" y="2348880"/>
            <a:ext cx="5760640" cy="2736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Rectangle 17"/>
          <p:cNvSpPr/>
          <p:nvPr/>
        </p:nvSpPr>
        <p:spPr>
          <a:xfrm>
            <a:off x="2987824" y="4581128"/>
            <a:ext cx="4896544" cy="144016"/>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b="1" dirty="0" smtClean="0">
                <a:solidFill>
                  <a:schemeClr val="tx1"/>
                </a:solidFill>
              </a:rPr>
              <a:t>Μέτρο 2.1</a:t>
            </a:r>
            <a:endParaRPr lang="el-GR" sz="1200" b="1" dirty="0">
              <a:solidFill>
                <a:schemeClr val="tx1"/>
              </a:solidFill>
            </a:endParaRPr>
          </a:p>
        </p:txBody>
      </p:sp>
      <p:sp>
        <p:nvSpPr>
          <p:cNvPr id="20" name="Rectangle 19"/>
          <p:cNvSpPr/>
          <p:nvPr/>
        </p:nvSpPr>
        <p:spPr>
          <a:xfrm>
            <a:off x="2987824" y="4725144"/>
            <a:ext cx="144016" cy="144016"/>
          </a:xfrm>
          <a:prstGeom prst="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3131840" y="4725144"/>
            <a:ext cx="4824536" cy="14401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tx1"/>
                </a:solidFill>
                <a:latin typeface="Calibri" pitchFamily="34" charset="0"/>
                <a:cs typeface="Calibri" pitchFamily="34" charset="0"/>
              </a:rPr>
              <a:t>Επιθυμώ να συμμετέχω στο Μέτρο 2.1 (Εξισωτικές πληρωμές για μειονεκτικές περιοχές</a:t>
            </a:r>
            <a:r>
              <a:rPr lang="el-GR" sz="900" dirty="0" smtClean="0">
                <a:solidFill>
                  <a:schemeClr val="tx1"/>
                </a:solidFill>
                <a:latin typeface="Calibri" pitchFamily="34" charset="0"/>
                <a:cs typeface="Calibri" pitchFamily="34" charset="0"/>
              </a:rPr>
              <a:t>)</a:t>
            </a:r>
            <a:endParaRPr lang="el-GR" sz="900" dirty="0">
              <a:solidFill>
                <a:schemeClr val="tx1"/>
              </a:solidFill>
              <a:latin typeface="Calibri" pitchFamily="34" charset="0"/>
              <a:cs typeface="Calibri" pitchFamily="34" charset="0"/>
            </a:endParaRPr>
          </a:p>
        </p:txBody>
      </p:sp>
      <p:cxnSp>
        <p:nvCxnSpPr>
          <p:cNvPr id="23" name="Straight Arrow Connector 22"/>
          <p:cNvCxnSpPr/>
          <p:nvPr/>
        </p:nvCxnSpPr>
        <p:spPr>
          <a:xfrm flipV="1">
            <a:off x="2627784" y="4797152"/>
            <a:ext cx="360040" cy="7200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67744" y="4437112"/>
            <a:ext cx="5688632" cy="72008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ight Arrow 14"/>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mj-lt"/>
              </a:rPr>
              <a:t>ΒΗΜΑ 6</a:t>
            </a:r>
            <a:r>
              <a:rPr lang="el-GR" b="1" baseline="30000" dirty="0" smtClean="0"/>
              <a:t>Ο</a:t>
            </a:r>
            <a:r>
              <a:rPr lang="el-GR" b="1" dirty="0" smtClean="0"/>
              <a:t> </a:t>
            </a:r>
            <a:endParaRPr lang="el-G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92500" lnSpcReduction="20000"/>
          </a:bodyPr>
          <a:lstStyle/>
          <a:p>
            <a:pPr>
              <a:buNone/>
            </a:pPr>
            <a:r>
              <a:rPr lang="el-GR" sz="1700" dirty="0" smtClean="0">
                <a:latin typeface="Calibri" pitchFamily="34" charset="0"/>
                <a:cs typeface="Calibri" pitchFamily="34" charset="0"/>
              </a:rPr>
              <a:t>                               Σε περίπτωση που ο </a:t>
            </a:r>
            <a:r>
              <a:rPr lang="el-GR" sz="1700" dirty="0" err="1" smtClean="0">
                <a:latin typeface="Calibri" pitchFamily="34" charset="0"/>
                <a:cs typeface="Calibri" pitchFamily="34" charset="0"/>
              </a:rPr>
              <a:t>αιτητής</a:t>
            </a:r>
            <a:r>
              <a:rPr lang="el-GR" sz="1700" dirty="0" smtClean="0">
                <a:latin typeface="Calibri" pitchFamily="34" charset="0"/>
                <a:cs typeface="Calibri" pitchFamily="34" charset="0"/>
              </a:rPr>
              <a:t> συμμετέχει στο Καθεστώς 2.3.2 Α2 των πατατών</a:t>
            </a:r>
          </a:p>
          <a:p>
            <a:pPr>
              <a:buNone/>
            </a:pPr>
            <a:r>
              <a:rPr lang="el-GR" sz="1700" dirty="0" smtClean="0">
                <a:latin typeface="Calibri" pitchFamily="34" charset="0"/>
                <a:cs typeface="Calibri" pitchFamily="34" charset="0"/>
              </a:rPr>
              <a:t>                               (</a:t>
            </a:r>
            <a:r>
              <a:rPr lang="en-US" sz="1700" dirty="0" smtClean="0">
                <a:latin typeface="Calibri" pitchFamily="34" charset="0"/>
                <a:cs typeface="Calibri" pitchFamily="34" charset="0"/>
              </a:rPr>
              <a:t>GLOBALGAP</a:t>
            </a:r>
            <a:r>
              <a:rPr lang="el-GR" sz="1700" dirty="0" smtClean="0">
                <a:latin typeface="Calibri" pitchFamily="34" charset="0"/>
                <a:cs typeface="Calibri" pitchFamily="34" charset="0"/>
              </a:rPr>
              <a:t>), η καταχώρηση των τεμαχίων που θα συμμετέχουν για το έτος</a:t>
            </a:r>
          </a:p>
          <a:p>
            <a:pPr>
              <a:buNone/>
            </a:pPr>
            <a:r>
              <a:rPr lang="el-GR" sz="1700" dirty="0" smtClean="0">
                <a:latin typeface="Calibri" pitchFamily="34" charset="0"/>
                <a:cs typeface="Calibri" pitchFamily="34" charset="0"/>
              </a:rPr>
              <a:t>                                2013 στο Καθεστώς γίνεται πατώντας</a:t>
            </a:r>
            <a:endParaRPr lang="en-US" sz="17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l-GR" sz="1600" dirty="0" smtClean="0">
              <a:latin typeface="Calibri" pitchFamily="34" charset="0"/>
              <a:cs typeface="Calibri" pitchFamily="34" charset="0"/>
            </a:endParaRPr>
          </a:p>
          <a:p>
            <a:pPr algn="ctr">
              <a:buNone/>
            </a:pPr>
            <a:r>
              <a:rPr lang="el-GR" sz="1600" b="1" dirty="0" smtClean="0">
                <a:latin typeface="Calibri" pitchFamily="34" charset="0"/>
                <a:cs typeface="Calibri" pitchFamily="34" charset="0"/>
              </a:rPr>
              <a:t>Το 2013 είναι ο τελευταίος χρόνος τήρησης των υποχρεώσεων του Μέτρου 2.3.2 Α2</a:t>
            </a:r>
            <a:endParaRPr lang="el-GR" sz="1800" b="1" dirty="0" smtClean="0">
              <a:latin typeface="+mj-lt"/>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4" name="Right Arrow 3"/>
          <p:cNvSpPr/>
          <p:nvPr/>
        </p:nvSpPr>
        <p:spPr>
          <a:xfrm>
            <a:off x="683568" y="1412776"/>
            <a:ext cx="12961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7</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le 12"/>
          <p:cNvSpPr/>
          <p:nvPr/>
        </p:nvSpPr>
        <p:spPr>
          <a:xfrm>
            <a:off x="5292080" y="1916832"/>
            <a:ext cx="3240360" cy="288032"/>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b="1" dirty="0" smtClean="0">
                <a:solidFill>
                  <a:schemeClr val="tx1"/>
                </a:solidFill>
                <a:latin typeface="Calibri" pitchFamily="34" charset="0"/>
                <a:cs typeface="Calibri" pitchFamily="34" charset="0"/>
              </a:rPr>
              <a:t>Εισαγωγή τεμαχίων στο Μέτρο 2.3.2 Α2</a:t>
            </a:r>
            <a:endParaRPr lang="el-GR" sz="1400" b="1" dirty="0">
              <a:solidFill>
                <a:schemeClr val="tx1"/>
              </a:solidFill>
              <a:latin typeface="Calibri" pitchFamily="34" charset="0"/>
              <a:cs typeface="Calibri" pitchFamily="34" charset="0"/>
            </a:endParaRPr>
          </a:p>
        </p:txBody>
      </p:sp>
      <p:cxnSp>
        <p:nvCxnSpPr>
          <p:cNvPr id="22" name="Straight Arrow Connector 21"/>
          <p:cNvCxnSpPr/>
          <p:nvPr/>
        </p:nvCxnSpPr>
        <p:spPr>
          <a:xfrm flipH="1" flipV="1">
            <a:off x="8388424" y="2132856"/>
            <a:ext cx="216024" cy="2160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cstate="print"/>
          <a:srcRect/>
          <a:stretch>
            <a:fillRect/>
          </a:stretch>
        </p:blipFill>
        <p:spPr bwMode="auto">
          <a:xfrm>
            <a:off x="2051720" y="2492896"/>
            <a:ext cx="5976664" cy="2880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3203848" y="4797152"/>
            <a:ext cx="4824536" cy="14401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smtClean="0">
                <a:solidFill>
                  <a:schemeClr val="tx1"/>
                </a:solidFill>
              </a:rPr>
              <a:t>ΠΡΟΓΡΑΜΜΑ ΑΓΡΟΤΙΚΗΣ ΑΝΑΠΤΥΞΗΣ</a:t>
            </a:r>
            <a:endParaRPr lang="el-GR" sz="1200" dirty="0">
              <a:solidFill>
                <a:schemeClr val="tx1"/>
              </a:solidFill>
            </a:endParaRPr>
          </a:p>
        </p:txBody>
      </p:sp>
      <p:sp>
        <p:nvSpPr>
          <p:cNvPr id="14" name="Rectangle 13"/>
          <p:cNvSpPr/>
          <p:nvPr/>
        </p:nvSpPr>
        <p:spPr>
          <a:xfrm>
            <a:off x="3203848" y="4941168"/>
            <a:ext cx="3312368" cy="144016"/>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tx1"/>
                </a:solidFill>
              </a:rPr>
              <a:t>Εισαγωγή </a:t>
            </a:r>
            <a:r>
              <a:rPr lang="el-GR" sz="1400" dirty="0" err="1" smtClean="0">
                <a:solidFill>
                  <a:schemeClr val="tx1"/>
                </a:solidFill>
              </a:rPr>
              <a:t>τεμάχίων</a:t>
            </a:r>
            <a:r>
              <a:rPr lang="el-GR" sz="1400" dirty="0" smtClean="0">
                <a:solidFill>
                  <a:schemeClr val="tx1"/>
                </a:solidFill>
              </a:rPr>
              <a:t> στο Μέτρο 2.3.2 Α2 </a:t>
            </a:r>
            <a:endParaRPr lang="el-GR" sz="1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dirty="0" smtClean="0">
                <a:latin typeface="+mj-lt"/>
              </a:rPr>
              <a:t>                   </a:t>
            </a:r>
            <a:r>
              <a:rPr lang="el-GR" sz="1600" dirty="0" smtClean="0">
                <a:latin typeface="Calibri" pitchFamily="34" charset="0"/>
                <a:cs typeface="Calibri" pitchFamily="34" charset="0"/>
              </a:rPr>
              <a:t>Αφού προβείτε σε όλες τις απαραίτητες αλλαγές και τους ελέγχους</a:t>
            </a:r>
          </a:p>
          <a:p>
            <a:pPr>
              <a:buNone/>
            </a:pPr>
            <a:r>
              <a:rPr lang="el-GR" sz="1600" dirty="0" smtClean="0">
                <a:latin typeface="Calibri" pitchFamily="34" charset="0"/>
                <a:cs typeface="Calibri" pitchFamily="34" charset="0"/>
              </a:rPr>
              <a:t>                                      υποβάλετε την αίτηση πατώντας </a:t>
            </a:r>
          </a:p>
          <a:p>
            <a:pPr>
              <a:buNone/>
            </a:pPr>
            <a:r>
              <a:rPr lang="el-GR" sz="1600" dirty="0" smtClean="0">
                <a:latin typeface="Calibri" pitchFamily="34" charset="0"/>
                <a:cs typeface="Calibri" pitchFamily="34" charset="0"/>
              </a:rPr>
              <a:t>                               </a:t>
            </a:r>
            <a:endParaRPr lang="el-GR" sz="1800" dirty="0" smtClean="0">
              <a:latin typeface="+mj-lt"/>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Calibri" pitchFamily="34" charset="0"/>
              <a:cs typeface="Calibri" pitchFamily="34" charset="0"/>
            </a:endParaRPr>
          </a:p>
          <a:p>
            <a:pPr>
              <a:buNone/>
            </a:pPr>
            <a:r>
              <a:rPr lang="el-GR" sz="2000" dirty="0" smtClean="0">
                <a:latin typeface="Calibri" pitchFamily="34" charset="0"/>
                <a:cs typeface="Calibri" pitchFamily="34" charset="0"/>
              </a:rPr>
              <a:t> 		</a:t>
            </a:r>
            <a:r>
              <a:rPr lang="el-GR" sz="1600" dirty="0" smtClean="0">
                <a:latin typeface="Calibri" pitchFamily="34" charset="0"/>
                <a:cs typeface="Calibri" pitchFamily="34" charset="0"/>
              </a:rPr>
              <a:t>     Αφού πατήσετε την                                        εμφανίζεται η επιβεβαίωση υποβολής</a:t>
            </a:r>
          </a:p>
          <a:p>
            <a:pPr>
              <a:buNone/>
            </a:pPr>
            <a:r>
              <a:rPr lang="el-GR" sz="1600" dirty="0" smtClean="0">
                <a:latin typeface="Calibri" pitchFamily="34" charset="0"/>
                <a:cs typeface="Calibri" pitchFamily="34" charset="0"/>
              </a:rPr>
              <a:t>                         της αίτησης.</a:t>
            </a:r>
          </a:p>
          <a:p>
            <a:pPr>
              <a:buNone/>
            </a:pPr>
            <a:r>
              <a:rPr lang="el-GR" sz="1600" dirty="0" smtClean="0">
                <a:latin typeface="Calibri" pitchFamily="34" charset="0"/>
                <a:cs typeface="Calibri" pitchFamily="34" charset="0"/>
              </a:rPr>
              <a:t>	                   </a:t>
            </a:r>
            <a:endParaRPr lang="en-US" sz="16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4" name="Right Arrow 3"/>
          <p:cNvSpPr/>
          <p:nvPr/>
        </p:nvSpPr>
        <p:spPr>
          <a:xfrm>
            <a:off x="683568" y="1412776"/>
            <a:ext cx="12961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8</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p:nvPr/>
        </p:nvPicPr>
        <p:blipFill>
          <a:blip r:embed="rId3" cstate="print"/>
          <a:srcRect/>
          <a:stretch>
            <a:fillRect/>
          </a:stretch>
        </p:blipFill>
        <p:spPr bwMode="auto">
          <a:xfrm>
            <a:off x="1763688" y="2348880"/>
            <a:ext cx="6264696" cy="3168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Rectangle 14"/>
          <p:cNvSpPr/>
          <p:nvPr/>
        </p:nvSpPr>
        <p:spPr>
          <a:xfrm>
            <a:off x="3059832" y="5229200"/>
            <a:ext cx="1440160" cy="21602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100" b="1" dirty="0" smtClean="0">
                <a:solidFill>
                  <a:schemeClr val="tx1"/>
                </a:solidFill>
                <a:latin typeface="+mj-lt"/>
              </a:rPr>
              <a:t>Υποβολή αίτησης</a:t>
            </a:r>
            <a:endParaRPr lang="el-GR" sz="1100" b="1" dirty="0">
              <a:solidFill>
                <a:schemeClr val="tx1"/>
              </a:solidFill>
              <a:latin typeface="+mj-lt"/>
            </a:endParaRPr>
          </a:p>
        </p:txBody>
      </p:sp>
      <p:sp>
        <p:nvSpPr>
          <p:cNvPr id="17" name="Rounded Rectangle 16"/>
          <p:cNvSpPr/>
          <p:nvPr/>
        </p:nvSpPr>
        <p:spPr>
          <a:xfrm>
            <a:off x="5292080" y="1844824"/>
            <a:ext cx="1944216" cy="36004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cs typeface="Calibri" pitchFamily="34" charset="0"/>
              </a:rPr>
              <a:t>Υποβολή αίτησης </a:t>
            </a:r>
            <a:endParaRPr lang="el-GR" sz="1600" b="1" dirty="0">
              <a:solidFill>
                <a:schemeClr val="tx1"/>
              </a:solidFill>
              <a:latin typeface="Calibri" pitchFamily="34" charset="0"/>
              <a:cs typeface="Calibri" pitchFamily="34" charset="0"/>
            </a:endParaRPr>
          </a:p>
        </p:txBody>
      </p:sp>
      <p:cxnSp>
        <p:nvCxnSpPr>
          <p:cNvPr id="22" name="Straight Arrow Connector 21"/>
          <p:cNvCxnSpPr/>
          <p:nvPr/>
        </p:nvCxnSpPr>
        <p:spPr>
          <a:xfrm flipH="1" flipV="1">
            <a:off x="7092280" y="2060848"/>
            <a:ext cx="216024"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419872" y="5661248"/>
            <a:ext cx="1656184" cy="36004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latin typeface="Calibri" pitchFamily="34" charset="0"/>
                <a:cs typeface="Calibri" pitchFamily="34" charset="0"/>
              </a:rPr>
              <a:t>Υποβολή αίτησης </a:t>
            </a:r>
            <a:endParaRPr lang="el-GR" sz="1400" b="1" dirty="0">
              <a:solidFill>
                <a:schemeClr val="tx1"/>
              </a:solidFill>
              <a:latin typeface="Calibri" pitchFamily="34" charset="0"/>
              <a:cs typeface="Calibri" pitchFamily="34" charset="0"/>
            </a:endParaRPr>
          </a:p>
        </p:txBody>
      </p:sp>
      <p:sp>
        <p:nvSpPr>
          <p:cNvPr id="27" name="Oval 26"/>
          <p:cNvSpPr/>
          <p:nvPr/>
        </p:nvSpPr>
        <p:spPr>
          <a:xfrm>
            <a:off x="2915816" y="5157192"/>
            <a:ext cx="1656184" cy="43204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92500" lnSpcReduction="20000"/>
          </a:bodyPr>
          <a:lstStyle/>
          <a:p>
            <a:pPr>
              <a:buNone/>
            </a:pPr>
            <a:r>
              <a:rPr lang="el-GR" sz="1600" dirty="0" smtClean="0">
                <a:latin typeface="+mj-lt"/>
              </a:rPr>
              <a:t>		</a:t>
            </a:r>
          </a:p>
          <a:p>
            <a:pPr>
              <a:buNone/>
            </a:pPr>
            <a:r>
              <a:rPr lang="el-GR" sz="1600" dirty="0" smtClean="0">
                <a:latin typeface="+mj-lt"/>
                <a:cs typeface="Calibri" pitchFamily="34" charset="0"/>
              </a:rPr>
              <a:t>	                      </a:t>
            </a:r>
            <a:r>
              <a:rPr lang="el-GR" sz="1700" dirty="0" smtClean="0">
                <a:latin typeface="Calibri" pitchFamily="34" charset="0"/>
                <a:cs typeface="Calibri" pitchFamily="34" charset="0"/>
              </a:rPr>
              <a:t>Πατώντας                                  η υποβολή της αίτησης </a:t>
            </a:r>
            <a:r>
              <a:rPr lang="el-GR" sz="1700" b="1" u="sng" dirty="0" smtClean="0">
                <a:latin typeface="Calibri" pitchFamily="34" charset="0"/>
                <a:cs typeface="Calibri" pitchFamily="34" charset="0"/>
              </a:rPr>
              <a:t>ΕΧΕΙ ΟΛΟΚΛΗΡΩΘΕΙ</a:t>
            </a:r>
          </a:p>
          <a:p>
            <a:pPr>
              <a:buNone/>
            </a:pPr>
            <a:r>
              <a:rPr lang="el-GR" sz="1600" b="1" u="sng" dirty="0" smtClean="0">
                <a:latin typeface="+mj-lt"/>
                <a:cs typeface="Calibri" pitchFamily="34" charset="0"/>
              </a:rPr>
              <a:t> </a:t>
            </a:r>
            <a:endParaRPr lang="el-GR" sz="1600" b="1" u="sng" dirty="0" smtClean="0">
              <a:latin typeface="Calibri" pitchFamily="34" charset="0"/>
              <a:cs typeface="Calibri" pitchFamily="34" charset="0"/>
            </a:endParaRPr>
          </a:p>
          <a:p>
            <a:pPr>
              <a:buNone/>
            </a:pPr>
            <a:r>
              <a:rPr lang="el-GR" dirty="0" smtClean="0">
                <a:latin typeface="+mj-lt"/>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p>
          <a:p>
            <a:pPr algn="ctr">
              <a:buNone/>
            </a:pPr>
            <a:r>
              <a:rPr lang="el-GR" sz="1700" dirty="0" smtClean="0">
                <a:latin typeface="+mj-lt"/>
              </a:rPr>
              <a:t>      </a:t>
            </a:r>
            <a:r>
              <a:rPr lang="el-GR" sz="1700" dirty="0" smtClean="0">
                <a:latin typeface="Calibri" pitchFamily="34" charset="0"/>
                <a:cs typeface="Calibri" pitchFamily="34" charset="0"/>
              </a:rPr>
              <a:t>Με την υποβολή της αίτησης αποστέλλεται αυτόματο μήνυμα στη διεύθυνση του ηλεκτρονικού ταχυδρομείου (</a:t>
            </a:r>
            <a:r>
              <a:rPr lang="en-US" sz="1700" dirty="0" smtClean="0">
                <a:latin typeface="Calibri" pitchFamily="34" charset="0"/>
                <a:cs typeface="Calibri" pitchFamily="34" charset="0"/>
              </a:rPr>
              <a:t>email</a:t>
            </a:r>
            <a:r>
              <a:rPr lang="el-GR" sz="1700" dirty="0" smtClean="0">
                <a:latin typeface="Calibri" pitchFamily="34" charset="0"/>
                <a:cs typeface="Calibri" pitchFamily="34" charset="0"/>
              </a:rPr>
              <a:t>)</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που είναι καταχωρημένο στην αίτηση.</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2987824" y="1628800"/>
            <a:ext cx="1368152" cy="36004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cs typeface="Calibri" pitchFamily="34" charset="0"/>
              </a:rPr>
              <a:t>Αποδέχομαι </a:t>
            </a:r>
            <a:endParaRPr lang="el-GR" sz="1600" b="1" dirty="0">
              <a:solidFill>
                <a:schemeClr val="tx1"/>
              </a:solidFill>
              <a:latin typeface="Calibri" pitchFamily="34" charset="0"/>
              <a:cs typeface="Calibri" pitchFamily="34" charset="0"/>
            </a:endParaRPr>
          </a:p>
        </p:txBody>
      </p:sp>
      <p:cxnSp>
        <p:nvCxnSpPr>
          <p:cNvPr id="10" name="Straight Arrow Connector 9"/>
          <p:cNvCxnSpPr/>
          <p:nvPr/>
        </p:nvCxnSpPr>
        <p:spPr>
          <a:xfrm flipH="1" flipV="1">
            <a:off x="4283968" y="1916832"/>
            <a:ext cx="216024"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cstate="print"/>
          <a:srcRect/>
          <a:stretch>
            <a:fillRect/>
          </a:stretch>
        </p:blipFill>
        <p:spPr bwMode="auto">
          <a:xfrm>
            <a:off x="1835697" y="2204865"/>
            <a:ext cx="5256584" cy="34563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Rectangle 13"/>
          <p:cNvSpPr/>
          <p:nvPr/>
        </p:nvSpPr>
        <p:spPr>
          <a:xfrm>
            <a:off x="1907704" y="2204864"/>
            <a:ext cx="5040560" cy="144016"/>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100" b="1" dirty="0" smtClean="0">
                <a:solidFill>
                  <a:srgbClr val="FFFF00"/>
                </a:solidFill>
              </a:rPr>
              <a:t>Επιβεβαίωση υποβολής της αίτησης</a:t>
            </a:r>
            <a:endParaRPr lang="el-GR" sz="1100" b="1" dirty="0">
              <a:solidFill>
                <a:srgbClr val="FFFF00"/>
              </a:solidFill>
            </a:endParaRPr>
          </a:p>
        </p:txBody>
      </p:sp>
      <p:sp>
        <p:nvSpPr>
          <p:cNvPr id="15" name="Rectangle 14"/>
          <p:cNvSpPr/>
          <p:nvPr/>
        </p:nvSpPr>
        <p:spPr>
          <a:xfrm>
            <a:off x="5868144" y="5445224"/>
            <a:ext cx="936104" cy="14401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b="1" dirty="0" smtClean="0">
                <a:solidFill>
                  <a:schemeClr val="tx1"/>
                </a:solidFill>
              </a:rPr>
              <a:t>Αποδέχομαι</a:t>
            </a:r>
            <a:endParaRPr lang="el-GR" sz="1000" b="1" dirty="0">
              <a:solidFill>
                <a:schemeClr val="tx1"/>
              </a:solidFill>
            </a:endParaRPr>
          </a:p>
        </p:txBody>
      </p:sp>
      <p:sp>
        <p:nvSpPr>
          <p:cNvPr id="16" name="Oval 15"/>
          <p:cNvSpPr/>
          <p:nvPr/>
        </p:nvSpPr>
        <p:spPr>
          <a:xfrm>
            <a:off x="5796136" y="5373216"/>
            <a:ext cx="1080120" cy="36004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ight Arrow 11"/>
          <p:cNvSpPr/>
          <p:nvPr/>
        </p:nvSpPr>
        <p:spPr>
          <a:xfrm>
            <a:off x="683568" y="1412776"/>
            <a:ext cx="12961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9</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55000" lnSpcReduction="20000"/>
          </a:bodyPr>
          <a:lstStyle/>
          <a:p>
            <a:pPr>
              <a:buNone/>
            </a:pPr>
            <a:r>
              <a:rPr lang="el-GR" sz="1600" dirty="0" smtClean="0">
                <a:latin typeface="+mj-lt"/>
              </a:rPr>
              <a:t>		</a:t>
            </a:r>
          </a:p>
          <a:p>
            <a:pPr>
              <a:buNone/>
            </a:pPr>
            <a:endParaRPr lang="el-GR" sz="1600" dirty="0" smtClean="0">
              <a:latin typeface="+mj-lt"/>
            </a:endParaRPr>
          </a:p>
          <a:p>
            <a:pPr>
              <a:buNone/>
            </a:pPr>
            <a:endParaRPr lang="el-GR" sz="1600" dirty="0" smtClean="0">
              <a:latin typeface="+mj-lt"/>
            </a:endParaRPr>
          </a:p>
          <a:p>
            <a:pPr>
              <a:buNone/>
            </a:pPr>
            <a:endParaRPr lang="el-GR" sz="1600" dirty="0" smtClean="0">
              <a:latin typeface="+mj-lt"/>
            </a:endParaRPr>
          </a:p>
          <a:p>
            <a:pPr algn="ctr">
              <a:buNone/>
            </a:pPr>
            <a:r>
              <a:rPr lang="el-GR" sz="1600" b="1" dirty="0" smtClean="0">
                <a:latin typeface="+mj-lt"/>
                <a:cs typeface="Calibri" pitchFamily="34" charset="0"/>
              </a:rPr>
              <a:t>	</a:t>
            </a: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buNone/>
            </a:pPr>
            <a:r>
              <a:rPr lang="el-GR" dirty="0" smtClean="0">
                <a:latin typeface="+mj-lt"/>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le 12"/>
          <p:cNvSpPr/>
          <p:nvPr/>
        </p:nvSpPr>
        <p:spPr>
          <a:xfrm>
            <a:off x="1979712" y="1412776"/>
            <a:ext cx="5544616" cy="1008112"/>
          </a:xfrm>
          <a:prstGeom prst="roundRect">
            <a:avLst/>
          </a:prstGeom>
          <a:ln>
            <a:solidFill>
              <a:schemeClr val="bg1">
                <a:lumMod val="85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cs typeface="Calibri" pitchFamily="34" charset="0"/>
              </a:rPr>
              <a:t>ΜΗΝ ΞΕΧΑΣΕΙΣ ΝΑ ΕΚΤΥΠΩΣΕΙΣ ΤΗΝ ΑΠΟΔΕΙΞΗ ΥΠΟΒΟΛΗΣ ΤΗΣ ΑΙΤΗΣΗΣ</a:t>
            </a:r>
            <a:endParaRPr lang="el-GR" sz="1600" b="1" dirty="0">
              <a:solidFill>
                <a:schemeClr val="tx1"/>
              </a:solidFill>
              <a:latin typeface="Calibri" pitchFamily="34" charset="0"/>
              <a:cs typeface="Calibri" pitchFamily="34" charset="0"/>
            </a:endParaRPr>
          </a:p>
        </p:txBody>
      </p:sp>
      <p:pic>
        <p:nvPicPr>
          <p:cNvPr id="17" name="Picture 16" descr="http://t2.gstatic.com/images?q=tbn:ANd9GcRq-Vxo8fQfnvdn2bnhKvgjb00_T1yqkwQvZ_o9bDnEHeEj_D2prg">
            <a:hlinkClick r:id="rId3"/>
          </p:cNvPr>
          <p:cNvPicPr/>
          <p:nvPr/>
        </p:nvPicPr>
        <p:blipFill>
          <a:blip r:embed="rId4" cstate="print"/>
          <a:srcRect/>
          <a:stretch>
            <a:fillRect/>
          </a:stretch>
        </p:blipFill>
        <p:spPr bwMode="auto">
          <a:xfrm>
            <a:off x="611560" y="1412776"/>
            <a:ext cx="1368152" cy="1080120"/>
          </a:xfrm>
          <a:prstGeom prst="rect">
            <a:avLst/>
          </a:prstGeom>
          <a:noFill/>
          <a:ln w="9525">
            <a:noFill/>
            <a:miter lim="800000"/>
            <a:headEnd/>
            <a:tailEnd/>
          </a:ln>
        </p:spPr>
      </p:pic>
      <p:pic>
        <p:nvPicPr>
          <p:cNvPr id="18" name="Picture 17"/>
          <p:cNvPicPr/>
          <p:nvPr/>
        </p:nvPicPr>
        <p:blipFill>
          <a:blip r:embed="rId5" cstate="print"/>
          <a:srcRect/>
          <a:stretch>
            <a:fillRect/>
          </a:stretch>
        </p:blipFill>
        <p:spPr bwMode="auto">
          <a:xfrm>
            <a:off x="1331640" y="2996952"/>
            <a:ext cx="7128792" cy="31788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40000" lnSpcReduction="20000"/>
          </a:bodyPr>
          <a:lstStyle/>
          <a:p>
            <a:pPr>
              <a:buNone/>
            </a:pPr>
            <a:r>
              <a:rPr lang="el-GR" sz="1600" dirty="0" smtClean="0">
                <a:latin typeface="+mj-lt"/>
              </a:rPr>
              <a:t>		</a:t>
            </a:r>
          </a:p>
          <a:p>
            <a:pPr>
              <a:buNone/>
            </a:pPr>
            <a:endParaRPr lang="el-GR" sz="1600" dirty="0" smtClean="0">
              <a:latin typeface="+mj-lt"/>
            </a:endParaRPr>
          </a:p>
          <a:p>
            <a:pPr>
              <a:buNone/>
            </a:pPr>
            <a:endParaRPr lang="el-GR" sz="1600" dirty="0" smtClean="0">
              <a:latin typeface="+mj-lt"/>
            </a:endParaRPr>
          </a:p>
          <a:p>
            <a:pPr>
              <a:buNone/>
            </a:pPr>
            <a:endParaRPr lang="el-GR" sz="1600" dirty="0" smtClean="0">
              <a:latin typeface="+mj-lt"/>
            </a:endParaRPr>
          </a:p>
          <a:p>
            <a:pPr algn="ctr">
              <a:buNone/>
            </a:pPr>
            <a:r>
              <a:rPr lang="el-GR" sz="1600" b="1" dirty="0" smtClean="0">
                <a:latin typeface="+mj-lt"/>
                <a:cs typeface="Calibri" pitchFamily="34" charset="0"/>
              </a:rPr>
              <a:t>	</a:t>
            </a:r>
          </a:p>
          <a:p>
            <a:pPr algn="ctr">
              <a:buNone/>
            </a:pPr>
            <a:endParaRPr lang="el-GR" sz="1600" b="1" dirty="0" smtClean="0">
              <a:latin typeface="+mj-lt"/>
              <a:cs typeface="Calibri" pitchFamily="34" charset="0"/>
            </a:endParaRPr>
          </a:p>
          <a:p>
            <a:pPr>
              <a:buNone/>
            </a:pPr>
            <a:endParaRPr lang="el-GR" sz="1600" b="1" dirty="0" smtClean="0">
              <a:latin typeface="+mj-lt"/>
              <a:cs typeface="Calibri" pitchFamily="34" charset="0"/>
            </a:endParaRPr>
          </a:p>
          <a:p>
            <a:pPr>
              <a:buNone/>
            </a:pPr>
            <a:endParaRPr lang="el-GR" sz="1600" b="1" dirty="0" smtClean="0">
              <a:latin typeface="+mj-lt"/>
              <a:cs typeface="Calibri" pitchFamily="34" charset="0"/>
            </a:endParaRPr>
          </a:p>
          <a:p>
            <a:pP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buNone/>
            </a:pPr>
            <a:r>
              <a:rPr lang="el-GR" dirty="0" smtClean="0">
                <a:latin typeface="+mj-lt"/>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le 12"/>
          <p:cNvSpPr/>
          <p:nvPr/>
        </p:nvSpPr>
        <p:spPr>
          <a:xfrm>
            <a:off x="1547664" y="1412776"/>
            <a:ext cx="5544616" cy="1008112"/>
          </a:xfrm>
          <a:prstGeom prst="roundRect">
            <a:avLst/>
          </a:prstGeom>
          <a:ln>
            <a:solidFill>
              <a:schemeClr val="bg1">
                <a:lumMod val="85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l-GR" sz="4800" b="1" dirty="0" smtClean="0">
                <a:solidFill>
                  <a:schemeClr val="tx1"/>
                </a:solidFill>
                <a:latin typeface="Calibri" pitchFamily="34" charset="0"/>
                <a:cs typeface="Calibri" pitchFamily="34" charset="0"/>
              </a:rPr>
              <a:t>ΠΡΟΣΟΧΗ !</a:t>
            </a:r>
            <a:endParaRPr lang="el-GR" sz="4800" b="1" dirty="0">
              <a:solidFill>
                <a:schemeClr val="tx1"/>
              </a:solidFill>
              <a:latin typeface="Calibri" pitchFamily="34" charset="0"/>
              <a:cs typeface="Calibri" pitchFamily="34" charset="0"/>
            </a:endParaRPr>
          </a:p>
        </p:txBody>
      </p:sp>
      <p:sp>
        <p:nvSpPr>
          <p:cNvPr id="8" name="TextBox 7"/>
          <p:cNvSpPr txBox="1"/>
          <p:nvPr/>
        </p:nvSpPr>
        <p:spPr>
          <a:xfrm>
            <a:off x="611560" y="2780928"/>
            <a:ext cx="8064896" cy="3139321"/>
          </a:xfrm>
          <a:prstGeom prst="rect">
            <a:avLst/>
          </a:prstGeom>
          <a:noFill/>
        </p:spPr>
        <p:txBody>
          <a:bodyPr wrap="square" rtlCol="0">
            <a:spAutoFit/>
          </a:bodyPr>
          <a:lstStyle/>
          <a:p>
            <a:pPr marL="342900" indent="-342900">
              <a:buAutoNum type="arabicPeriod"/>
            </a:pPr>
            <a:r>
              <a:rPr lang="el-GR" dirty="0" smtClean="0">
                <a:latin typeface="Calibri" pitchFamily="34" charset="0"/>
              </a:rPr>
              <a:t>Θα δοθεί προτεραιότητα στην πληρωμή των αιτήσεων με βάση την ημερομηνία υποβολής της αίτησης</a:t>
            </a:r>
          </a:p>
          <a:p>
            <a:pPr marL="342900" indent="-342900">
              <a:buAutoNum type="arabicPeriod"/>
            </a:pPr>
            <a:r>
              <a:rPr lang="el-GR" dirty="0" smtClean="0">
                <a:latin typeface="Calibri" pitchFamily="34" charset="0"/>
              </a:rPr>
              <a:t>Σε περίπτωση έκτασης με δεκαδικό αριθμό, καταχωρήστε  τον αριθμό χρησιμοποιώντας την τελεία  «  .  »</a:t>
            </a:r>
          </a:p>
          <a:p>
            <a:pPr marL="342900" indent="-342900"/>
            <a:r>
              <a:rPr lang="el-GR" dirty="0" smtClean="0">
                <a:latin typeface="Calibri" pitchFamily="34" charset="0"/>
              </a:rPr>
              <a:t>      </a:t>
            </a:r>
            <a:r>
              <a:rPr lang="el-GR" dirty="0" err="1" smtClean="0">
                <a:latin typeface="Calibri" pitchFamily="34" charset="0"/>
              </a:rPr>
              <a:t>π.χ</a:t>
            </a:r>
            <a:r>
              <a:rPr lang="el-GR" dirty="0" smtClean="0">
                <a:latin typeface="Calibri" pitchFamily="34" charset="0"/>
              </a:rPr>
              <a:t> 10.2</a:t>
            </a:r>
          </a:p>
          <a:p>
            <a:pPr marL="342900" indent="-342900"/>
            <a:r>
              <a:rPr lang="el-GR" dirty="0" smtClean="0">
                <a:latin typeface="Calibri" pitchFamily="34" charset="0"/>
              </a:rPr>
              <a:t>3.   Η έκταση εισάγεται ΜΕ ΕΝΑ δεκαδικό ψηφίο π.χ. 10.2</a:t>
            </a:r>
          </a:p>
          <a:p>
            <a:pPr marL="342900" indent="-342900"/>
            <a:r>
              <a:rPr lang="el-GR" dirty="0" smtClean="0">
                <a:latin typeface="Calibri" pitchFamily="34" charset="0"/>
              </a:rPr>
              <a:t>4.   Σε καμία περίπτωση η δηλωθείσα έκταση δεν πρέπει να υπερβαίνει την Μ.Ε.Ε</a:t>
            </a:r>
          </a:p>
          <a:p>
            <a:pPr marL="342900" indent="-342900"/>
            <a:r>
              <a:rPr lang="el-GR" dirty="0" smtClean="0">
                <a:latin typeface="Calibri" pitchFamily="34" charset="0"/>
              </a:rPr>
              <a:t>      του τεμαχίου</a:t>
            </a:r>
          </a:p>
          <a:p>
            <a:pPr marL="342900" indent="-342900"/>
            <a:r>
              <a:rPr lang="el-GR" dirty="0" smtClean="0">
                <a:latin typeface="Calibri" pitchFamily="34" charset="0"/>
              </a:rPr>
              <a:t>5.   Παρακαλείστε όπως μην παραλείπετε την καταχώρηση στην αίτηση, της ηλεκτρονικής διεύθυνσης του </a:t>
            </a:r>
            <a:r>
              <a:rPr lang="el-GR" dirty="0" err="1" smtClean="0">
                <a:latin typeface="Calibri" pitchFamily="34" charset="0"/>
              </a:rPr>
              <a:t>αιτητή</a:t>
            </a:r>
            <a:r>
              <a:rPr lang="el-GR" dirty="0" smtClean="0">
                <a:latin typeface="Calibri" pitchFamily="34" charset="0"/>
              </a:rPr>
              <a:t>.</a:t>
            </a:r>
          </a:p>
          <a:p>
            <a:pPr marL="342900" indent="-342900">
              <a:buAutoNum type="arabicPeriod" startAt="2"/>
            </a:pP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47248" cy="5832648"/>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bg1">
                <a:lumMod val="85000"/>
              </a:schemeClr>
            </a:solidFill>
          </a:ln>
        </p:spPr>
        <p:txBody>
          <a:bodyPr/>
          <a:lstStyle/>
          <a:p>
            <a:pPr algn="ctr">
              <a:buNone/>
            </a:pPr>
            <a:endPar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a:buNone/>
            </a:pPr>
            <a:r>
              <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rPr>
              <a:t> </a:t>
            </a:r>
            <a:endParaRPr lang="el-G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Calibri" pitchFamily="34" charset="0"/>
            </a:endParaRPr>
          </a:p>
          <a:p>
            <a:pPr algn="ctr">
              <a:buNone/>
            </a:pPr>
            <a:r>
              <a:rPr lang="el-GR" sz="3600" b="1" dirty="0" smtClean="0">
                <a:ln w="12700">
                  <a:solidFill>
                    <a:schemeClr val="tx1"/>
                  </a:solidFill>
                  <a:prstDash val="solid"/>
                </a:ln>
                <a:solidFill>
                  <a:srgbClr val="FF3300"/>
                </a:solidFill>
                <a:effectLst>
                  <a:outerShdw blurRad="41275" dist="20320" dir="1800000" algn="tl" rotWithShape="0">
                    <a:srgbClr val="000000">
                      <a:alpha val="40000"/>
                    </a:srgbClr>
                  </a:outerShdw>
                </a:effectLst>
                <a:latin typeface="+mj-lt"/>
                <a:cs typeface="Calibri" pitchFamily="34" charset="0"/>
              </a:rPr>
              <a:t>ΗΜΕΡΟΜΗΝΙΕΣ ΥΠΟΒΟΛΗΣ ΕΝΙΑΙΑΣ ΑΙΤΗΣΗΣ ΕΚΤΑΡΙΚΩΝ ΕΠΙΔΟΤΗΣΕΩΝ</a:t>
            </a:r>
          </a:p>
          <a:p>
            <a:pPr algn="ctr">
              <a:buNone/>
            </a:pPr>
            <a:r>
              <a:rPr lang="el-GR"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mj-lt"/>
                <a:cs typeface="Calibri" pitchFamily="34" charset="0"/>
              </a:rPr>
              <a:t>02/04/2013-19/04/2013</a:t>
            </a:r>
          </a:p>
          <a:p>
            <a:pPr algn="ctr">
              <a:buNone/>
            </a:pPr>
            <a:endParaRPr lang="en-US"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47248" cy="5832648"/>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bg1">
                <a:lumMod val="85000"/>
              </a:schemeClr>
            </a:solidFill>
          </a:ln>
        </p:spPr>
        <p:txBody>
          <a:bodyPr/>
          <a:lstStyle/>
          <a:p>
            <a:pPr algn="ctr">
              <a:buNone/>
            </a:pPr>
            <a:endPar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a:buNone/>
            </a:pPr>
            <a:endPar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endParaRPr>
          </a:p>
          <a:p>
            <a:pPr algn="ctr">
              <a:buNone/>
            </a:pPr>
            <a:r>
              <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rPr>
              <a:t>ΚΡΙΣΙΜΕΣ ΗΜΕΡΟΜΗΝΙΕΣ</a:t>
            </a:r>
          </a:p>
          <a:p>
            <a:pPr algn="ctr">
              <a:buNone/>
            </a:pPr>
            <a:r>
              <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rPr>
              <a:t>  </a:t>
            </a:r>
          </a:p>
          <a:p>
            <a:pPr algn="ctr">
              <a:buNone/>
            </a:pPr>
            <a:endParaRPr lang="el-G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Calibri" pitchFamily="34" charset="0"/>
            </a:endParaRPr>
          </a:p>
          <a:p>
            <a:pPr algn="ctr">
              <a:buNone/>
            </a:pPr>
            <a:endParaRPr lang="en-US"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aphicFrame>
        <p:nvGraphicFramePr>
          <p:cNvPr id="4" name="Table 3"/>
          <p:cNvGraphicFramePr>
            <a:graphicFrameLocks noGrp="1"/>
          </p:cNvGraphicFramePr>
          <p:nvPr/>
        </p:nvGraphicFramePr>
        <p:xfrm>
          <a:off x="1475656" y="1988840"/>
          <a:ext cx="6264696" cy="2734620"/>
        </p:xfrm>
        <a:graphic>
          <a:graphicData uri="http://schemas.openxmlformats.org/drawingml/2006/table">
            <a:tbl>
              <a:tblPr firstRow="1" bandRow="1">
                <a:tableStyleId>{D7AC3CCA-C797-4891-BE02-D94E43425B78}</a:tableStyleId>
              </a:tblPr>
              <a:tblGrid>
                <a:gridCol w="3132348"/>
                <a:gridCol w="3132348"/>
              </a:tblGrid>
              <a:tr h="540060">
                <a:tc>
                  <a:txBody>
                    <a:bodyPr/>
                    <a:lstStyle/>
                    <a:p>
                      <a:r>
                        <a:rPr lang="el-GR" b="1" dirty="0" smtClean="0">
                          <a:latin typeface="Calibri" pitchFamily="34" charset="0"/>
                        </a:rPr>
                        <a:t>Έναρξη</a:t>
                      </a:r>
                      <a:r>
                        <a:rPr lang="el-GR" b="1" baseline="0" dirty="0" smtClean="0">
                          <a:latin typeface="Calibri" pitchFamily="34" charset="0"/>
                        </a:rPr>
                        <a:t> υποβολής αιτήσεων</a:t>
                      </a:r>
                      <a:endParaRPr lang="el-GR" b="1" dirty="0">
                        <a:latin typeface="Calibri" pitchFamily="34" charset="0"/>
                      </a:endParaRPr>
                    </a:p>
                  </a:txBody>
                  <a:tcPr/>
                </a:tc>
                <a:tc>
                  <a:txBody>
                    <a:bodyPr/>
                    <a:lstStyle/>
                    <a:p>
                      <a:r>
                        <a:rPr lang="el-GR" b="1" dirty="0" smtClean="0">
                          <a:latin typeface="Calibri" pitchFamily="34" charset="0"/>
                        </a:rPr>
                        <a:t>02/04/2013</a:t>
                      </a:r>
                      <a:endParaRPr lang="el-GR" b="1" dirty="0">
                        <a:latin typeface="Calibri" pitchFamily="34" charset="0"/>
                      </a:endParaRPr>
                    </a:p>
                  </a:txBody>
                  <a:tcPr/>
                </a:tc>
              </a:tr>
              <a:tr h="540060">
                <a:tc>
                  <a:txBody>
                    <a:bodyPr/>
                    <a:lstStyle/>
                    <a:p>
                      <a:r>
                        <a:rPr lang="el-GR" b="1" dirty="0" smtClean="0">
                          <a:latin typeface="Calibri" pitchFamily="34" charset="0"/>
                        </a:rPr>
                        <a:t>Τελευταία</a:t>
                      </a:r>
                      <a:r>
                        <a:rPr lang="el-GR" b="1" baseline="0" dirty="0" smtClean="0">
                          <a:latin typeface="Calibri" pitchFamily="34" charset="0"/>
                        </a:rPr>
                        <a:t> ημερομηνία υποβολής αιτήσεων</a:t>
                      </a:r>
                      <a:endParaRPr lang="el-GR" b="1" dirty="0">
                        <a:latin typeface="Calibri" pitchFamily="34" charset="0"/>
                      </a:endParaRPr>
                    </a:p>
                  </a:txBody>
                  <a:tcPr/>
                </a:tc>
                <a:tc>
                  <a:txBody>
                    <a:bodyPr/>
                    <a:lstStyle/>
                    <a:p>
                      <a:r>
                        <a:rPr lang="el-GR" b="1" dirty="0" smtClean="0">
                          <a:latin typeface="Calibri" pitchFamily="34" charset="0"/>
                        </a:rPr>
                        <a:t>19/04/2013</a:t>
                      </a:r>
                      <a:endParaRPr lang="el-GR" b="1" dirty="0">
                        <a:latin typeface="Calibri" pitchFamily="34" charset="0"/>
                      </a:endParaRPr>
                    </a:p>
                  </a:txBody>
                  <a:tcPr/>
                </a:tc>
              </a:tr>
              <a:tr h="540060">
                <a:tc>
                  <a:txBody>
                    <a:bodyPr/>
                    <a:lstStyle/>
                    <a:p>
                      <a:r>
                        <a:rPr lang="el-GR" b="1" dirty="0" smtClean="0">
                          <a:latin typeface="Calibri" pitchFamily="34" charset="0"/>
                        </a:rPr>
                        <a:t>Τελευταία</a:t>
                      </a:r>
                      <a:r>
                        <a:rPr lang="el-GR" b="1" baseline="0" dirty="0" smtClean="0">
                          <a:latin typeface="Calibri" pitchFamily="34" charset="0"/>
                        </a:rPr>
                        <a:t> ημερομηνία υποβολής αιτήσεων με ποινή</a:t>
                      </a:r>
                      <a:endParaRPr lang="el-GR" b="1" dirty="0">
                        <a:latin typeface="Calibri" pitchFamily="34" charset="0"/>
                      </a:endParaRPr>
                    </a:p>
                  </a:txBody>
                  <a:tcPr/>
                </a:tc>
                <a:tc>
                  <a:txBody>
                    <a:bodyPr/>
                    <a:lstStyle/>
                    <a:p>
                      <a:r>
                        <a:rPr lang="el-GR" b="1" dirty="0" smtClean="0">
                          <a:latin typeface="Calibri" pitchFamily="34" charset="0"/>
                        </a:rPr>
                        <a:t>14/05/2013</a:t>
                      </a:r>
                      <a:endParaRPr lang="el-GR" b="1" dirty="0">
                        <a:latin typeface="Calibri" pitchFamily="34" charset="0"/>
                      </a:endParaRPr>
                    </a:p>
                  </a:txBody>
                  <a:tcPr/>
                </a:tc>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latin typeface="Calibri" pitchFamily="34" charset="0"/>
                        </a:rPr>
                        <a:t>Τελευταία</a:t>
                      </a:r>
                      <a:r>
                        <a:rPr lang="el-GR" b="1" baseline="0" dirty="0" smtClean="0">
                          <a:latin typeface="Calibri" pitchFamily="34" charset="0"/>
                        </a:rPr>
                        <a:t> ημερομηνία αλλαγών στην αίτηση</a:t>
                      </a:r>
                      <a:endParaRPr lang="el-GR" b="1" dirty="0" smtClean="0">
                        <a:latin typeface="Calibri" pitchFamily="34" charset="0"/>
                      </a:endParaRPr>
                    </a:p>
                    <a:p>
                      <a:endParaRPr lang="el-GR" b="1" dirty="0">
                        <a:latin typeface="Calibri" pitchFamily="34" charset="0"/>
                      </a:endParaRPr>
                    </a:p>
                  </a:txBody>
                  <a:tcPr/>
                </a:tc>
                <a:tc>
                  <a:txBody>
                    <a:bodyPr/>
                    <a:lstStyle/>
                    <a:p>
                      <a:r>
                        <a:rPr lang="el-GR" b="1" dirty="0" smtClean="0">
                          <a:latin typeface="Calibri" pitchFamily="34" charset="0"/>
                        </a:rPr>
                        <a:t>31/05/2013</a:t>
                      </a: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Α΄</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rgbClr val="99CC00"/>
          </a:solidFill>
        </p:spPr>
        <p:txBody>
          <a:bodyPr>
            <a:normAutofit fontScale="85000" lnSpcReduction="20000"/>
          </a:bodyPr>
          <a:lstStyle/>
          <a:p>
            <a:pPr algn="ctr"/>
            <a:endParaRPr lang="el-GR" dirty="0" smtClean="0"/>
          </a:p>
          <a:p>
            <a:pPr algn="ctr">
              <a:buNone/>
            </a:pPr>
            <a:r>
              <a:rPr lang="el-GR" sz="4400" b="1" dirty="0" smtClean="0">
                <a:latin typeface="Calibri" pitchFamily="34" charset="0"/>
                <a:cs typeface="Calibri" pitchFamily="34" charset="0"/>
              </a:rPr>
              <a:t>ΗΛΕΚΤΡΟΝΙΚΗ ΥΠΟΒΟΛΗ ΕΝΙΑΙΑΣ ΑΙΤΗΣΗΣ ΕΚΤΑΡΙΚΩΝ ΕΠΙΔΟΤΗΣΕΩΝ 2013  (</a:t>
            </a:r>
            <a:r>
              <a:rPr lang="en-US" sz="4400" b="1" dirty="0" smtClean="0">
                <a:latin typeface="Calibri" pitchFamily="34" charset="0"/>
                <a:cs typeface="Calibri" pitchFamily="34" charset="0"/>
              </a:rPr>
              <a:t>EAS</a:t>
            </a:r>
            <a:r>
              <a:rPr lang="el-GR" sz="4400" b="1" dirty="0" smtClean="0">
                <a:latin typeface="Calibri" pitchFamily="34" charset="0"/>
                <a:cs typeface="Calibri" pitchFamily="34" charset="0"/>
              </a:rPr>
              <a:t>)</a:t>
            </a:r>
          </a:p>
          <a:p>
            <a:pPr algn="ctr">
              <a:buNone/>
            </a:pPr>
            <a:endParaRPr lang="el-GR" sz="4400" b="1" dirty="0" smtClean="0">
              <a:latin typeface="Calibri" pitchFamily="34" charset="0"/>
              <a:cs typeface="Calibri" pitchFamily="34" charset="0"/>
            </a:endParaRPr>
          </a:p>
          <a:p>
            <a:pPr algn="ctr">
              <a:buNone/>
            </a:pPr>
            <a:r>
              <a:rPr lang="el-GR" sz="4400" b="1" dirty="0" smtClean="0">
                <a:latin typeface="Calibri" pitchFamily="34" charset="0"/>
                <a:cs typeface="Calibri" pitchFamily="34" charset="0"/>
              </a:rPr>
              <a:t>02/04/2013 – 19/04/2013</a:t>
            </a:r>
            <a:endParaRPr lang="el-GR" sz="4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Β΄</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rgbClr val="FFCC00"/>
          </a:solidFill>
        </p:spPr>
        <p:txBody>
          <a:bodyPr>
            <a:normAutofit/>
          </a:bodyPr>
          <a:lstStyle/>
          <a:p>
            <a:pPr algn="ctr">
              <a:buNone/>
            </a:pPr>
            <a:endParaRPr lang="el-GR" sz="4000" b="1" dirty="0" smtClean="0">
              <a:latin typeface="Calibri" pitchFamily="34" charset="0"/>
              <a:cs typeface="Calibri" pitchFamily="34" charset="0"/>
            </a:endParaRPr>
          </a:p>
          <a:p>
            <a:pPr algn="ctr">
              <a:buNone/>
            </a:pPr>
            <a:r>
              <a:rPr lang="el-GR" sz="4000" b="1" dirty="0" smtClean="0">
                <a:latin typeface="Calibri" pitchFamily="34" charset="0"/>
                <a:cs typeface="Calibri" pitchFamily="34" charset="0"/>
              </a:rPr>
              <a:t>ΚΑΤΑΣΤΑΣΗ ΤΕΜΑΧΙΩΝ ΜΓΓ ΜΕ ΠΡΟΒΛΗΜΑΤΑ </a:t>
            </a:r>
            <a:r>
              <a:rPr lang="el-GR" sz="3800" b="1" dirty="0" smtClean="0">
                <a:latin typeface="Calibri" pitchFamily="34" charset="0"/>
              </a:rPr>
              <a:t>ΚΑΙ </a:t>
            </a:r>
          </a:p>
          <a:p>
            <a:pPr algn="ctr">
              <a:buNone/>
            </a:pPr>
            <a:r>
              <a:rPr lang="el-GR" sz="3800" b="1" dirty="0" smtClean="0">
                <a:latin typeface="Calibri" pitchFamily="34" charset="0"/>
              </a:rPr>
              <a:t>ΕΠΕΞΗΓΗΣΗ ΚΩΔΙΚΩΝ ΤΕΜΑΧΙΩΝ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47248" cy="922114"/>
          </a:xfrm>
          <a:solidFill>
            <a:srgbClr val="FFCC00"/>
          </a:solidFill>
          <a:ln>
            <a:solidFill>
              <a:srgbClr val="FFCC00"/>
            </a:solidFill>
          </a:ln>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100" b="1" dirty="0" smtClean="0">
                <a:solidFill>
                  <a:schemeClr val="tx1"/>
                </a:solidFill>
                <a:latin typeface="Calibri" pitchFamily="34" charset="0"/>
                <a:cs typeface="Calibri" pitchFamily="34" charset="0"/>
              </a:rPr>
              <a:t>ΚΑΤΑΣΤΑΣΗ ΤΕΜΑΧΙΩΝ ΜΓΓ ΜΕ ΠΡΟΒΛΗΜΑΤΑ</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sz="1600" dirty="0" smtClean="0">
                <a:latin typeface="+mj-lt"/>
              </a:rPr>
              <a:t>		</a:t>
            </a:r>
          </a:p>
          <a:p>
            <a:pPr algn="ctr">
              <a:buNone/>
            </a:pPr>
            <a:r>
              <a:rPr lang="el-GR" sz="1600" dirty="0" smtClean="0">
                <a:latin typeface="+mj-lt"/>
                <a:cs typeface="Calibri" pitchFamily="34" charset="0"/>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3" cstate="print"/>
          <a:srcRect/>
          <a:stretch>
            <a:fillRect/>
          </a:stretch>
        </p:blipFill>
        <p:spPr bwMode="auto">
          <a:xfrm>
            <a:off x="899592" y="1844824"/>
            <a:ext cx="7524328" cy="43196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043608" y="1412776"/>
            <a:ext cx="5400600" cy="369332"/>
          </a:xfrm>
          <a:prstGeom prst="rect">
            <a:avLst/>
          </a:prstGeom>
          <a:noFill/>
        </p:spPr>
        <p:txBody>
          <a:bodyPr wrap="square" rtlCol="0">
            <a:spAutoFit/>
          </a:bodyPr>
          <a:lstStyle/>
          <a:p>
            <a:r>
              <a:rPr lang="el-GR" b="1" u="sng" dirty="0" smtClean="0">
                <a:latin typeface="Calibri" pitchFamily="34" charset="0"/>
              </a:rPr>
              <a:t>Κατάσταση Τεμαχίων Με Προβλήματα</a:t>
            </a:r>
            <a:endParaRPr lang="el-GR" b="1" u="sng"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C00"/>
          </a:solidFill>
          <a:ln>
            <a:solidFill>
              <a:srgbClr val="FFCC00"/>
            </a:solidFill>
          </a:ln>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ΕΠΕΞΗΓΗΣΗ ΚΩΔΙΚΩΝ ΤΕΜΑΧΙΩΝ</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sz="1600" dirty="0" smtClean="0">
                <a:latin typeface="+mj-lt"/>
              </a:rPr>
              <a:t>		</a:t>
            </a:r>
          </a:p>
          <a:p>
            <a:pPr algn="ctr">
              <a:buNone/>
            </a:pPr>
            <a:r>
              <a:rPr lang="el-GR" sz="1600" dirty="0" smtClean="0">
                <a:latin typeface="+mj-lt"/>
                <a:cs typeface="Calibri" pitchFamily="34" charset="0"/>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p:nvPr/>
        </p:nvPicPr>
        <p:blipFill>
          <a:blip r:embed="rId3" cstate="print"/>
          <a:srcRect/>
          <a:stretch>
            <a:fillRect/>
          </a:stretch>
        </p:blipFill>
        <p:spPr bwMode="auto">
          <a:xfrm>
            <a:off x="1475656" y="1844824"/>
            <a:ext cx="6388745" cy="46111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1691680" y="1412776"/>
            <a:ext cx="5400600" cy="369332"/>
          </a:xfrm>
          <a:prstGeom prst="rect">
            <a:avLst/>
          </a:prstGeom>
          <a:noFill/>
        </p:spPr>
        <p:txBody>
          <a:bodyPr wrap="square" rtlCol="0">
            <a:spAutoFit/>
          </a:bodyPr>
          <a:lstStyle/>
          <a:p>
            <a:r>
              <a:rPr lang="el-GR" b="1" u="sng" dirty="0" err="1" smtClean="0">
                <a:latin typeface="Calibri" pitchFamily="34" charset="0"/>
              </a:rPr>
              <a:t>Εντυπο</a:t>
            </a:r>
            <a:r>
              <a:rPr lang="el-GR" b="1" u="sng" dirty="0" smtClean="0">
                <a:latin typeface="Calibri" pitchFamily="34" charset="0"/>
              </a:rPr>
              <a:t> Επεξήγησης Κωδικών Ενιαίας Αίτησης</a:t>
            </a:r>
            <a:endParaRPr lang="el-GR" b="1" u="sng"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Γ΄</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chemeClr val="accent4">
              <a:lumMod val="60000"/>
              <a:lumOff val="40000"/>
            </a:schemeClr>
          </a:solidFill>
        </p:spPr>
        <p:txBody>
          <a:bodyPr>
            <a:normAutofit/>
          </a:bodyPr>
          <a:lstStyle/>
          <a:p>
            <a:pPr algn="ctr">
              <a:buNone/>
            </a:pPr>
            <a:r>
              <a:rPr lang="el-GR" sz="4000" b="1" dirty="0" smtClean="0">
                <a:latin typeface="Calibri" pitchFamily="34" charset="0"/>
              </a:rPr>
              <a:t>ΑΙΤΙΕΣ ΕΠΙΒΟΛΗΣ ΚΥΡΩΣΕΩΝ</a:t>
            </a:r>
          </a:p>
          <a:p>
            <a:pPr algn="ctr">
              <a:buNone/>
            </a:pPr>
            <a:r>
              <a:rPr lang="el-GR" sz="4000" b="1" dirty="0" smtClean="0">
                <a:latin typeface="Calibri" pitchFamily="34" charset="0"/>
              </a:rPr>
              <a:t>ΚΑΙ </a:t>
            </a:r>
          </a:p>
          <a:p>
            <a:pPr algn="ctr">
              <a:buNone/>
            </a:pPr>
            <a:r>
              <a:rPr lang="el-GR" sz="4000" b="1" dirty="0" smtClean="0">
                <a:latin typeface="Calibri" pitchFamily="34" charset="0"/>
              </a:rPr>
              <a:t>ΥΠΟΛΟΓΙΣΜΟΣ ΜΕΙΩΣΕΩΝ ΚΑΙ ΑΠΟΚΛΙΣΕΩΝ</a:t>
            </a:r>
            <a:endParaRPr lang="el-GR" sz="3800" b="1"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chemeClr val="accent4">
              <a:lumMod val="60000"/>
              <a:lumOff val="40000"/>
            </a:schemeClr>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ΑΙΤΙΕΣ ΕΠΙΒΟΛΗΣ ΚΥΡΩΣΕΩΝ</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sz="1800" dirty="0" smtClean="0">
                <a:latin typeface="Calibri" pitchFamily="34" charset="0"/>
              </a:rPr>
              <a:t>Η επιβολή κυρώσεων σε μία αίτηση μπορεί να οδηγήσει σε:</a:t>
            </a:r>
          </a:p>
          <a:p>
            <a:pPr>
              <a:buNone/>
            </a:pPr>
            <a:r>
              <a:rPr lang="el-GR" sz="1800" b="1" dirty="0" smtClean="0">
                <a:latin typeface="Calibri" pitchFamily="34" charset="0"/>
              </a:rPr>
              <a:t>Α. μείωση ή</a:t>
            </a:r>
            <a:r>
              <a:rPr lang="el-GR" sz="1800" dirty="0" smtClean="0">
                <a:latin typeface="Calibri" pitchFamily="34" charset="0"/>
              </a:rPr>
              <a:t> </a:t>
            </a:r>
          </a:p>
          <a:p>
            <a:pPr>
              <a:buNone/>
            </a:pPr>
            <a:r>
              <a:rPr lang="el-GR" sz="1800" b="1" dirty="0" smtClean="0">
                <a:latin typeface="Calibri" pitchFamily="34" charset="0"/>
              </a:rPr>
              <a:t>Β. </a:t>
            </a:r>
            <a:r>
              <a:rPr lang="el-GR" sz="1800" dirty="0" smtClean="0">
                <a:latin typeface="Calibri" pitchFamily="34" charset="0"/>
              </a:rPr>
              <a:t>ακόμα </a:t>
            </a:r>
            <a:r>
              <a:rPr lang="el-GR" sz="1800" b="1" dirty="0" smtClean="0">
                <a:latin typeface="Calibri" pitchFamily="34" charset="0"/>
              </a:rPr>
              <a:t>και μηδενισμό της επιδότησης που δικαιούται ο</a:t>
            </a:r>
            <a:r>
              <a:rPr lang="el-GR" sz="1800" dirty="0" smtClean="0">
                <a:latin typeface="Calibri" pitchFamily="34" charset="0"/>
              </a:rPr>
              <a:t> </a:t>
            </a:r>
            <a:r>
              <a:rPr lang="el-GR" sz="1800" dirty="0" err="1" smtClean="0">
                <a:latin typeface="Calibri" pitchFamily="34" charset="0"/>
              </a:rPr>
              <a:t>αιτητής</a:t>
            </a:r>
            <a:r>
              <a:rPr lang="el-GR" sz="1800" dirty="0" smtClean="0">
                <a:latin typeface="Calibri" pitchFamily="34" charset="0"/>
              </a:rPr>
              <a:t>.</a:t>
            </a:r>
          </a:p>
          <a:p>
            <a:pPr>
              <a:buNone/>
            </a:pPr>
            <a:endParaRPr lang="el-GR" sz="1800" dirty="0" smtClean="0">
              <a:latin typeface="Calibri" pitchFamily="34" charset="0"/>
            </a:endParaRPr>
          </a:p>
          <a:p>
            <a:pPr>
              <a:buNone/>
            </a:pPr>
            <a:r>
              <a:rPr lang="el-GR" sz="1800" dirty="0" smtClean="0">
                <a:latin typeface="Calibri" pitchFamily="34" charset="0"/>
              </a:rPr>
              <a:t>Οι αιτίες, που μεταξύ άλλων μπορούν να οδηγήσουν σε επιβολή κυρώσεων</a:t>
            </a:r>
          </a:p>
          <a:p>
            <a:pPr>
              <a:buNone/>
            </a:pPr>
            <a:r>
              <a:rPr lang="el-GR" sz="1800" dirty="0" smtClean="0">
                <a:latin typeface="Calibri" pitchFamily="34" charset="0"/>
              </a:rPr>
              <a:t>(μειώσεις ή/και αποκλίσεις)είναι:</a:t>
            </a:r>
          </a:p>
          <a:p>
            <a:pPr marL="457200" indent="-457200">
              <a:buNone/>
            </a:pPr>
            <a:r>
              <a:rPr lang="el-GR" sz="1800" b="1" dirty="0" smtClean="0">
                <a:latin typeface="Calibri" pitchFamily="34" charset="0"/>
                <a:cs typeface="Calibri" pitchFamily="34" charset="0"/>
              </a:rPr>
              <a:t>1</a:t>
            </a:r>
            <a:r>
              <a:rPr lang="el-GR" sz="1800" dirty="0" smtClean="0">
                <a:latin typeface="Calibri" pitchFamily="34" charset="0"/>
                <a:cs typeface="Calibri" pitchFamily="34" charset="0"/>
              </a:rPr>
              <a:t>. Καθυστερημένη υποβολή αίτησης </a:t>
            </a:r>
          </a:p>
          <a:p>
            <a:pPr marL="457200" indent="-457200">
              <a:buNone/>
            </a:pPr>
            <a:r>
              <a:rPr lang="el-GR" sz="1800" b="1" dirty="0" smtClean="0">
                <a:latin typeface="Calibri" pitchFamily="34" charset="0"/>
                <a:cs typeface="Calibri" pitchFamily="34" charset="0"/>
              </a:rPr>
              <a:t>2. </a:t>
            </a:r>
            <a:r>
              <a:rPr lang="el-GR" sz="1800" dirty="0" smtClean="0">
                <a:latin typeface="Calibri" pitchFamily="34" charset="0"/>
                <a:cs typeface="Calibri" pitchFamily="34" charset="0"/>
              </a:rPr>
              <a:t>Πολλαπλή διεκδίκηση τεμαχίου (</a:t>
            </a:r>
            <a:r>
              <a:rPr lang="el-GR" sz="1800" dirty="0" err="1" smtClean="0">
                <a:latin typeface="Calibri" pitchFamily="34" charset="0"/>
                <a:cs typeface="Calibri" pitchFamily="34" charset="0"/>
              </a:rPr>
              <a:t>Διπλοαιτούμενο</a:t>
            </a:r>
            <a:r>
              <a:rPr lang="el-GR" sz="1800" dirty="0" smtClean="0">
                <a:latin typeface="Calibri" pitchFamily="34" charset="0"/>
                <a:cs typeface="Calibri" pitchFamily="34" charset="0"/>
              </a:rPr>
              <a:t> τεμάχιο)</a:t>
            </a:r>
          </a:p>
          <a:p>
            <a:pPr marL="457200" indent="-457200">
              <a:buNone/>
            </a:pPr>
            <a:r>
              <a:rPr lang="el-GR" sz="1800" b="1" dirty="0" smtClean="0">
                <a:latin typeface="Calibri" pitchFamily="34" charset="0"/>
                <a:cs typeface="Calibri" pitchFamily="34" charset="0"/>
              </a:rPr>
              <a:t>3. </a:t>
            </a:r>
            <a:r>
              <a:rPr lang="el-GR" sz="1800" dirty="0" smtClean="0">
                <a:latin typeface="Calibri" pitchFamily="34" charset="0"/>
                <a:cs typeface="Calibri" pitchFamily="34" charset="0"/>
              </a:rPr>
              <a:t>Διαφορά μεταξύ αιτηθείσας και διαπιστωθείσας έκτασης ενός τεμαχίου</a:t>
            </a:r>
          </a:p>
          <a:p>
            <a:pPr marL="457200" indent="-457200">
              <a:buNone/>
            </a:pPr>
            <a:r>
              <a:rPr lang="el-GR" sz="1800" dirty="0" smtClean="0">
                <a:latin typeface="Calibri" pitchFamily="34" charset="0"/>
                <a:cs typeface="Calibri" pitchFamily="34" charset="0"/>
              </a:rPr>
              <a:t>    </a:t>
            </a:r>
            <a:r>
              <a:rPr lang="el-GR" sz="1800" dirty="0" smtClean="0">
                <a:latin typeface="Calibri"/>
                <a:cs typeface="Calibri" pitchFamily="34" charset="0"/>
              </a:rPr>
              <a:t>● </a:t>
            </a:r>
            <a:r>
              <a:rPr lang="el-GR" sz="1800" dirty="0" err="1" smtClean="0">
                <a:latin typeface="Calibri" pitchFamily="34" charset="0"/>
                <a:cs typeface="Calibri" pitchFamily="34" charset="0"/>
              </a:rPr>
              <a:t>Υπερδήλωση</a:t>
            </a:r>
            <a:endParaRPr lang="el-GR" sz="1800" dirty="0" smtClean="0">
              <a:latin typeface="Calibri" pitchFamily="34" charset="0"/>
              <a:cs typeface="Calibri" pitchFamily="34" charset="0"/>
            </a:endParaRPr>
          </a:p>
          <a:p>
            <a:pPr marL="457200" indent="-457200">
              <a:buNone/>
            </a:pPr>
            <a:r>
              <a:rPr lang="el-GR" sz="1800" dirty="0" smtClean="0">
                <a:latin typeface="Calibri" pitchFamily="34" charset="0"/>
                <a:cs typeface="Calibri" pitchFamily="34" charset="0"/>
              </a:rPr>
              <a:t>    </a:t>
            </a:r>
            <a:r>
              <a:rPr lang="el-GR" sz="1800" dirty="0" smtClean="0">
                <a:latin typeface="Calibri"/>
                <a:cs typeface="Calibri" pitchFamily="34" charset="0"/>
              </a:rPr>
              <a:t>● </a:t>
            </a:r>
            <a:r>
              <a:rPr lang="el-GR" sz="1800" dirty="0" smtClean="0">
                <a:latin typeface="Calibri" pitchFamily="34" charset="0"/>
                <a:cs typeface="Calibri" pitchFamily="34" charset="0"/>
              </a:rPr>
              <a:t>Εύρημα μικρότερης έκτασης από την δηλωθείσα κατά τον  Επιτόπιο Έλεγχο ή Τηλεπισκόπηση ή ΓΣΠ</a:t>
            </a:r>
          </a:p>
          <a:p>
            <a:pPr marL="457200" indent="-457200">
              <a:buNone/>
            </a:pPr>
            <a:r>
              <a:rPr lang="el-GR" sz="1800" b="1" dirty="0" smtClean="0">
                <a:latin typeface="Calibri" pitchFamily="34" charset="0"/>
                <a:cs typeface="Calibri" pitchFamily="34" charset="0"/>
              </a:rPr>
              <a:t>4. </a:t>
            </a:r>
            <a:r>
              <a:rPr lang="el-GR" sz="1800" dirty="0" smtClean="0">
                <a:latin typeface="Calibri" pitchFamily="34" charset="0"/>
                <a:cs typeface="Calibri" pitchFamily="34" charset="0"/>
              </a:rPr>
              <a:t>Αδυναμία Εντοπισμού Κτηματολογικών Τεμαχίων</a:t>
            </a:r>
          </a:p>
          <a:p>
            <a:pPr marL="457200" indent="-457200">
              <a:buNone/>
            </a:pPr>
            <a:r>
              <a:rPr lang="el-GR" sz="1800" b="1" dirty="0" smtClean="0">
                <a:latin typeface="Calibri" pitchFamily="34" charset="0"/>
                <a:cs typeface="Calibri" pitchFamily="34" charset="0"/>
              </a:rPr>
              <a:t>5. </a:t>
            </a:r>
            <a:r>
              <a:rPr lang="el-GR" sz="1800" dirty="0" smtClean="0">
                <a:latin typeface="Calibri" pitchFamily="34" charset="0"/>
                <a:cs typeface="Calibri" pitchFamily="34" charset="0"/>
              </a:rPr>
              <a:t>Μη τήρηση στα πρότυπα Πολλαπλής Συμμόρφωσης</a:t>
            </a:r>
          </a:p>
          <a:p>
            <a:pPr marL="457200" indent="-457200">
              <a:buNone/>
            </a:pPr>
            <a:endParaRPr lang="en-US" sz="2100" dirty="0" smtClean="0">
              <a:latin typeface="Calibri" pitchFamily="34" charset="0"/>
              <a:cs typeface="Calibri" pitchFamily="34" charset="0"/>
            </a:endParaRPr>
          </a:p>
          <a:p>
            <a:pPr>
              <a:buNone/>
            </a:pPr>
            <a:endParaRPr lang="el-GR" sz="1800" dirty="0" smtClean="0">
              <a:latin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chemeClr val="accent4">
              <a:lumMod val="60000"/>
              <a:lumOff val="40000"/>
            </a:schemeClr>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t>
            </a:r>
            <a:r>
              <a:rPr lang="en-US" sz="3600" dirty="0" smtClean="0">
                <a:solidFill>
                  <a:schemeClr val="tx1"/>
                </a:solidFill>
              </a:rPr>
              <a:t> </a:t>
            </a:r>
            <a:r>
              <a:rPr lang="el-GR" sz="3100" b="1" dirty="0" smtClean="0">
                <a:solidFill>
                  <a:schemeClr val="tx1"/>
                </a:solidFill>
                <a:latin typeface="Calibri" pitchFamily="34" charset="0"/>
                <a:cs typeface="Calibri" pitchFamily="34" charset="0"/>
              </a:rPr>
              <a:t>ΥΠΟΛΟΓΙΣΜΟΣ ΜΕΙΩΣΕΩΝ Ή/ΚΑΙ ΑΠΟΚΛΙΣΕΩΝ</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052736"/>
            <a:ext cx="8147248" cy="5616624"/>
          </a:xfrm>
        </p:spPr>
        <p:txBody>
          <a:bodyPr>
            <a:normAutofit/>
          </a:bodyPr>
          <a:lstStyle/>
          <a:p>
            <a:pPr>
              <a:buNone/>
            </a:pPr>
            <a:r>
              <a:rPr lang="el-GR" sz="1800" dirty="0" smtClean="0">
                <a:latin typeface="Calibri" pitchFamily="34" charset="0"/>
              </a:rPr>
              <a:t>		 Όλοι οι πιο κάτω υπολογισμοί γίνονται με βάση  ευρωπαϊκούς 	κανονισμούς.</a:t>
            </a:r>
          </a:p>
          <a:p>
            <a:pPr>
              <a:buNone/>
            </a:pPr>
            <a:r>
              <a:rPr lang="el-GR" sz="1800" dirty="0" smtClean="0">
                <a:latin typeface="Calibri" pitchFamily="34" charset="0"/>
              </a:rPr>
              <a:t>		Μετά το πέρας  όλων των ελέγχων του ΚΟΑΠ, οι αιτούμενες εκτάσεις των 	τεμαχίων της κάθε αίτησης συγκρίνονται με τις  διαπιστωθείσες εκτάσεις 	που προέκυψαν. Από την σύγκριση αυτή και την διαφορά έκτασης που 	προκύπτει υπολογίζονται τα ποσοστά απόκλισης και στην συνέχεια οι 	ποινές.</a:t>
            </a:r>
          </a:p>
          <a:p>
            <a:pPr>
              <a:buNone/>
            </a:pPr>
            <a:r>
              <a:rPr lang="el-GR" sz="1800" b="1" dirty="0" smtClean="0">
                <a:latin typeface="Calibri" pitchFamily="34" charset="0"/>
              </a:rPr>
              <a:t>Α.    0 ˂ % ≤ 3 και Διαφορά (</a:t>
            </a:r>
            <a:r>
              <a:rPr lang="el-GR" sz="1800" b="1" dirty="0" err="1" smtClean="0">
                <a:latin typeface="Calibri" pitchFamily="34" charset="0"/>
              </a:rPr>
              <a:t>Αιτηθ</a:t>
            </a:r>
            <a:r>
              <a:rPr lang="el-GR" sz="1800" b="1" dirty="0" smtClean="0">
                <a:latin typeface="Calibri" pitchFamily="34" charset="0"/>
              </a:rPr>
              <a:t> – </a:t>
            </a:r>
            <a:r>
              <a:rPr lang="el-GR" sz="1800" b="1" dirty="0" err="1" smtClean="0">
                <a:latin typeface="Calibri" pitchFamily="34" charset="0"/>
              </a:rPr>
              <a:t>Διαπιστ</a:t>
            </a:r>
            <a:r>
              <a:rPr lang="el-GR" sz="1800" b="1" dirty="0" smtClean="0">
                <a:latin typeface="Calibri" pitchFamily="34" charset="0"/>
              </a:rPr>
              <a:t>. Έκτασης) ΚΑΤΩ από 20 δεκάρια</a:t>
            </a:r>
            <a:r>
              <a:rPr lang="el-GR" sz="1800" dirty="0" smtClean="0">
                <a:latin typeface="Calibri" pitchFamily="34" charset="0"/>
              </a:rPr>
              <a:t>: </a:t>
            </a:r>
          </a:p>
          <a:p>
            <a:pPr>
              <a:buNone/>
            </a:pPr>
            <a:r>
              <a:rPr lang="el-GR" sz="1800" dirty="0" smtClean="0">
                <a:latin typeface="Calibri" pitchFamily="34" charset="0"/>
              </a:rPr>
              <a:t>	 Τότε η αίτηση  εγκρίνεται ΜΟΝΟ για την διαπιστωθείσα έκταση χωρίς  την  </a:t>
            </a:r>
            <a:r>
              <a:rPr lang="el-GR" sz="1800" dirty="0" smtClean="0">
                <a:latin typeface="Calibri" pitchFamily="34" charset="0"/>
              </a:rPr>
              <a:t> επιβολή </a:t>
            </a:r>
            <a:r>
              <a:rPr lang="el-GR" sz="1800" dirty="0" smtClean="0">
                <a:latin typeface="Calibri" pitchFamily="34" charset="0"/>
              </a:rPr>
              <a:t>οποιασδήποτε περαιτέρω ποινής </a:t>
            </a:r>
          </a:p>
          <a:p>
            <a:pPr>
              <a:buNone/>
            </a:pPr>
            <a:r>
              <a:rPr lang="el-GR" sz="1800" b="1" dirty="0" smtClean="0">
                <a:latin typeface="Calibri" pitchFamily="34" charset="0"/>
              </a:rPr>
              <a:t>             </a:t>
            </a:r>
            <a:r>
              <a:rPr lang="el-GR" sz="1800" b="1" u="sng" dirty="0" smtClean="0">
                <a:latin typeface="Calibri" pitchFamily="34" charset="0"/>
              </a:rPr>
              <a:t>Παράδειγμα Α</a:t>
            </a:r>
            <a:endParaRPr lang="el-GR" sz="1800" b="1"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a:off x="683568" y="1124744"/>
            <a:ext cx="64807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ight Arrow 5"/>
          <p:cNvSpPr/>
          <p:nvPr/>
        </p:nvSpPr>
        <p:spPr>
          <a:xfrm>
            <a:off x="611560" y="1700808"/>
            <a:ext cx="64807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 name="Table 7"/>
          <p:cNvGraphicFramePr>
            <a:graphicFrameLocks noGrp="1"/>
          </p:cNvGraphicFramePr>
          <p:nvPr/>
        </p:nvGraphicFramePr>
        <p:xfrm>
          <a:off x="1259631" y="4509120"/>
          <a:ext cx="7056785" cy="2073828"/>
        </p:xfrm>
        <a:graphic>
          <a:graphicData uri="http://schemas.openxmlformats.org/drawingml/2006/table">
            <a:tbl>
              <a:tblPr firstRow="1" bandRow="1">
                <a:tableStyleId>{5940675A-B579-460E-94D1-54222C63F5DA}</a:tableStyleId>
              </a:tblPr>
              <a:tblGrid>
                <a:gridCol w="3599673"/>
                <a:gridCol w="3457112"/>
              </a:tblGrid>
              <a:tr h="345638">
                <a:tc>
                  <a:txBody>
                    <a:bodyPr/>
                    <a:lstStyle/>
                    <a:p>
                      <a:r>
                        <a:rPr lang="el-GR" sz="1400" dirty="0" smtClean="0">
                          <a:latin typeface="Calibri" pitchFamily="34" charset="0"/>
                        </a:rPr>
                        <a:t>Αιτηθείσα Έκταση</a:t>
                      </a:r>
                      <a:endParaRPr lang="el-GR" sz="1400" dirty="0">
                        <a:latin typeface="Calibri" pitchFamily="34" charset="0"/>
                      </a:endParaRPr>
                    </a:p>
                  </a:txBody>
                  <a:tcPr/>
                </a:tc>
                <a:tc>
                  <a:txBody>
                    <a:bodyPr/>
                    <a:lstStyle/>
                    <a:p>
                      <a:r>
                        <a:rPr lang="el-GR" sz="1400" dirty="0" smtClean="0">
                          <a:latin typeface="Calibri" pitchFamily="34" charset="0"/>
                        </a:rPr>
                        <a:t>40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Διαπιστωθείσα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38.9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Διαφορά (</a:t>
                      </a:r>
                      <a:r>
                        <a:rPr lang="el-GR" sz="1400" dirty="0" err="1" smtClean="0">
                          <a:latin typeface="Calibri" pitchFamily="34" charset="0"/>
                        </a:rPr>
                        <a:t>Αιτηθ</a:t>
                      </a:r>
                      <a:r>
                        <a:rPr lang="el-GR" sz="1400" baseline="0" dirty="0" smtClean="0">
                          <a:latin typeface="Calibri" pitchFamily="34" charset="0"/>
                        </a:rPr>
                        <a:t> – </a:t>
                      </a:r>
                      <a:r>
                        <a:rPr lang="el-GR" sz="1400" baseline="0" dirty="0" err="1" smtClean="0">
                          <a:latin typeface="Calibri" pitchFamily="34" charset="0"/>
                        </a:rPr>
                        <a:t>Διαπιστ</a:t>
                      </a:r>
                      <a:r>
                        <a:rPr lang="el-GR" sz="1400" baseline="0" dirty="0" smtClean="0">
                          <a:latin typeface="Calibri" pitchFamily="34" charset="0"/>
                        </a:rPr>
                        <a:t>. Έκτασης)</a:t>
                      </a:r>
                      <a:endParaRPr lang="el-GR" sz="1400" dirty="0">
                        <a:latin typeface="Calibri" pitchFamily="34" charset="0"/>
                      </a:endParaRPr>
                    </a:p>
                  </a:txBody>
                  <a:tcPr/>
                </a:tc>
                <a:tc>
                  <a:txBody>
                    <a:bodyPr/>
                    <a:lstStyle/>
                    <a:p>
                      <a:r>
                        <a:rPr lang="el-GR" sz="1400" dirty="0" smtClean="0">
                          <a:latin typeface="Calibri" pitchFamily="34" charset="0"/>
                        </a:rPr>
                        <a:t>1</a:t>
                      </a:r>
                      <a:r>
                        <a:rPr lang="en-US" sz="1400" dirty="0" smtClean="0">
                          <a:latin typeface="Calibri" pitchFamily="34" charset="0"/>
                        </a:rPr>
                        <a:t>.</a:t>
                      </a:r>
                      <a:r>
                        <a:rPr lang="el-GR" sz="1400" dirty="0" smtClean="0">
                          <a:latin typeface="Calibri" pitchFamily="34" charset="0"/>
                        </a:rPr>
                        <a:t>1 δεκάρια</a:t>
                      </a:r>
                      <a:endParaRPr lang="el-GR" sz="1400" dirty="0">
                        <a:latin typeface="Calibri" pitchFamily="34" charset="0"/>
                      </a:endParaRPr>
                    </a:p>
                  </a:txBody>
                  <a:tcPr/>
                </a:tc>
              </a:tr>
              <a:tr h="345638">
                <a:tc>
                  <a:txBody>
                    <a:bodyPr/>
                    <a:lstStyle/>
                    <a:p>
                      <a:r>
                        <a:rPr lang="el-GR" sz="1400" dirty="0" smtClean="0">
                          <a:latin typeface="Calibri" pitchFamily="34" charset="0"/>
                        </a:rPr>
                        <a:t>Αφαιρετέα Έκταση</a:t>
                      </a:r>
                      <a:endParaRPr lang="el-GR" sz="1400" dirty="0">
                        <a:latin typeface="Calibri" pitchFamily="34" charset="0"/>
                      </a:endParaRPr>
                    </a:p>
                  </a:txBody>
                  <a:tcPr/>
                </a:tc>
                <a:tc>
                  <a:txBody>
                    <a:bodyPr/>
                    <a:lstStyle/>
                    <a:p>
                      <a:r>
                        <a:rPr lang="el-GR" sz="1400" dirty="0" smtClean="0">
                          <a:latin typeface="Calibri" pitchFamily="34" charset="0"/>
                        </a:rPr>
                        <a:t>1.1 δεκάρια</a:t>
                      </a:r>
                      <a:endParaRPr lang="el-GR" sz="1400" dirty="0">
                        <a:latin typeface="Calibri" pitchFamily="34" charset="0"/>
                      </a:endParaRPr>
                    </a:p>
                  </a:txBody>
                  <a:tcPr/>
                </a:tc>
              </a:tr>
              <a:tr h="345638">
                <a:tc>
                  <a:txBody>
                    <a:bodyPr/>
                    <a:lstStyle/>
                    <a:p>
                      <a:r>
                        <a:rPr lang="el-GR" sz="1400" dirty="0" smtClean="0">
                          <a:latin typeface="Calibri" pitchFamily="34" charset="0"/>
                        </a:rPr>
                        <a:t>Ποσοστό διαφοράς </a:t>
                      </a:r>
                      <a:endParaRPr lang="el-GR" sz="1400" dirty="0">
                        <a:latin typeface="Calibri" pitchFamily="34" charset="0"/>
                      </a:endParaRPr>
                    </a:p>
                  </a:txBody>
                  <a:tcPr/>
                </a:tc>
                <a:tc>
                  <a:txBody>
                    <a:bodyPr/>
                    <a:lstStyle/>
                    <a:p>
                      <a:r>
                        <a:rPr lang="el-GR" sz="1400" dirty="0" smtClean="0">
                          <a:latin typeface="Calibri" pitchFamily="34" charset="0"/>
                        </a:rPr>
                        <a:t>(</a:t>
                      </a:r>
                      <a:r>
                        <a:rPr lang="el-GR" sz="1400" dirty="0" smtClean="0">
                          <a:latin typeface="Calibri" pitchFamily="34" charset="0"/>
                        </a:rPr>
                        <a:t>1.1/3</a:t>
                      </a:r>
                      <a:r>
                        <a:rPr lang="en-US" sz="1400" dirty="0" smtClean="0">
                          <a:latin typeface="Calibri" pitchFamily="34" charset="0"/>
                        </a:rPr>
                        <a:t>8</a:t>
                      </a:r>
                      <a:r>
                        <a:rPr lang="el-GR" sz="1400" dirty="0" smtClean="0">
                          <a:latin typeface="Calibri" pitchFamily="34" charset="0"/>
                        </a:rPr>
                        <a:t>.</a:t>
                      </a:r>
                      <a:r>
                        <a:rPr lang="en-US" sz="1400" dirty="0" smtClean="0">
                          <a:latin typeface="Calibri" pitchFamily="34" charset="0"/>
                        </a:rPr>
                        <a:t>9</a:t>
                      </a:r>
                      <a:r>
                        <a:rPr lang="el-GR" sz="1400" dirty="0" smtClean="0">
                          <a:latin typeface="Calibri" pitchFamily="34" charset="0"/>
                        </a:rPr>
                        <a:t> </a:t>
                      </a:r>
                      <a:r>
                        <a:rPr lang="el-GR" sz="1400" dirty="0" smtClean="0">
                          <a:latin typeface="Calibri" pitchFamily="34" charset="0"/>
                        </a:rPr>
                        <a:t>δεκάρια) = </a:t>
                      </a:r>
                      <a:r>
                        <a:rPr lang="el-GR" sz="1400" b="1" dirty="0" smtClean="0">
                          <a:latin typeface="Calibri" pitchFamily="34" charset="0"/>
                        </a:rPr>
                        <a:t>2.83%</a:t>
                      </a:r>
                      <a:endParaRPr lang="el-GR" sz="1400" b="1" dirty="0">
                        <a:latin typeface="Calibri" pitchFamily="34" charset="0"/>
                      </a:endParaRPr>
                    </a:p>
                  </a:txBody>
                  <a:tcPr/>
                </a:tc>
              </a:tr>
              <a:tr h="345638">
                <a:tc>
                  <a:txBody>
                    <a:bodyPr/>
                    <a:lstStyle/>
                    <a:p>
                      <a:r>
                        <a:rPr lang="el-GR" sz="1400" dirty="0" smtClean="0">
                          <a:latin typeface="Calibri" pitchFamily="34" charset="0"/>
                        </a:rPr>
                        <a:t>Πληρωθείσα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38.9 δεκάρια</a:t>
                      </a:r>
                      <a:endParaRPr lang="el-GR" sz="1400"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chemeClr val="accent4">
              <a:lumMod val="60000"/>
              <a:lumOff val="40000"/>
            </a:schemeClr>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100" b="1" dirty="0" smtClean="0">
                <a:solidFill>
                  <a:schemeClr val="tx1"/>
                </a:solidFill>
                <a:latin typeface="Calibri" pitchFamily="34" charset="0"/>
                <a:cs typeface="Calibri" pitchFamily="34" charset="0"/>
              </a:rPr>
              <a:t>ΥΠΟΛΟΓΙΣΜΟΣ ΜΕΙΩΣΕΩΝ Ή/ΚΑΙ ΑΠΟΚΛΙΣΕΩΝ</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3672408"/>
          </a:xfrm>
        </p:spPr>
        <p:txBody>
          <a:bodyPr>
            <a:normAutofit/>
          </a:bodyPr>
          <a:lstStyle/>
          <a:p>
            <a:pPr>
              <a:buNone/>
            </a:pPr>
            <a:endParaRPr lang="el-GR" sz="1800" b="1" dirty="0" smtClean="0">
              <a:latin typeface="Calibri" pitchFamily="34" charset="0"/>
            </a:endParaRPr>
          </a:p>
          <a:p>
            <a:pPr>
              <a:buNone/>
            </a:pPr>
            <a:r>
              <a:rPr lang="el-GR" sz="1800" b="1" dirty="0" smtClean="0">
                <a:latin typeface="Calibri" pitchFamily="34" charset="0"/>
              </a:rPr>
              <a:t>Β.   0 ˂ % ≤ 3 και Διαφορά (</a:t>
            </a:r>
            <a:r>
              <a:rPr lang="el-GR" sz="1800" b="1" dirty="0" err="1" smtClean="0">
                <a:latin typeface="Calibri" pitchFamily="34" charset="0"/>
              </a:rPr>
              <a:t>Αιτηθ</a:t>
            </a:r>
            <a:r>
              <a:rPr lang="el-GR" sz="1800" b="1" dirty="0" smtClean="0">
                <a:latin typeface="Calibri" pitchFamily="34" charset="0"/>
              </a:rPr>
              <a:t> – </a:t>
            </a:r>
            <a:r>
              <a:rPr lang="el-GR" sz="1800" b="1" dirty="0" err="1" smtClean="0">
                <a:latin typeface="Calibri" pitchFamily="34" charset="0"/>
              </a:rPr>
              <a:t>Διαπιστ</a:t>
            </a:r>
            <a:r>
              <a:rPr lang="el-GR" sz="1800" b="1" dirty="0" smtClean="0">
                <a:latin typeface="Calibri" pitchFamily="34" charset="0"/>
              </a:rPr>
              <a:t>. Έκτασης) ΠΑΝΩ από 20 δεκάρια</a:t>
            </a:r>
            <a:r>
              <a:rPr lang="el-GR" sz="1800" dirty="0" smtClean="0">
                <a:latin typeface="Calibri" pitchFamily="34" charset="0"/>
              </a:rPr>
              <a:t> : </a:t>
            </a:r>
          </a:p>
          <a:p>
            <a:pPr>
              <a:buNone/>
            </a:pPr>
            <a:r>
              <a:rPr lang="el-GR" sz="1800" dirty="0" smtClean="0">
                <a:latin typeface="Calibri" pitchFamily="34" charset="0"/>
              </a:rPr>
              <a:t>	Τότε η αίτηση πληρώνεται την έκταση που προκύπτει από την αφαίρεση του διπλάσιου της διαφοράς (</a:t>
            </a:r>
            <a:r>
              <a:rPr lang="el-GR" sz="1800" dirty="0" err="1" smtClean="0">
                <a:latin typeface="Calibri" pitchFamily="34" charset="0"/>
              </a:rPr>
              <a:t>Αιτηθ</a:t>
            </a:r>
            <a:r>
              <a:rPr lang="el-GR" sz="1800" dirty="0" smtClean="0">
                <a:latin typeface="Calibri" pitchFamily="34" charset="0"/>
              </a:rPr>
              <a:t> – </a:t>
            </a:r>
            <a:r>
              <a:rPr lang="el-GR" sz="1800" dirty="0" err="1" smtClean="0">
                <a:latin typeface="Calibri" pitchFamily="34" charset="0"/>
              </a:rPr>
              <a:t>Διαπιστ</a:t>
            </a:r>
            <a:r>
              <a:rPr lang="el-GR" sz="1800" dirty="0" smtClean="0">
                <a:latin typeface="Calibri" pitchFamily="34" charset="0"/>
              </a:rPr>
              <a:t>. Έκτασης) από την διαπιστωθείσα έκταση. </a:t>
            </a:r>
          </a:p>
          <a:p>
            <a:pPr>
              <a:buNone/>
            </a:pPr>
            <a:r>
              <a:rPr lang="el-GR" sz="1800" dirty="0" smtClean="0">
                <a:latin typeface="Calibri" pitchFamily="34" charset="0"/>
              </a:rPr>
              <a:t>           </a:t>
            </a:r>
            <a:r>
              <a:rPr lang="el-GR" sz="1800" b="1" u="sng" dirty="0" smtClean="0">
                <a:latin typeface="Calibri" pitchFamily="34" charset="0"/>
              </a:rPr>
              <a:t>Παράδειγμα Β</a:t>
            </a:r>
            <a:endParaRPr lang="el-GR" sz="1800" b="1"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nvGraphicFramePr>
        <p:xfrm>
          <a:off x="1187624" y="3212976"/>
          <a:ext cx="6984776" cy="2073828"/>
        </p:xfrm>
        <a:graphic>
          <a:graphicData uri="http://schemas.openxmlformats.org/drawingml/2006/table">
            <a:tbl>
              <a:tblPr firstRow="1" bandRow="1">
                <a:tableStyleId>{5940675A-B579-460E-94D1-54222C63F5DA}</a:tableStyleId>
              </a:tblPr>
              <a:tblGrid>
                <a:gridCol w="3492388"/>
                <a:gridCol w="3492388"/>
              </a:tblGrid>
              <a:tr h="345638">
                <a:tc>
                  <a:txBody>
                    <a:bodyPr/>
                    <a:lstStyle/>
                    <a:p>
                      <a:r>
                        <a:rPr lang="el-GR" sz="1400" dirty="0" smtClean="0">
                          <a:latin typeface="Calibri" pitchFamily="34" charset="0"/>
                        </a:rPr>
                        <a:t>Αιτηθείσα Έκταση</a:t>
                      </a:r>
                      <a:endParaRPr lang="el-GR" sz="1400" dirty="0">
                        <a:latin typeface="Calibri" pitchFamily="34" charset="0"/>
                      </a:endParaRPr>
                    </a:p>
                  </a:txBody>
                  <a:tcPr/>
                </a:tc>
                <a:tc>
                  <a:txBody>
                    <a:bodyPr/>
                    <a:lstStyle/>
                    <a:p>
                      <a:r>
                        <a:rPr lang="el-GR" sz="1400" dirty="0" smtClean="0">
                          <a:latin typeface="Calibri" pitchFamily="34" charset="0"/>
                        </a:rPr>
                        <a:t>750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Διαπιστωθείσα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729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Διαφορά (</a:t>
                      </a:r>
                      <a:r>
                        <a:rPr lang="el-GR" sz="1400" dirty="0" err="1" smtClean="0">
                          <a:latin typeface="Calibri" pitchFamily="34" charset="0"/>
                        </a:rPr>
                        <a:t>Αιτηθ</a:t>
                      </a:r>
                      <a:r>
                        <a:rPr lang="el-GR" sz="1400" baseline="0" dirty="0" smtClean="0">
                          <a:latin typeface="Calibri" pitchFamily="34" charset="0"/>
                        </a:rPr>
                        <a:t> – </a:t>
                      </a:r>
                      <a:r>
                        <a:rPr lang="el-GR" sz="1400" baseline="0" dirty="0" err="1" smtClean="0">
                          <a:latin typeface="Calibri" pitchFamily="34" charset="0"/>
                        </a:rPr>
                        <a:t>Διαπιστ</a:t>
                      </a:r>
                      <a:r>
                        <a:rPr lang="el-GR" sz="1400" baseline="0" dirty="0" smtClean="0">
                          <a:latin typeface="Calibri" pitchFamily="34" charset="0"/>
                        </a:rPr>
                        <a:t>. Έκτασης)</a:t>
                      </a:r>
                      <a:endParaRPr lang="el-GR" sz="1400" dirty="0">
                        <a:latin typeface="Calibri" pitchFamily="34" charset="0"/>
                      </a:endParaRPr>
                    </a:p>
                  </a:txBody>
                  <a:tcPr/>
                </a:tc>
                <a:tc>
                  <a:txBody>
                    <a:bodyPr/>
                    <a:lstStyle/>
                    <a:p>
                      <a:r>
                        <a:rPr lang="el-GR" sz="1400" dirty="0" smtClean="0">
                          <a:latin typeface="Calibri" pitchFamily="34" charset="0"/>
                        </a:rPr>
                        <a:t>21 δεκάρια</a:t>
                      </a:r>
                      <a:endParaRPr lang="el-GR" sz="1400" dirty="0">
                        <a:latin typeface="Calibri" pitchFamily="34" charset="0"/>
                      </a:endParaRPr>
                    </a:p>
                  </a:txBody>
                  <a:tcPr/>
                </a:tc>
              </a:tr>
              <a:tr h="345638">
                <a:tc>
                  <a:txBody>
                    <a:bodyPr/>
                    <a:lstStyle/>
                    <a:p>
                      <a:r>
                        <a:rPr lang="el-GR" sz="1400" dirty="0" smtClean="0">
                          <a:latin typeface="Calibri" pitchFamily="34" charset="0"/>
                        </a:rPr>
                        <a:t>Αφαιρετέα Έκταση</a:t>
                      </a:r>
                      <a:endParaRPr lang="el-GR" sz="1400" dirty="0">
                        <a:latin typeface="Calibri" pitchFamily="34" charset="0"/>
                      </a:endParaRPr>
                    </a:p>
                  </a:txBody>
                  <a:tcPr/>
                </a:tc>
                <a:tc>
                  <a:txBody>
                    <a:bodyPr/>
                    <a:lstStyle/>
                    <a:p>
                      <a:r>
                        <a:rPr lang="el-GR" sz="1400" dirty="0" smtClean="0">
                          <a:latin typeface="Calibri" pitchFamily="34" charset="0"/>
                        </a:rPr>
                        <a:t>(21*2</a:t>
                      </a:r>
                      <a:r>
                        <a:rPr lang="el-GR" sz="1400" baseline="0" dirty="0" smtClean="0">
                          <a:latin typeface="Calibri" pitchFamily="34" charset="0"/>
                        </a:rPr>
                        <a:t> )= </a:t>
                      </a:r>
                      <a:r>
                        <a:rPr lang="el-GR" sz="1400" dirty="0" smtClean="0">
                          <a:latin typeface="Calibri" pitchFamily="34" charset="0"/>
                        </a:rPr>
                        <a:t>42 δεκάρια</a:t>
                      </a:r>
                      <a:endParaRPr lang="el-GR" sz="1400" dirty="0">
                        <a:latin typeface="Calibri" pitchFamily="34" charset="0"/>
                      </a:endParaRPr>
                    </a:p>
                  </a:txBody>
                  <a:tcPr/>
                </a:tc>
              </a:tr>
              <a:tr h="345638">
                <a:tc>
                  <a:txBody>
                    <a:bodyPr/>
                    <a:lstStyle/>
                    <a:p>
                      <a:r>
                        <a:rPr lang="el-GR" sz="1400" dirty="0" smtClean="0">
                          <a:latin typeface="Calibri" pitchFamily="34" charset="0"/>
                        </a:rPr>
                        <a:t>Ποσοστό διαφοράς </a:t>
                      </a:r>
                      <a:endParaRPr lang="el-GR" sz="1400" dirty="0">
                        <a:latin typeface="Calibri" pitchFamily="34" charset="0"/>
                      </a:endParaRPr>
                    </a:p>
                  </a:txBody>
                  <a:tcPr/>
                </a:tc>
                <a:tc>
                  <a:txBody>
                    <a:bodyPr/>
                    <a:lstStyle/>
                    <a:p>
                      <a:r>
                        <a:rPr lang="el-GR" sz="1400" dirty="0" smtClean="0">
                          <a:latin typeface="Calibri" pitchFamily="34" charset="0"/>
                        </a:rPr>
                        <a:t>(21/729</a:t>
                      </a:r>
                      <a:r>
                        <a:rPr lang="el-GR" sz="1400" baseline="0" dirty="0" smtClean="0">
                          <a:latin typeface="Calibri" pitchFamily="34" charset="0"/>
                        </a:rPr>
                        <a:t> δεκάρια</a:t>
                      </a:r>
                      <a:r>
                        <a:rPr lang="el-GR" sz="1400" dirty="0" smtClean="0">
                          <a:latin typeface="Calibri" pitchFamily="34" charset="0"/>
                        </a:rPr>
                        <a:t>) = </a:t>
                      </a:r>
                      <a:r>
                        <a:rPr lang="el-GR" sz="1400" b="1" dirty="0" smtClean="0">
                          <a:latin typeface="Calibri" pitchFamily="34" charset="0"/>
                        </a:rPr>
                        <a:t>2.88%</a:t>
                      </a:r>
                      <a:endParaRPr lang="el-GR" sz="1400" b="1" dirty="0">
                        <a:latin typeface="Calibri" pitchFamily="34" charset="0"/>
                      </a:endParaRPr>
                    </a:p>
                  </a:txBody>
                  <a:tcPr/>
                </a:tc>
              </a:tr>
              <a:tr h="345638">
                <a:tc>
                  <a:txBody>
                    <a:bodyPr/>
                    <a:lstStyle/>
                    <a:p>
                      <a:r>
                        <a:rPr lang="el-GR" sz="1400" dirty="0" smtClean="0">
                          <a:latin typeface="Calibri" pitchFamily="34" charset="0"/>
                        </a:rPr>
                        <a:t>Πληρωθείσα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(729-42) = </a:t>
                      </a:r>
                      <a:r>
                        <a:rPr lang="el-GR" sz="1400" b="1" dirty="0" smtClean="0">
                          <a:latin typeface="Calibri" pitchFamily="34" charset="0"/>
                        </a:rPr>
                        <a:t>687 δεκάρια</a:t>
                      </a:r>
                      <a:endParaRPr lang="el-GR" sz="1400" b="1"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chemeClr val="accent4">
              <a:lumMod val="60000"/>
              <a:lumOff val="40000"/>
            </a:schemeClr>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100" b="1" dirty="0" smtClean="0">
                <a:solidFill>
                  <a:schemeClr val="tx1"/>
                </a:solidFill>
                <a:latin typeface="Calibri" pitchFamily="34" charset="0"/>
                <a:cs typeface="Calibri" pitchFamily="34" charset="0"/>
              </a:rPr>
              <a:t>ΥΠΟΛΟΓΙΣΜΟΣ ΜΕΙΩΣΕΩΝ Ή/ΚΑΙ ΑΠΟΚΛΙΣΕΩΝ</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3672408"/>
          </a:xfrm>
        </p:spPr>
        <p:txBody>
          <a:bodyPr>
            <a:normAutofit/>
          </a:bodyPr>
          <a:lstStyle/>
          <a:p>
            <a:pPr>
              <a:buNone/>
            </a:pPr>
            <a:endParaRPr lang="el-GR" sz="1800" b="1" dirty="0" smtClean="0">
              <a:latin typeface="Calibri" pitchFamily="34" charset="0"/>
            </a:endParaRPr>
          </a:p>
          <a:p>
            <a:pPr>
              <a:buNone/>
            </a:pPr>
            <a:r>
              <a:rPr lang="el-GR" sz="1800" b="1" dirty="0" smtClean="0">
                <a:latin typeface="Calibri" pitchFamily="34" charset="0"/>
              </a:rPr>
              <a:t>Γ.  3˂ % ≤20 : </a:t>
            </a:r>
            <a:r>
              <a:rPr lang="el-GR" sz="1800" dirty="0" smtClean="0">
                <a:latin typeface="Calibri" pitchFamily="34" charset="0"/>
              </a:rPr>
              <a:t>Τότε η αίτηση πληρώνεται την έκταση που προκύπτει από την αφαίρεση του διπλάσιου της διαφοράς (</a:t>
            </a:r>
            <a:r>
              <a:rPr lang="el-GR" sz="1800" dirty="0" err="1" smtClean="0">
                <a:latin typeface="Calibri" pitchFamily="34" charset="0"/>
              </a:rPr>
              <a:t>Αιτηθ</a:t>
            </a:r>
            <a:r>
              <a:rPr lang="el-GR" sz="1800" dirty="0" smtClean="0">
                <a:latin typeface="Calibri" pitchFamily="34" charset="0"/>
              </a:rPr>
              <a:t> – </a:t>
            </a:r>
            <a:r>
              <a:rPr lang="el-GR" sz="1800" dirty="0" err="1" smtClean="0">
                <a:latin typeface="Calibri" pitchFamily="34" charset="0"/>
              </a:rPr>
              <a:t>Διαπιστ</a:t>
            </a:r>
            <a:r>
              <a:rPr lang="el-GR" sz="1800" dirty="0" smtClean="0">
                <a:latin typeface="Calibri" pitchFamily="34" charset="0"/>
              </a:rPr>
              <a:t>. Έκτασης) από την διαπιστωθείσα έκταση. </a:t>
            </a:r>
          </a:p>
          <a:p>
            <a:pPr>
              <a:buNone/>
            </a:pPr>
            <a:r>
              <a:rPr lang="el-GR" sz="1800" dirty="0" smtClean="0">
                <a:latin typeface="Calibri" pitchFamily="34" charset="0"/>
              </a:rPr>
              <a:t>           </a:t>
            </a:r>
            <a:r>
              <a:rPr lang="el-GR" sz="1800" b="1" u="sng" dirty="0" smtClean="0">
                <a:latin typeface="Calibri" pitchFamily="34" charset="0"/>
              </a:rPr>
              <a:t>Παράδειγμα Γ</a:t>
            </a:r>
            <a:endParaRPr lang="el-GR" sz="1800" b="1"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nvGraphicFramePr>
        <p:xfrm>
          <a:off x="1187624" y="2780928"/>
          <a:ext cx="6984776" cy="2073828"/>
        </p:xfrm>
        <a:graphic>
          <a:graphicData uri="http://schemas.openxmlformats.org/drawingml/2006/table">
            <a:tbl>
              <a:tblPr firstRow="1" bandRow="1">
                <a:tableStyleId>{5940675A-B579-460E-94D1-54222C63F5DA}</a:tableStyleId>
              </a:tblPr>
              <a:tblGrid>
                <a:gridCol w="3492388"/>
                <a:gridCol w="3492388"/>
              </a:tblGrid>
              <a:tr h="345638">
                <a:tc>
                  <a:txBody>
                    <a:bodyPr/>
                    <a:lstStyle/>
                    <a:p>
                      <a:r>
                        <a:rPr lang="el-GR" sz="1400" dirty="0" smtClean="0">
                          <a:latin typeface="Calibri" pitchFamily="34" charset="0"/>
                        </a:rPr>
                        <a:t>Αιτηθείσα Έκταση</a:t>
                      </a:r>
                      <a:endParaRPr lang="el-GR" sz="1400" dirty="0">
                        <a:latin typeface="Calibri" pitchFamily="34" charset="0"/>
                      </a:endParaRPr>
                    </a:p>
                  </a:txBody>
                  <a:tcPr/>
                </a:tc>
                <a:tc>
                  <a:txBody>
                    <a:bodyPr/>
                    <a:lstStyle/>
                    <a:p>
                      <a:r>
                        <a:rPr lang="el-GR" sz="1400" dirty="0" smtClean="0">
                          <a:latin typeface="Calibri" pitchFamily="34" charset="0"/>
                        </a:rPr>
                        <a:t>29 </a:t>
                      </a:r>
                      <a:r>
                        <a:rPr lang="el-GR" sz="1400" dirty="0" smtClean="0">
                          <a:latin typeface="Calibri" pitchFamily="34" charset="0"/>
                        </a:rPr>
                        <a:t>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Διαπιστωθείσα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25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Διαφορά (</a:t>
                      </a:r>
                      <a:r>
                        <a:rPr lang="el-GR" sz="1400" dirty="0" err="1" smtClean="0">
                          <a:latin typeface="Calibri" pitchFamily="34" charset="0"/>
                        </a:rPr>
                        <a:t>Αιτηθ</a:t>
                      </a:r>
                      <a:r>
                        <a:rPr lang="el-GR" sz="1400" baseline="0" dirty="0" smtClean="0">
                          <a:latin typeface="Calibri" pitchFamily="34" charset="0"/>
                        </a:rPr>
                        <a:t> – </a:t>
                      </a:r>
                      <a:r>
                        <a:rPr lang="el-GR" sz="1400" baseline="0" dirty="0" err="1" smtClean="0">
                          <a:latin typeface="Calibri" pitchFamily="34" charset="0"/>
                        </a:rPr>
                        <a:t>Διαπιστ</a:t>
                      </a:r>
                      <a:r>
                        <a:rPr lang="el-GR" sz="1400" baseline="0" dirty="0" smtClean="0">
                          <a:latin typeface="Calibri" pitchFamily="34" charset="0"/>
                        </a:rPr>
                        <a:t>. Έκτασης)</a:t>
                      </a:r>
                      <a:endParaRPr lang="el-GR" sz="1400" dirty="0">
                        <a:latin typeface="Calibri" pitchFamily="34" charset="0"/>
                      </a:endParaRPr>
                    </a:p>
                  </a:txBody>
                  <a:tcPr/>
                </a:tc>
                <a:tc>
                  <a:txBody>
                    <a:bodyPr/>
                    <a:lstStyle/>
                    <a:p>
                      <a:r>
                        <a:rPr lang="el-GR" sz="1400" dirty="0" smtClean="0">
                          <a:latin typeface="Calibri" pitchFamily="34" charset="0"/>
                        </a:rPr>
                        <a:t>4 δεκάρια</a:t>
                      </a:r>
                      <a:endParaRPr lang="el-GR" sz="1400" dirty="0">
                        <a:latin typeface="Calibri" pitchFamily="34" charset="0"/>
                      </a:endParaRPr>
                    </a:p>
                  </a:txBody>
                  <a:tcPr/>
                </a:tc>
              </a:tr>
              <a:tr h="345638">
                <a:tc>
                  <a:txBody>
                    <a:bodyPr/>
                    <a:lstStyle/>
                    <a:p>
                      <a:r>
                        <a:rPr lang="el-GR" sz="1400" dirty="0" smtClean="0">
                          <a:latin typeface="Calibri" pitchFamily="34" charset="0"/>
                        </a:rPr>
                        <a:t>Αφαιρετέα Έκταση</a:t>
                      </a:r>
                      <a:endParaRPr lang="el-GR" sz="1400" dirty="0">
                        <a:latin typeface="Calibri" pitchFamily="34" charset="0"/>
                      </a:endParaRPr>
                    </a:p>
                  </a:txBody>
                  <a:tcPr/>
                </a:tc>
                <a:tc>
                  <a:txBody>
                    <a:bodyPr/>
                    <a:lstStyle/>
                    <a:p>
                      <a:r>
                        <a:rPr lang="el-GR" sz="1400" dirty="0" smtClean="0">
                          <a:latin typeface="Calibri" pitchFamily="34" charset="0"/>
                        </a:rPr>
                        <a:t>(4*2</a:t>
                      </a:r>
                      <a:r>
                        <a:rPr lang="el-GR" sz="1400" baseline="0" dirty="0" smtClean="0">
                          <a:latin typeface="Calibri" pitchFamily="34" charset="0"/>
                        </a:rPr>
                        <a:t> )= 8</a:t>
                      </a:r>
                      <a:r>
                        <a:rPr lang="el-GR" sz="1400" dirty="0" smtClean="0">
                          <a:latin typeface="Calibri" pitchFamily="34" charset="0"/>
                        </a:rPr>
                        <a:t> δεκάρια</a:t>
                      </a:r>
                      <a:endParaRPr lang="el-GR" sz="1400" dirty="0">
                        <a:latin typeface="Calibri" pitchFamily="34" charset="0"/>
                      </a:endParaRPr>
                    </a:p>
                  </a:txBody>
                  <a:tcPr/>
                </a:tc>
              </a:tr>
              <a:tr h="345638">
                <a:tc>
                  <a:txBody>
                    <a:bodyPr/>
                    <a:lstStyle/>
                    <a:p>
                      <a:r>
                        <a:rPr lang="el-GR" sz="1400" dirty="0" smtClean="0">
                          <a:latin typeface="Calibri" pitchFamily="34" charset="0"/>
                        </a:rPr>
                        <a:t>Ποσοστό διαφοράς </a:t>
                      </a:r>
                      <a:endParaRPr lang="el-GR" sz="1400" dirty="0">
                        <a:latin typeface="Calibri" pitchFamily="34" charset="0"/>
                      </a:endParaRPr>
                    </a:p>
                  </a:txBody>
                  <a:tcPr/>
                </a:tc>
                <a:tc>
                  <a:txBody>
                    <a:bodyPr/>
                    <a:lstStyle/>
                    <a:p>
                      <a:r>
                        <a:rPr lang="el-GR" sz="1400" dirty="0" smtClean="0">
                          <a:latin typeface="Calibri" pitchFamily="34" charset="0"/>
                        </a:rPr>
                        <a:t>(4/25</a:t>
                      </a:r>
                      <a:r>
                        <a:rPr lang="el-GR" sz="1400" baseline="0" dirty="0" smtClean="0">
                          <a:latin typeface="Calibri" pitchFamily="34" charset="0"/>
                        </a:rPr>
                        <a:t> δεκάρια</a:t>
                      </a:r>
                      <a:r>
                        <a:rPr lang="el-GR" sz="1400" dirty="0" smtClean="0">
                          <a:latin typeface="Calibri" pitchFamily="34" charset="0"/>
                        </a:rPr>
                        <a:t>) = </a:t>
                      </a:r>
                      <a:r>
                        <a:rPr lang="el-GR" sz="1400" b="1" dirty="0" smtClean="0">
                          <a:latin typeface="Calibri" pitchFamily="34" charset="0"/>
                        </a:rPr>
                        <a:t>16</a:t>
                      </a:r>
                      <a:r>
                        <a:rPr lang="el-GR" sz="1400" b="1" baseline="0" dirty="0" smtClean="0">
                          <a:latin typeface="Calibri" pitchFamily="34" charset="0"/>
                        </a:rPr>
                        <a:t> </a:t>
                      </a:r>
                      <a:r>
                        <a:rPr lang="el-GR" sz="1400" b="1" dirty="0" smtClean="0">
                          <a:latin typeface="Calibri" pitchFamily="34" charset="0"/>
                        </a:rPr>
                        <a:t>%</a:t>
                      </a:r>
                      <a:endParaRPr lang="el-GR" sz="1400" b="1" dirty="0">
                        <a:latin typeface="Calibri" pitchFamily="34" charset="0"/>
                      </a:endParaRPr>
                    </a:p>
                  </a:txBody>
                  <a:tcPr/>
                </a:tc>
              </a:tr>
              <a:tr h="345638">
                <a:tc>
                  <a:txBody>
                    <a:bodyPr/>
                    <a:lstStyle/>
                    <a:p>
                      <a:r>
                        <a:rPr lang="el-GR" sz="1400" dirty="0" smtClean="0">
                          <a:latin typeface="Calibri" pitchFamily="34" charset="0"/>
                        </a:rPr>
                        <a:t>Πληρωθείσα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(25-8</a:t>
                      </a:r>
                      <a:r>
                        <a:rPr lang="el-GR" sz="1400" baseline="0" dirty="0" smtClean="0">
                          <a:latin typeface="Calibri" pitchFamily="34" charset="0"/>
                        </a:rPr>
                        <a:t> δεκάρια</a:t>
                      </a:r>
                      <a:r>
                        <a:rPr lang="el-GR" sz="1400" dirty="0" smtClean="0">
                          <a:latin typeface="Calibri" pitchFamily="34" charset="0"/>
                        </a:rPr>
                        <a:t>) = </a:t>
                      </a:r>
                      <a:r>
                        <a:rPr lang="el-GR" sz="1400" b="1" dirty="0" smtClean="0">
                          <a:latin typeface="Calibri" pitchFamily="34" charset="0"/>
                        </a:rPr>
                        <a:t>17 δεκάρια</a:t>
                      </a:r>
                      <a:endParaRPr lang="el-GR" sz="1400" b="1"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chemeClr val="accent4">
              <a:lumMod val="60000"/>
              <a:lumOff val="40000"/>
            </a:schemeClr>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100" b="1" dirty="0" smtClean="0">
                <a:solidFill>
                  <a:schemeClr val="tx1"/>
                </a:solidFill>
                <a:latin typeface="Calibri" pitchFamily="34" charset="0"/>
                <a:cs typeface="Calibri" pitchFamily="34" charset="0"/>
              </a:rPr>
              <a:t>ΥΠΟΛΟΓΙΣΜΟΣ ΜΕΙΩΣΕΩΝ Ή/ΚΑΙ ΑΠΟΚΛΙΣΕΩΝ</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3672408"/>
          </a:xfrm>
        </p:spPr>
        <p:txBody>
          <a:bodyPr>
            <a:normAutofit/>
          </a:bodyPr>
          <a:lstStyle/>
          <a:p>
            <a:pPr>
              <a:buNone/>
            </a:pPr>
            <a:endParaRPr lang="el-GR" sz="1800" b="1" dirty="0" smtClean="0">
              <a:latin typeface="Calibri" pitchFamily="34" charset="0"/>
            </a:endParaRPr>
          </a:p>
          <a:p>
            <a:pPr>
              <a:buNone/>
            </a:pPr>
            <a:r>
              <a:rPr lang="el-GR" sz="1800" b="1" dirty="0" smtClean="0">
                <a:latin typeface="Calibri" pitchFamily="34" charset="0"/>
              </a:rPr>
              <a:t>Δ. 20˂ % ≤50</a:t>
            </a:r>
            <a:r>
              <a:rPr lang="el-GR" sz="1800" dirty="0" smtClean="0">
                <a:latin typeface="Calibri" pitchFamily="34" charset="0"/>
              </a:rPr>
              <a:t>  : Τότε στην αίτηση  ΔΕΝ χορηγείται ΚΑΜΙΑ χρηματική επιδότηση.</a:t>
            </a:r>
          </a:p>
          <a:p>
            <a:pPr>
              <a:buNone/>
            </a:pPr>
            <a:endParaRPr lang="el-GR" sz="1800" dirty="0" smtClean="0">
              <a:latin typeface="Calibri" pitchFamily="34" charset="0"/>
            </a:endParaRPr>
          </a:p>
          <a:p>
            <a:pPr>
              <a:buNone/>
            </a:pPr>
            <a:r>
              <a:rPr lang="el-GR" sz="1800" dirty="0" smtClean="0">
                <a:latin typeface="Calibri" pitchFamily="34" charset="0"/>
              </a:rPr>
              <a:t>           </a:t>
            </a:r>
            <a:r>
              <a:rPr lang="el-GR" sz="1800" b="1" u="sng" dirty="0" smtClean="0">
                <a:latin typeface="Calibri" pitchFamily="34" charset="0"/>
              </a:rPr>
              <a:t>Παράδειγμα Δ</a:t>
            </a:r>
            <a:endParaRPr lang="el-GR" sz="1800" b="1"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nvGraphicFramePr>
        <p:xfrm>
          <a:off x="1187624" y="2564904"/>
          <a:ext cx="6984776" cy="2073828"/>
        </p:xfrm>
        <a:graphic>
          <a:graphicData uri="http://schemas.openxmlformats.org/drawingml/2006/table">
            <a:tbl>
              <a:tblPr firstRow="1" bandRow="1">
                <a:tableStyleId>{5940675A-B579-460E-94D1-54222C63F5DA}</a:tableStyleId>
              </a:tblPr>
              <a:tblGrid>
                <a:gridCol w="3492388"/>
                <a:gridCol w="3492388"/>
              </a:tblGrid>
              <a:tr h="345638">
                <a:tc>
                  <a:txBody>
                    <a:bodyPr/>
                    <a:lstStyle/>
                    <a:p>
                      <a:r>
                        <a:rPr lang="el-GR" sz="1400" dirty="0" smtClean="0">
                          <a:latin typeface="Calibri" pitchFamily="34" charset="0"/>
                        </a:rPr>
                        <a:t>Αιτηθείσα Έκταση</a:t>
                      </a:r>
                      <a:endParaRPr lang="el-GR" sz="1400" dirty="0">
                        <a:latin typeface="Calibri" pitchFamily="34" charset="0"/>
                      </a:endParaRPr>
                    </a:p>
                  </a:txBody>
                  <a:tcPr/>
                </a:tc>
                <a:tc>
                  <a:txBody>
                    <a:bodyPr/>
                    <a:lstStyle/>
                    <a:p>
                      <a:r>
                        <a:rPr lang="el-GR" sz="1400" dirty="0" smtClean="0">
                          <a:latin typeface="Calibri" pitchFamily="34" charset="0"/>
                        </a:rPr>
                        <a:t>30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Διαπιστωθείσα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24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Διαφορά (</a:t>
                      </a:r>
                      <a:r>
                        <a:rPr lang="el-GR" sz="1400" dirty="0" err="1" smtClean="0">
                          <a:latin typeface="Calibri" pitchFamily="34" charset="0"/>
                        </a:rPr>
                        <a:t>Αιτηθ</a:t>
                      </a:r>
                      <a:r>
                        <a:rPr lang="el-GR" sz="1400" baseline="0" dirty="0" smtClean="0">
                          <a:latin typeface="Calibri" pitchFamily="34" charset="0"/>
                        </a:rPr>
                        <a:t> – </a:t>
                      </a:r>
                      <a:r>
                        <a:rPr lang="el-GR" sz="1400" baseline="0" dirty="0" err="1" smtClean="0">
                          <a:latin typeface="Calibri" pitchFamily="34" charset="0"/>
                        </a:rPr>
                        <a:t>Διαπιστ</a:t>
                      </a:r>
                      <a:r>
                        <a:rPr lang="el-GR" sz="1400" baseline="0" dirty="0" smtClean="0">
                          <a:latin typeface="Calibri" pitchFamily="34" charset="0"/>
                        </a:rPr>
                        <a:t>. Έκτασης)</a:t>
                      </a:r>
                      <a:endParaRPr lang="el-GR" sz="1400" dirty="0">
                        <a:latin typeface="Calibri" pitchFamily="34" charset="0"/>
                      </a:endParaRPr>
                    </a:p>
                  </a:txBody>
                  <a:tcPr/>
                </a:tc>
                <a:tc>
                  <a:txBody>
                    <a:bodyPr/>
                    <a:lstStyle/>
                    <a:p>
                      <a:r>
                        <a:rPr lang="el-GR" sz="1400" dirty="0" smtClean="0">
                          <a:latin typeface="Calibri" pitchFamily="34" charset="0"/>
                        </a:rPr>
                        <a:t>6 δεκάρια</a:t>
                      </a:r>
                      <a:endParaRPr lang="el-GR" sz="1400" dirty="0">
                        <a:latin typeface="Calibri" pitchFamily="34" charset="0"/>
                      </a:endParaRPr>
                    </a:p>
                  </a:txBody>
                  <a:tcPr/>
                </a:tc>
              </a:tr>
              <a:tr h="345638">
                <a:tc>
                  <a:txBody>
                    <a:bodyPr/>
                    <a:lstStyle/>
                    <a:p>
                      <a:r>
                        <a:rPr lang="el-GR" sz="1400" b="1" dirty="0" smtClean="0">
                          <a:latin typeface="Calibri" pitchFamily="34" charset="0"/>
                        </a:rPr>
                        <a:t>Αφαιρετέα Έκταση</a:t>
                      </a:r>
                      <a:endParaRPr lang="el-GR" sz="1400" b="1" dirty="0">
                        <a:latin typeface="Calibri" pitchFamily="34" charset="0"/>
                      </a:endParaRPr>
                    </a:p>
                  </a:txBody>
                  <a:tcPr/>
                </a:tc>
                <a:tc>
                  <a:txBody>
                    <a:bodyPr/>
                    <a:lstStyle/>
                    <a:p>
                      <a:r>
                        <a:rPr lang="el-GR" sz="1400" b="1" dirty="0" smtClean="0">
                          <a:latin typeface="Calibri" pitchFamily="34" charset="0"/>
                        </a:rPr>
                        <a:t>30 δεκάρια</a:t>
                      </a:r>
                      <a:endParaRPr lang="el-GR" sz="1400" b="1" dirty="0">
                        <a:latin typeface="Calibri" pitchFamily="34" charset="0"/>
                      </a:endParaRPr>
                    </a:p>
                  </a:txBody>
                  <a:tcPr/>
                </a:tc>
              </a:tr>
              <a:tr h="345638">
                <a:tc>
                  <a:txBody>
                    <a:bodyPr/>
                    <a:lstStyle/>
                    <a:p>
                      <a:r>
                        <a:rPr lang="el-GR" sz="1400" dirty="0" smtClean="0">
                          <a:latin typeface="Calibri" pitchFamily="34" charset="0"/>
                        </a:rPr>
                        <a:t>Ποσοστό διαφοράς </a:t>
                      </a:r>
                      <a:endParaRPr lang="el-GR" sz="1400" dirty="0">
                        <a:latin typeface="Calibri" pitchFamily="34" charset="0"/>
                      </a:endParaRPr>
                    </a:p>
                  </a:txBody>
                  <a:tcPr/>
                </a:tc>
                <a:tc>
                  <a:txBody>
                    <a:bodyPr/>
                    <a:lstStyle/>
                    <a:p>
                      <a:r>
                        <a:rPr lang="el-GR" sz="1400" dirty="0" smtClean="0">
                          <a:latin typeface="Calibri" pitchFamily="34" charset="0"/>
                        </a:rPr>
                        <a:t>(6/24</a:t>
                      </a:r>
                      <a:r>
                        <a:rPr lang="el-GR" sz="1400" baseline="0" dirty="0" smtClean="0">
                          <a:latin typeface="Calibri" pitchFamily="34" charset="0"/>
                        </a:rPr>
                        <a:t> δεκάρια</a:t>
                      </a:r>
                      <a:r>
                        <a:rPr lang="el-GR" sz="1400" dirty="0" smtClean="0">
                          <a:latin typeface="Calibri" pitchFamily="34" charset="0"/>
                        </a:rPr>
                        <a:t>) = </a:t>
                      </a:r>
                      <a:r>
                        <a:rPr lang="el-GR" sz="1400" b="1" dirty="0" smtClean="0">
                          <a:latin typeface="Calibri" pitchFamily="34" charset="0"/>
                        </a:rPr>
                        <a:t>25%</a:t>
                      </a:r>
                      <a:endParaRPr lang="el-GR" sz="1400" b="1" dirty="0">
                        <a:latin typeface="Calibri" pitchFamily="34" charset="0"/>
                      </a:endParaRPr>
                    </a:p>
                  </a:txBody>
                  <a:tcPr/>
                </a:tc>
              </a:tr>
              <a:tr h="345638">
                <a:tc>
                  <a:txBody>
                    <a:bodyPr/>
                    <a:lstStyle/>
                    <a:p>
                      <a:r>
                        <a:rPr lang="el-GR" sz="1400" b="1" dirty="0" smtClean="0">
                          <a:latin typeface="Calibri" pitchFamily="34" charset="0"/>
                        </a:rPr>
                        <a:t>Πληρωθείσα</a:t>
                      </a:r>
                      <a:r>
                        <a:rPr lang="el-GR" sz="1400" b="1" baseline="0" dirty="0" smtClean="0">
                          <a:latin typeface="Calibri" pitchFamily="34" charset="0"/>
                        </a:rPr>
                        <a:t> έκταση</a:t>
                      </a:r>
                      <a:endParaRPr lang="el-GR" sz="1400" b="1" dirty="0">
                        <a:latin typeface="Calibri" pitchFamily="34" charset="0"/>
                      </a:endParaRPr>
                    </a:p>
                  </a:txBody>
                  <a:tcPr/>
                </a:tc>
                <a:tc>
                  <a:txBody>
                    <a:bodyPr/>
                    <a:lstStyle/>
                    <a:p>
                      <a:r>
                        <a:rPr lang="el-GR" sz="1400" b="1" dirty="0" smtClean="0">
                          <a:latin typeface="Calibri" pitchFamily="34" charset="0"/>
                        </a:rPr>
                        <a:t>0</a:t>
                      </a:r>
                      <a:endParaRPr lang="el-GR" sz="1400" b="1"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chemeClr val="accent4">
              <a:lumMod val="60000"/>
              <a:lumOff val="40000"/>
            </a:schemeClr>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100" b="1" dirty="0" smtClean="0">
                <a:solidFill>
                  <a:schemeClr val="tx1"/>
                </a:solidFill>
                <a:latin typeface="Calibri" pitchFamily="34" charset="0"/>
                <a:cs typeface="Calibri" pitchFamily="34" charset="0"/>
              </a:rPr>
              <a:t>ΥΠΟΛΟΓΙΣΜΟΣ ΜΕΙΩΣΕΩΝ Ή/ΚΑΙ ΑΠΟΚΛΙΣΕΩΝ</a:t>
            </a:r>
            <a:endParaRPr lang="el-GR" sz="31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683568" y="1124744"/>
            <a:ext cx="8003232" cy="5112568"/>
          </a:xfrm>
        </p:spPr>
        <p:txBody>
          <a:bodyPr>
            <a:normAutofit/>
          </a:bodyPr>
          <a:lstStyle/>
          <a:p>
            <a:pPr>
              <a:buNone/>
            </a:pPr>
            <a:endParaRPr lang="el-GR" sz="1800" b="1" dirty="0" smtClean="0">
              <a:latin typeface="Calibri" pitchFamily="34" charset="0"/>
            </a:endParaRPr>
          </a:p>
          <a:p>
            <a:pPr>
              <a:buNone/>
            </a:pPr>
            <a:r>
              <a:rPr lang="el-GR" sz="1800" b="1" dirty="0" smtClean="0">
                <a:latin typeface="Calibri" pitchFamily="34" charset="0"/>
              </a:rPr>
              <a:t>Ε.  % </a:t>
            </a:r>
            <a:r>
              <a:rPr lang="el-GR" sz="1800" b="1" dirty="0" smtClean="0">
                <a:latin typeface="Calibri" pitchFamily="34" charset="0"/>
              </a:rPr>
              <a:t>˃ </a:t>
            </a:r>
            <a:r>
              <a:rPr lang="el-GR" sz="1800" b="1" dirty="0" smtClean="0">
                <a:latin typeface="Calibri" pitchFamily="34" charset="0"/>
              </a:rPr>
              <a:t>50 :</a:t>
            </a:r>
            <a:r>
              <a:rPr lang="el-GR" sz="1800" dirty="0" smtClean="0">
                <a:latin typeface="Calibri" pitchFamily="34" charset="0"/>
              </a:rPr>
              <a:t> Τότε στην αίτηση  ΔΕΝ χορηγείται ΚΑΜΙΑ χρηματική επιδότηση και ΕΠΙΠΛΕΟΝ θα του επιβληθεί πολυετής </a:t>
            </a:r>
            <a:r>
              <a:rPr lang="el-GR" sz="1800" dirty="0" smtClean="0">
                <a:latin typeface="Calibri" pitchFamily="34" charset="0"/>
              </a:rPr>
              <a:t>ποινή.</a:t>
            </a:r>
          </a:p>
          <a:p>
            <a:pPr algn="just">
              <a:buClrTx/>
              <a:buSzPct val="91000"/>
              <a:buFont typeface="Wingdings" pitchFamily="2" charset="2"/>
              <a:buChar char="v"/>
            </a:pPr>
            <a:r>
              <a:rPr lang="el-GR" sz="1600" dirty="0" smtClean="0">
                <a:latin typeface="Calibri" pitchFamily="34" charset="0"/>
              </a:rPr>
              <a:t>Το ποσό της πολυετούς ποινής, ισούται :</a:t>
            </a:r>
          </a:p>
          <a:p>
            <a:pPr algn="just">
              <a:buClrTx/>
              <a:buSzPct val="91000"/>
              <a:buNone/>
            </a:pPr>
            <a:r>
              <a:rPr lang="el-GR" sz="1600" dirty="0" smtClean="0">
                <a:latin typeface="Calibri" pitchFamily="34" charset="0"/>
              </a:rPr>
              <a:t>	Μ</a:t>
            </a:r>
            <a:r>
              <a:rPr lang="el-GR" sz="1600" dirty="0" smtClean="0">
                <a:latin typeface="Calibri" pitchFamily="34" charset="0"/>
              </a:rPr>
              <a:t>ε το αποτέλεσμα που προκύπτει από τον πολλαπλασιασμό της Διαπιστωθείσας Έκτασης επί το ποσό επιδότησης ανά </a:t>
            </a:r>
            <a:r>
              <a:rPr lang="el-GR" sz="1600" dirty="0" err="1" smtClean="0">
                <a:latin typeface="Calibri" pitchFamily="34" charset="0"/>
              </a:rPr>
              <a:t>δεκάριο</a:t>
            </a:r>
            <a:r>
              <a:rPr lang="el-GR" sz="1600" dirty="0" smtClean="0">
                <a:latin typeface="Calibri" pitchFamily="34" charset="0"/>
              </a:rPr>
              <a:t> που ισχύει το έτος επιβολής της πολυετούς ποινής. Το εν λόγω ποσό συμψηφίζεται με μελλοντικές πληρωμές που πρόκειται να γίνουν προς τον ίδιο δικαιούχο από τον ΚΟΑΠ κατά τη διάρκεια του έτους διαπίστωσης καθώς και των τριών ημερολογιακών ετών που έπονται του ημερολογιακού έτους της διαπίστωσης.</a:t>
            </a:r>
            <a:endParaRPr lang="el-GR" sz="1600" b="1" dirty="0" smtClean="0">
              <a:latin typeface="Calibri" pitchFamily="34" charset="0"/>
            </a:endParaRPr>
          </a:p>
          <a:p>
            <a:pPr>
              <a:buNone/>
            </a:pPr>
            <a:r>
              <a:rPr lang="el-GR" sz="1800" b="1" dirty="0" smtClean="0">
                <a:latin typeface="Calibri" pitchFamily="34" charset="0"/>
              </a:rPr>
              <a:t>	</a:t>
            </a:r>
            <a:r>
              <a:rPr lang="el-GR" sz="1800" b="1" u="sng" dirty="0" smtClean="0">
                <a:latin typeface="Calibri" pitchFamily="34" charset="0"/>
              </a:rPr>
              <a:t>Παράδειγμα </a:t>
            </a:r>
            <a:r>
              <a:rPr lang="el-GR" sz="1800" b="1" u="sng" dirty="0" smtClean="0">
                <a:latin typeface="Calibri" pitchFamily="34" charset="0"/>
              </a:rPr>
              <a:t>Ε</a:t>
            </a:r>
            <a:endParaRPr lang="el-GR" sz="1800" b="1"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l-GR" sz="1800" dirty="0" smtClean="0">
              <a:latin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nvGraphicFramePr>
        <p:xfrm>
          <a:off x="1043608" y="4077072"/>
          <a:ext cx="6984776" cy="2073828"/>
        </p:xfrm>
        <a:graphic>
          <a:graphicData uri="http://schemas.openxmlformats.org/drawingml/2006/table">
            <a:tbl>
              <a:tblPr firstRow="1" bandRow="1">
                <a:tableStyleId>{5940675A-B579-460E-94D1-54222C63F5DA}</a:tableStyleId>
              </a:tblPr>
              <a:tblGrid>
                <a:gridCol w="3492388"/>
                <a:gridCol w="3492388"/>
              </a:tblGrid>
              <a:tr h="345638">
                <a:tc>
                  <a:txBody>
                    <a:bodyPr/>
                    <a:lstStyle/>
                    <a:p>
                      <a:r>
                        <a:rPr lang="el-GR" sz="1400" dirty="0" smtClean="0">
                          <a:latin typeface="Calibri" pitchFamily="34" charset="0"/>
                        </a:rPr>
                        <a:t>Αιτηθείσα Έκταση</a:t>
                      </a:r>
                      <a:endParaRPr lang="el-GR" sz="1400" dirty="0">
                        <a:latin typeface="Calibri" pitchFamily="34" charset="0"/>
                      </a:endParaRPr>
                    </a:p>
                  </a:txBody>
                  <a:tcPr/>
                </a:tc>
                <a:tc>
                  <a:txBody>
                    <a:bodyPr/>
                    <a:lstStyle/>
                    <a:p>
                      <a:r>
                        <a:rPr lang="el-GR" sz="1400" dirty="0" smtClean="0">
                          <a:latin typeface="Calibri" pitchFamily="34" charset="0"/>
                        </a:rPr>
                        <a:t>30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Διαπιστωθείσα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dirty="0" smtClean="0">
                          <a:latin typeface="Calibri" pitchFamily="34" charset="0"/>
                        </a:rPr>
                        <a:t>17 δεκάρια</a:t>
                      </a:r>
                      <a:endParaRPr lang="el-GR" sz="1400" dirty="0">
                        <a:latin typeface="Calibri" pitchFamily="34" charset="0"/>
                      </a:endParaRPr>
                    </a:p>
                  </a:txBody>
                  <a:tcPr/>
                </a:tc>
              </a:tr>
              <a:tr h="345638">
                <a:tc>
                  <a:txBody>
                    <a:bodyPr/>
                    <a:lstStyle/>
                    <a:p>
                      <a:r>
                        <a:rPr lang="el-GR" sz="1400" dirty="0" smtClean="0">
                          <a:latin typeface="Calibri" pitchFamily="34" charset="0"/>
                        </a:rPr>
                        <a:t>Διαφορά (</a:t>
                      </a:r>
                      <a:r>
                        <a:rPr lang="el-GR" sz="1400" dirty="0" err="1" smtClean="0">
                          <a:latin typeface="Calibri" pitchFamily="34" charset="0"/>
                        </a:rPr>
                        <a:t>Αιτηθ</a:t>
                      </a:r>
                      <a:r>
                        <a:rPr lang="el-GR" sz="1400" baseline="0" dirty="0" smtClean="0">
                          <a:latin typeface="Calibri" pitchFamily="34" charset="0"/>
                        </a:rPr>
                        <a:t> – </a:t>
                      </a:r>
                      <a:r>
                        <a:rPr lang="el-GR" sz="1400" baseline="0" dirty="0" err="1" smtClean="0">
                          <a:latin typeface="Calibri" pitchFamily="34" charset="0"/>
                        </a:rPr>
                        <a:t>Διαπιστ</a:t>
                      </a:r>
                      <a:r>
                        <a:rPr lang="el-GR" sz="1400" baseline="0" dirty="0" smtClean="0">
                          <a:latin typeface="Calibri" pitchFamily="34" charset="0"/>
                        </a:rPr>
                        <a:t>. Έκτασης)</a:t>
                      </a:r>
                      <a:endParaRPr lang="el-GR" sz="1400" dirty="0">
                        <a:latin typeface="Calibri" pitchFamily="34" charset="0"/>
                      </a:endParaRPr>
                    </a:p>
                  </a:txBody>
                  <a:tcPr/>
                </a:tc>
                <a:tc>
                  <a:txBody>
                    <a:bodyPr/>
                    <a:lstStyle/>
                    <a:p>
                      <a:r>
                        <a:rPr lang="el-GR" sz="1400" dirty="0" smtClean="0">
                          <a:latin typeface="Calibri" pitchFamily="34" charset="0"/>
                        </a:rPr>
                        <a:t>13 δεκάρια</a:t>
                      </a:r>
                      <a:endParaRPr lang="el-GR" sz="1400" dirty="0">
                        <a:latin typeface="Calibri" pitchFamily="34" charset="0"/>
                      </a:endParaRPr>
                    </a:p>
                  </a:txBody>
                  <a:tcPr/>
                </a:tc>
              </a:tr>
              <a:tr h="345638">
                <a:tc>
                  <a:txBody>
                    <a:bodyPr/>
                    <a:lstStyle/>
                    <a:p>
                      <a:r>
                        <a:rPr lang="el-GR" sz="1400" b="1" dirty="0" smtClean="0">
                          <a:latin typeface="Calibri" pitchFamily="34" charset="0"/>
                        </a:rPr>
                        <a:t>Αφαιρετέα Έκταση</a:t>
                      </a:r>
                      <a:endParaRPr lang="el-GR" sz="1400" b="1" dirty="0">
                        <a:latin typeface="Calibri" pitchFamily="34" charset="0"/>
                      </a:endParaRPr>
                    </a:p>
                  </a:txBody>
                  <a:tcPr/>
                </a:tc>
                <a:tc>
                  <a:txBody>
                    <a:bodyPr/>
                    <a:lstStyle/>
                    <a:p>
                      <a:r>
                        <a:rPr lang="el-GR" sz="1400" b="1" dirty="0" smtClean="0">
                          <a:latin typeface="Calibri" pitchFamily="34" charset="0"/>
                        </a:rPr>
                        <a:t>30 δεκάρια</a:t>
                      </a:r>
                      <a:endParaRPr lang="el-GR" sz="1400" b="1" dirty="0">
                        <a:latin typeface="Calibri" pitchFamily="34" charset="0"/>
                      </a:endParaRPr>
                    </a:p>
                  </a:txBody>
                  <a:tcPr/>
                </a:tc>
              </a:tr>
              <a:tr h="345638">
                <a:tc>
                  <a:txBody>
                    <a:bodyPr/>
                    <a:lstStyle/>
                    <a:p>
                      <a:r>
                        <a:rPr lang="el-GR" sz="1400" dirty="0" smtClean="0">
                          <a:latin typeface="Calibri" pitchFamily="34" charset="0"/>
                        </a:rPr>
                        <a:t>Ποσοστό διαφοράς </a:t>
                      </a:r>
                      <a:endParaRPr lang="el-GR" sz="1400" dirty="0">
                        <a:latin typeface="Calibri" pitchFamily="34" charset="0"/>
                      </a:endParaRPr>
                    </a:p>
                  </a:txBody>
                  <a:tcPr/>
                </a:tc>
                <a:tc>
                  <a:txBody>
                    <a:bodyPr/>
                    <a:lstStyle/>
                    <a:p>
                      <a:r>
                        <a:rPr lang="el-GR" sz="1400" dirty="0" smtClean="0">
                          <a:latin typeface="Calibri" pitchFamily="34" charset="0"/>
                        </a:rPr>
                        <a:t>(13/</a:t>
                      </a:r>
                      <a:r>
                        <a:rPr lang="en-US" sz="1400" dirty="0" smtClean="0">
                          <a:latin typeface="Calibri" pitchFamily="34" charset="0"/>
                        </a:rPr>
                        <a:t>17</a:t>
                      </a:r>
                      <a:r>
                        <a:rPr lang="el-GR" sz="1400" baseline="0" dirty="0" smtClean="0">
                          <a:latin typeface="Calibri" pitchFamily="34" charset="0"/>
                        </a:rPr>
                        <a:t> δεκάρια</a:t>
                      </a:r>
                      <a:r>
                        <a:rPr lang="el-GR" sz="1400" dirty="0" smtClean="0">
                          <a:latin typeface="Calibri" pitchFamily="34" charset="0"/>
                        </a:rPr>
                        <a:t>) = </a:t>
                      </a:r>
                      <a:r>
                        <a:rPr lang="el-GR" sz="1400" b="1" dirty="0" smtClean="0">
                          <a:latin typeface="Calibri" pitchFamily="34" charset="0"/>
                        </a:rPr>
                        <a:t>76,47%</a:t>
                      </a:r>
                      <a:endParaRPr lang="el-GR" sz="1400" b="1" dirty="0">
                        <a:latin typeface="Calibri" pitchFamily="34" charset="0"/>
                      </a:endParaRPr>
                    </a:p>
                  </a:txBody>
                  <a:tcPr/>
                </a:tc>
              </a:tr>
              <a:tr h="345638">
                <a:tc>
                  <a:txBody>
                    <a:bodyPr/>
                    <a:lstStyle/>
                    <a:p>
                      <a:r>
                        <a:rPr lang="el-GR" sz="1400" dirty="0" smtClean="0">
                          <a:latin typeface="Calibri" pitchFamily="34" charset="0"/>
                        </a:rPr>
                        <a:t>Πληρωθείσα</a:t>
                      </a:r>
                      <a:r>
                        <a:rPr lang="el-GR" sz="1400" baseline="0" dirty="0" smtClean="0">
                          <a:latin typeface="Calibri" pitchFamily="34" charset="0"/>
                        </a:rPr>
                        <a:t> έκταση</a:t>
                      </a:r>
                      <a:endParaRPr lang="el-GR" sz="1400" dirty="0">
                        <a:latin typeface="Calibri" pitchFamily="34" charset="0"/>
                      </a:endParaRPr>
                    </a:p>
                  </a:txBody>
                  <a:tcPr/>
                </a:tc>
                <a:tc>
                  <a:txBody>
                    <a:bodyPr/>
                    <a:lstStyle/>
                    <a:p>
                      <a:r>
                        <a:rPr lang="el-GR" sz="1400" b="1" dirty="0" smtClean="0">
                          <a:latin typeface="Calibri" pitchFamily="34" charset="0"/>
                        </a:rPr>
                        <a:t>0</a:t>
                      </a:r>
                      <a:r>
                        <a:rPr lang="el-GR" sz="1400" dirty="0" smtClean="0">
                          <a:latin typeface="Calibri" pitchFamily="34" charset="0"/>
                        </a:rPr>
                        <a:t> </a:t>
                      </a:r>
                      <a:r>
                        <a:rPr lang="el-GR" sz="1400" b="1" dirty="0" smtClean="0">
                          <a:latin typeface="Calibri" pitchFamily="34" charset="0"/>
                        </a:rPr>
                        <a:t>δεκάρια</a:t>
                      </a:r>
                      <a:endParaRPr lang="el-GR" sz="1400" b="1"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112568"/>
          </a:xfrm>
        </p:spPr>
        <p:txBody>
          <a:bodyPr/>
          <a:lstStyle/>
          <a:p>
            <a:pPr>
              <a:buNone/>
            </a:pPr>
            <a:r>
              <a:rPr lang="el-GR" dirty="0" smtClean="0">
                <a:latin typeface="+mj-lt"/>
              </a:rPr>
              <a:t>                </a:t>
            </a:r>
            <a:r>
              <a:rPr lang="el-GR" sz="1800" dirty="0" smtClean="0">
                <a:latin typeface="Calibri" pitchFamily="34" charset="0"/>
                <a:cs typeface="Calibri" pitchFamily="34" charset="0"/>
              </a:rPr>
              <a:t>Εισέλθετε στο Σύστημα Ηλεκτρονικής Υποβολής Αιτήσεων μέσω</a:t>
            </a:r>
          </a:p>
          <a:p>
            <a:pPr algn="ctr">
              <a:buNone/>
            </a:pPr>
            <a:r>
              <a:rPr lang="el-GR" sz="1800" dirty="0" smtClean="0">
                <a:latin typeface="Calibri" pitchFamily="34" charset="0"/>
                <a:cs typeface="Calibri" pitchFamily="34" charset="0"/>
              </a:rPr>
              <a:t>              της Ηλεκτρονικής Διεύθυνσης :</a:t>
            </a:r>
          </a:p>
          <a:p>
            <a:pPr algn="ctr">
              <a:buNone/>
            </a:pPr>
            <a:r>
              <a:rPr lang="en-US" sz="2000" dirty="0" smtClean="0">
                <a:solidFill>
                  <a:schemeClr val="tx2">
                    <a:lumMod val="50000"/>
                  </a:schemeClr>
                </a:solidFill>
                <a:latin typeface="Calibri" pitchFamily="34" charset="0"/>
                <a:cs typeface="Calibri" pitchFamily="34" charset="0"/>
              </a:rPr>
              <a:t>             </a:t>
            </a:r>
            <a:r>
              <a:rPr lang="en-US" sz="2000" b="1" dirty="0" smtClean="0">
                <a:solidFill>
                  <a:schemeClr val="tx2">
                    <a:lumMod val="50000"/>
                  </a:schemeClr>
                </a:solidFill>
                <a:latin typeface="Calibri" pitchFamily="34" charset="0"/>
                <a:cs typeface="Calibri" pitchFamily="34" charset="0"/>
                <a:hlinkClick r:id="rId2"/>
              </a:rPr>
              <a:t>https://www.eas.capo.gov.cy</a:t>
            </a:r>
            <a:endParaRPr lang="el-GR" sz="2000" b="1" dirty="0" smtClean="0">
              <a:solidFill>
                <a:schemeClr val="tx2">
                  <a:lumMod val="50000"/>
                </a:schemeClr>
              </a:solidFill>
              <a:latin typeface="Calibri" pitchFamily="34" charset="0"/>
              <a:cs typeface="Calibri" pitchFamily="34" charset="0"/>
            </a:endParaRPr>
          </a:p>
          <a:p>
            <a:pPr algn="ctr">
              <a:buNone/>
            </a:pPr>
            <a:endParaRPr lang="en-US" sz="2000" b="1" dirty="0" smtClean="0">
              <a:solidFill>
                <a:srgbClr val="0070C0"/>
              </a:solidFill>
              <a:latin typeface="Calibri" pitchFamily="34" charset="0"/>
              <a:cs typeface="Calibri" pitchFamily="34" charset="0"/>
            </a:endParaRPr>
          </a:p>
          <a:p>
            <a:pPr lvl="0" algn="ctr">
              <a:buNone/>
            </a:pPr>
            <a:r>
              <a:rPr lang="en-US" sz="2000" dirty="0" smtClean="0">
                <a:solidFill>
                  <a:srgbClr val="0070C0"/>
                </a:solidFill>
                <a:latin typeface="+mj-lt"/>
              </a:rPr>
              <a:t>                   </a:t>
            </a:r>
            <a:r>
              <a:rPr lang="el-GR" sz="2000" dirty="0" smtClean="0">
                <a:solidFill>
                  <a:srgbClr val="0070C0"/>
                </a:solidFill>
                <a:latin typeface="+mj-lt"/>
              </a:rPr>
              <a:t> </a:t>
            </a:r>
            <a:r>
              <a:rPr lang="el-GR" sz="1800" dirty="0" smtClean="0">
                <a:latin typeface="Calibri" pitchFamily="34" charset="0"/>
                <a:cs typeface="Calibri" pitchFamily="34" charset="0"/>
              </a:rPr>
              <a:t>Γράψτε τον Κωδικό Χρήστη και το Σύνθημα (</a:t>
            </a:r>
            <a:r>
              <a:rPr lang="en-US" sz="1800" dirty="0" smtClean="0">
                <a:latin typeface="Calibri" pitchFamily="34" charset="0"/>
                <a:cs typeface="Calibri" pitchFamily="34" charset="0"/>
              </a:rPr>
              <a:t>Password</a:t>
            </a:r>
            <a:r>
              <a:rPr lang="el-GR" sz="1800" dirty="0" smtClean="0">
                <a:latin typeface="Calibri" pitchFamily="34" charset="0"/>
                <a:cs typeface="Calibri" pitchFamily="34" charset="0"/>
              </a:rPr>
              <a:t>) που σας έχουν αποσταλεί.</a:t>
            </a:r>
            <a:r>
              <a:rPr lang="el-GR" sz="2000" dirty="0" smtClean="0"/>
              <a:t> </a:t>
            </a:r>
            <a:r>
              <a:rPr lang="el-GR" sz="1800" dirty="0" smtClean="0">
                <a:latin typeface="Calibri" pitchFamily="34" charset="0"/>
              </a:rPr>
              <a:t>Ακολούθως, εάν είστε σύμβουλος, ζητήστε από τον </a:t>
            </a:r>
            <a:r>
              <a:rPr lang="el-GR" sz="1800" dirty="0" err="1" smtClean="0">
                <a:latin typeface="Calibri" pitchFamily="34" charset="0"/>
              </a:rPr>
              <a:t>αιτητή</a:t>
            </a:r>
            <a:r>
              <a:rPr lang="el-GR" sz="1800" dirty="0" smtClean="0">
                <a:latin typeface="Calibri" pitchFamily="34" charset="0"/>
              </a:rPr>
              <a:t> να εισάγει τους δικούς του κωδικούς.</a:t>
            </a:r>
          </a:p>
          <a:p>
            <a:pPr algn="ct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8" name="Right Arrow 7"/>
          <p:cNvSpPr/>
          <p:nvPr/>
        </p:nvSpPr>
        <p:spPr>
          <a:xfrm>
            <a:off x="611560" y="2780928"/>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a:t>
            </a:r>
            <a:r>
              <a:rPr lang="en-US" b="1" dirty="0" smtClean="0">
                <a:latin typeface="Calibri" pitchFamily="34" charset="0"/>
                <a:cs typeface="Calibri" pitchFamily="34" charset="0"/>
              </a:rPr>
              <a:t>2</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3"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p:nvPr/>
        </p:nvPicPr>
        <p:blipFill>
          <a:blip r:embed="rId4" cstate="print"/>
          <a:srcRect/>
          <a:stretch>
            <a:fillRect/>
          </a:stretch>
        </p:blipFill>
        <p:spPr bwMode="auto">
          <a:xfrm>
            <a:off x="2339752" y="4005064"/>
            <a:ext cx="4968552" cy="26642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Oval 18"/>
          <p:cNvSpPr/>
          <p:nvPr/>
        </p:nvSpPr>
        <p:spPr>
          <a:xfrm>
            <a:off x="4211960" y="5445224"/>
            <a:ext cx="108012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4211960" y="5805264"/>
            <a:ext cx="108012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611560" y="141277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1</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136904" cy="6048672"/>
          </a:xfrm>
        </p:spPr>
        <p:style>
          <a:lnRef idx="0">
            <a:scrgbClr r="0" g="0" b="0"/>
          </a:lnRef>
          <a:fillRef idx="1002">
            <a:schemeClr val="lt1"/>
          </a:fillRef>
          <a:effectRef idx="0">
            <a:scrgbClr r="0" g="0" b="0"/>
          </a:effectRef>
          <a:fontRef idx="major"/>
        </p:style>
        <p:txBody>
          <a:bodyPr>
            <a:normAutofit/>
          </a:bodyPr>
          <a:lstStyle/>
          <a:p>
            <a:pPr>
              <a:buNone/>
            </a:pPr>
            <a:endParaRPr lang="el-GR" sz="1800" dirty="0" smtClean="0">
              <a:latin typeface="+mj-lt"/>
            </a:endParaRPr>
          </a:p>
          <a:p>
            <a:pPr>
              <a:buNone/>
            </a:pPr>
            <a:endParaRPr lang="el-GR" sz="1800" dirty="0" smtClean="0">
              <a:latin typeface="+mj-lt"/>
            </a:endParaRPr>
          </a:p>
          <a:p>
            <a:pPr>
              <a:buNone/>
            </a:pPr>
            <a:endParaRPr lang="el-GR" sz="1800" dirty="0">
              <a:latin typeface="+mj-lt"/>
            </a:endParaRPr>
          </a:p>
        </p:txBody>
      </p:sp>
      <p:pic>
        <p:nvPicPr>
          <p:cNvPr id="6" name="Picture 3"/>
          <p:cNvPicPr>
            <a:picLocks noChangeAspect="1"/>
          </p:cNvPicPr>
          <p:nvPr/>
        </p:nvPicPr>
        <p:blipFill>
          <a:blip r:embed="rId2" cstate="print"/>
          <a:srcRect/>
          <a:stretch>
            <a:fillRect/>
          </a:stretch>
        </p:blipFill>
        <p:spPr bwMode="auto">
          <a:xfrm>
            <a:off x="-449263" y="-26988"/>
            <a:ext cx="9593263" cy="6884988"/>
          </a:xfrm>
          <a:prstGeom prst="rect">
            <a:avLst/>
          </a:prstGeom>
          <a:noFill/>
          <a:ln w="9525">
            <a:noFill/>
            <a:miter lim="800000"/>
            <a:headEnd/>
            <a:tailEnd/>
          </a:ln>
        </p:spPr>
      </p:pic>
      <p:sp>
        <p:nvSpPr>
          <p:cNvPr id="7" name="TextBox 6"/>
          <p:cNvSpPr txBox="1">
            <a:spLocks noChangeArrowheads="1"/>
          </p:cNvSpPr>
          <p:nvPr/>
        </p:nvSpPr>
        <p:spPr bwMode="auto">
          <a:xfrm>
            <a:off x="2306638" y="2636838"/>
            <a:ext cx="184731" cy="769441"/>
          </a:xfrm>
          <a:prstGeom prst="rect">
            <a:avLst/>
          </a:prstGeom>
          <a:noFill/>
          <a:ln w="9525">
            <a:noFill/>
            <a:miter lim="800000"/>
            <a:headEnd/>
            <a:tailEnd/>
          </a:ln>
        </p:spPr>
        <p:txBody>
          <a:bodyPr wrap="none">
            <a:spAutoFit/>
          </a:bodyPr>
          <a:lstStyle/>
          <a:p>
            <a:endParaRPr lang="en-GB" sz="4400" b="1" dirty="0"/>
          </a:p>
        </p:txBody>
      </p:sp>
      <p:sp>
        <p:nvSpPr>
          <p:cNvPr id="8" name="TextBox 7"/>
          <p:cNvSpPr txBox="1"/>
          <p:nvPr/>
        </p:nvSpPr>
        <p:spPr>
          <a:xfrm>
            <a:off x="1835696" y="1268760"/>
            <a:ext cx="5760640" cy="3816429"/>
          </a:xfrm>
          <a:prstGeom prst="rect">
            <a:avLst/>
          </a:prstGeom>
          <a:noFill/>
        </p:spPr>
        <p:txBody>
          <a:bodyPr wrap="square" rtlCol="0">
            <a:spAutoFit/>
          </a:bodyPr>
          <a:lstStyle/>
          <a:p>
            <a:pPr algn="ctr">
              <a:buNone/>
            </a:pPr>
            <a:endParaRPr lang="en-US" b="1" dirty="0" smtClean="0">
              <a:latin typeface="Calibri" pitchFamily="34" charset="0"/>
              <a:cs typeface="Calibri" pitchFamily="34" charset="0"/>
            </a:endParaRPr>
          </a:p>
          <a:p>
            <a:pPr>
              <a:buNone/>
            </a:pP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endParaRPr lang="en-US" sz="1600" dirty="0" smtClean="0">
              <a:latin typeface="Calibri" pitchFamily="34" charset="0"/>
              <a:cs typeface="Calibri" pitchFamily="34" charset="0"/>
            </a:endParaRPr>
          </a:p>
          <a:p>
            <a:pPr algn="ctr"/>
            <a:r>
              <a:rPr lang="el-GR" sz="1600" i="1" dirty="0" err="1" smtClean="0">
                <a:latin typeface="Calibri" pitchFamily="34" charset="0"/>
                <a:cs typeface="Calibri" pitchFamily="34" charset="0"/>
              </a:rPr>
              <a:t>Παγκύπρια</a:t>
            </a:r>
            <a:r>
              <a:rPr lang="el-GR" sz="1600" i="1" dirty="0" smtClean="0">
                <a:latin typeface="Calibri" pitchFamily="34" charset="0"/>
                <a:cs typeface="Calibri" pitchFamily="34" charset="0"/>
              </a:rPr>
              <a:t> Τηλεφωνική Γραμμή Εξυπηρέτησης του Αγρότη </a:t>
            </a:r>
            <a:r>
              <a:rPr lang="el-GR" sz="1600" b="1" i="1" dirty="0" smtClean="0">
                <a:latin typeface="Calibri" pitchFamily="34" charset="0"/>
                <a:cs typeface="Calibri" pitchFamily="34" charset="0"/>
              </a:rPr>
              <a:t>: </a:t>
            </a:r>
            <a:r>
              <a:rPr lang="el-GR" sz="1600" b="1" i="1" dirty="0" smtClean="0">
                <a:solidFill>
                  <a:srgbClr val="0070C0"/>
                </a:solidFill>
                <a:latin typeface="Calibri" pitchFamily="34" charset="0"/>
                <a:cs typeface="Calibri" pitchFamily="34" charset="0"/>
              </a:rPr>
              <a:t>77771999</a:t>
            </a:r>
            <a:r>
              <a:rPr lang="el-GR" sz="1600" i="1" dirty="0" smtClean="0"/>
              <a:t/>
            </a:r>
            <a:br>
              <a:rPr lang="el-GR" sz="1600" i="1" dirty="0" smtClean="0"/>
            </a:br>
            <a:r>
              <a:rPr lang="el-GR" sz="1600" i="1" dirty="0" smtClean="0">
                <a:latin typeface="Calibri" pitchFamily="34" charset="0"/>
                <a:cs typeface="Calibri" pitchFamily="34" charset="0"/>
              </a:rPr>
              <a:t/>
            </a:r>
            <a:br>
              <a:rPr lang="el-GR" sz="1600" i="1" dirty="0" smtClean="0">
                <a:latin typeface="Calibri" pitchFamily="34" charset="0"/>
                <a:cs typeface="Calibri" pitchFamily="34" charset="0"/>
              </a:rPr>
            </a:br>
            <a:r>
              <a:rPr lang="el-GR" sz="1600" i="1" dirty="0" smtClean="0">
                <a:latin typeface="Calibri" pitchFamily="34" charset="0"/>
                <a:cs typeface="Calibri" pitchFamily="34" charset="0"/>
              </a:rPr>
              <a:t>Ηλεκτρονική Διεύθυνση Επικοινωνίας:</a:t>
            </a:r>
            <a:r>
              <a:rPr lang="el-GR" sz="1600" b="1" i="1" dirty="0" smtClean="0">
                <a:latin typeface="Calibri" pitchFamily="34" charset="0"/>
                <a:cs typeface="Calibri" pitchFamily="34" charset="0"/>
              </a:rPr>
              <a:t> </a:t>
            </a:r>
            <a:r>
              <a:rPr lang="en-US" sz="1600" b="1" i="1" dirty="0" smtClean="0">
                <a:solidFill>
                  <a:srgbClr val="0070C0"/>
                </a:solidFill>
                <a:latin typeface="Calibri" pitchFamily="34" charset="0"/>
                <a:cs typeface="Calibri" pitchFamily="34" charset="0"/>
              </a:rPr>
              <a:t>info@capo.gov.cy</a:t>
            </a:r>
            <a:r>
              <a:rPr lang="el-GR" sz="1600" b="1" i="1" dirty="0" smtClean="0">
                <a:solidFill>
                  <a:srgbClr val="0070C0"/>
                </a:solidFill>
                <a:latin typeface="Calibri" pitchFamily="34" charset="0"/>
                <a:cs typeface="Calibri" pitchFamily="34" charset="0"/>
              </a:rPr>
              <a:t> </a:t>
            </a:r>
          </a:p>
          <a:p>
            <a:endParaRPr lang="el-GR" sz="1600" dirty="0" smtClean="0">
              <a:latin typeface="Calibri" pitchFamily="34" charset="0"/>
              <a:cs typeface="Calibri" pitchFamily="34" charset="0"/>
            </a:endParaRPr>
          </a:p>
          <a:p>
            <a:pPr algn="ctr"/>
            <a:r>
              <a:rPr lang="el-GR" sz="1600" dirty="0" smtClean="0">
                <a:latin typeface="Calibri" pitchFamily="34" charset="0"/>
                <a:cs typeface="Calibri" pitchFamily="34" charset="0"/>
              </a:rPr>
              <a:t>Για περισσότερες πληροφορίες και το υλικό της παρουσίασης μπορείτε να επισκεφτείτε την</a:t>
            </a:r>
          </a:p>
          <a:p>
            <a:pPr algn="ctr"/>
            <a:r>
              <a:rPr lang="el-GR" sz="1600" dirty="0" smtClean="0">
                <a:latin typeface="Calibri" pitchFamily="34" charset="0"/>
                <a:cs typeface="Calibri" pitchFamily="34" charset="0"/>
              </a:rPr>
              <a:t>ιστοσελίδα </a:t>
            </a:r>
            <a:endParaRPr lang="el-GR" sz="1600" b="1" dirty="0" smtClean="0">
              <a:latin typeface="Calibri" pitchFamily="34" charset="0"/>
              <a:cs typeface="Calibri" pitchFamily="34" charset="0"/>
            </a:endParaRPr>
          </a:p>
          <a:p>
            <a:pPr algn="ctr">
              <a:buNone/>
            </a:pPr>
            <a:endParaRPr lang="el-GR" sz="1600" b="1" dirty="0" smtClean="0">
              <a:latin typeface="Calibri" pitchFamily="34" charset="0"/>
              <a:cs typeface="Calibri" pitchFamily="34" charset="0"/>
            </a:endParaRPr>
          </a:p>
          <a:p>
            <a:pPr algn="ctr"/>
            <a:r>
              <a:rPr lang="en-US" sz="3200" b="1" u="sng" dirty="0" smtClean="0">
                <a:solidFill>
                  <a:srgbClr val="0070C0"/>
                </a:solidFill>
                <a:latin typeface="Calibri" pitchFamily="34" charset="0"/>
                <a:cs typeface="Calibri" pitchFamily="34" charset="0"/>
              </a:rPr>
              <a:t>http://www.capo.gov.cy</a:t>
            </a:r>
            <a:r>
              <a:rPr lang="el-GR" sz="3200" b="1" dirty="0" smtClean="0">
                <a:solidFill>
                  <a:srgbClr val="0070C0"/>
                </a:solidFill>
                <a:latin typeface="Calibri" pitchFamily="34" charset="0"/>
                <a:cs typeface="Calibri" pitchFamily="34" charset="0"/>
              </a:rPr>
              <a:t> </a:t>
            </a:r>
          </a:p>
          <a:p>
            <a:endParaRPr lang="el-GR" sz="800" b="1" u="sng" dirty="0" smtClean="0">
              <a:latin typeface="Calibri" pitchFamily="34" charset="0"/>
              <a:cs typeface="Calibri" pitchFamily="34" charset="0"/>
            </a:endParaRPr>
          </a:p>
        </p:txBody>
      </p:sp>
      <p:pic>
        <p:nvPicPr>
          <p:cNvPr id="11" name="Picture 5"/>
          <p:cNvPicPr>
            <a:picLocks noChangeAspect="1" noChangeArrowheads="1"/>
          </p:cNvPicPr>
          <p:nvPr/>
        </p:nvPicPr>
        <p:blipFill>
          <a:blip r:embed="rId3" cstate="print"/>
          <a:srcRect/>
          <a:stretch>
            <a:fillRect/>
          </a:stretch>
        </p:blipFill>
        <p:spPr bwMode="auto">
          <a:xfrm>
            <a:off x="1979712" y="1340769"/>
            <a:ext cx="1224136" cy="83463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47248" cy="5832648"/>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bg1">
                <a:lumMod val="85000"/>
              </a:schemeClr>
            </a:solidFill>
          </a:ln>
        </p:spPr>
        <p:txBody>
          <a:bodyPr/>
          <a:lstStyle/>
          <a:p>
            <a:pPr algn="ctr">
              <a:buNone/>
            </a:pPr>
            <a:endPar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a:buNone/>
            </a:pPr>
            <a:endPar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endParaRPr>
          </a:p>
          <a:p>
            <a:pPr algn="ctr">
              <a:buNone/>
            </a:pPr>
            <a:endPar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endParaRPr>
          </a:p>
          <a:p>
            <a:pPr algn="ctr">
              <a:buNone/>
            </a:pPr>
            <a:r>
              <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rPr>
              <a:t> </a:t>
            </a:r>
            <a:endParaRPr lang="el-G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Calibri" pitchFamily="34" charset="0"/>
            </a:endParaRPr>
          </a:p>
          <a:p>
            <a:pPr algn="ctr">
              <a:buNone/>
            </a:pPr>
            <a:r>
              <a:rPr lang="el-GR" sz="4800" b="1" dirty="0" smtClean="0">
                <a:ln w="12700">
                  <a:solidFill>
                    <a:schemeClr val="tx1"/>
                  </a:solidFill>
                  <a:prstDash val="solid"/>
                </a:ln>
                <a:solidFill>
                  <a:srgbClr val="FF9900"/>
                </a:solidFill>
                <a:effectLst>
                  <a:outerShdw blurRad="41275" dist="20320" dir="1800000" algn="tl" rotWithShape="0">
                    <a:srgbClr val="000000">
                      <a:alpha val="40000"/>
                    </a:srgbClr>
                  </a:outerShdw>
                </a:effectLst>
                <a:latin typeface="Calibri" pitchFamily="34" charset="0"/>
                <a:cs typeface="Calibri" pitchFamily="34" charset="0"/>
              </a:rPr>
              <a:t>ΣΑΣ ΕΥΧΑΡΙΣΤΟΥΜΕ </a:t>
            </a:r>
          </a:p>
          <a:p>
            <a:pPr algn="ctr">
              <a:buNone/>
            </a:pPr>
            <a:endParaRPr lang="en-US"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5544616"/>
          </a:xfrm>
        </p:spPr>
        <p:txBody>
          <a:bodyPr/>
          <a:lstStyle/>
          <a:p>
            <a:pPr algn="ctr">
              <a:buNone/>
            </a:pPr>
            <a:r>
              <a:rPr lang="el-GR" sz="1800" dirty="0" smtClean="0">
                <a:latin typeface="+mj-lt"/>
              </a:rPr>
              <a:t> 	Μ</a:t>
            </a:r>
            <a:r>
              <a:rPr lang="el-GR" sz="1800" dirty="0" smtClean="0">
                <a:latin typeface="Calibri" pitchFamily="34" charset="0"/>
              </a:rPr>
              <a:t>ε την είσοδο σας το σύστημα την </a:t>
            </a:r>
            <a:r>
              <a:rPr lang="el-GR" sz="1800" b="1" dirty="0" smtClean="0">
                <a:latin typeface="Calibri" pitchFamily="34" charset="0"/>
              </a:rPr>
              <a:t>ΠΡΩΤΗ ΦΟΡΑ</a:t>
            </a:r>
            <a:r>
              <a:rPr lang="el-GR" sz="1800" dirty="0" smtClean="0">
                <a:latin typeface="Calibri" pitchFamily="34" charset="0"/>
              </a:rPr>
              <a:t>, σε περίπτωση που στα στοιχεία των τεμαχίων σας διαπιστώθηκαν προβλήματα, μετά από προκαταρκτικούς ελέγχους του ΚΟΑΠ, θα εμφανιστεί η </a:t>
            </a:r>
            <a:r>
              <a:rPr lang="el-GR" sz="1800" b="1" dirty="0" smtClean="0">
                <a:latin typeface="Calibri" pitchFamily="34" charset="0"/>
              </a:rPr>
              <a:t>ΑΝΑΛΥΤΙΚΗ ΚΑΤΑΣΤΑΣΗ ΤΕΜΑΧΙΩΝ </a:t>
            </a:r>
            <a:r>
              <a:rPr lang="el-GR" sz="1800" dirty="0" smtClean="0">
                <a:latin typeface="Calibri" pitchFamily="34" charset="0"/>
              </a:rPr>
              <a:t>στην οποία παρουσιάζονται τα προβλήματα. </a:t>
            </a:r>
          </a:p>
          <a:p>
            <a:pPr algn="ctr">
              <a:buNone/>
            </a:pPr>
            <a:r>
              <a:rPr lang="el-GR" sz="1800" dirty="0" smtClean="0">
                <a:latin typeface="Calibri" pitchFamily="34" charset="0"/>
              </a:rPr>
              <a:t>Κάθε πρόβλημα χαρακτηρίζεται από σχετικό </a:t>
            </a:r>
            <a:r>
              <a:rPr lang="el-GR" sz="1800" b="1" dirty="0" smtClean="0">
                <a:latin typeface="Calibri" pitchFamily="34" charset="0"/>
              </a:rPr>
              <a:t>ΚΩΔΙΚΟ ΤΕΜΑΧΙΩΝ. </a:t>
            </a:r>
            <a:endParaRPr lang="el-GR" sz="1800" b="1" dirty="0" smtClean="0">
              <a:latin typeface="Calibri" pitchFamily="34" charset="0"/>
              <a:cs typeface="Calibri" pitchFamily="34" charset="0"/>
            </a:endParaRP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hevron 13"/>
          <p:cNvSpPr/>
          <p:nvPr/>
        </p:nvSpPr>
        <p:spPr>
          <a:xfrm>
            <a:off x="539552" y="1196752"/>
            <a:ext cx="648072" cy="288032"/>
          </a:xfrm>
          <a:prstGeom prst="chevron">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6" name="Rectangle 15"/>
          <p:cNvSpPr/>
          <p:nvPr/>
        </p:nvSpPr>
        <p:spPr>
          <a:xfrm>
            <a:off x="2267744" y="4509120"/>
            <a:ext cx="208823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Picture 2"/>
          <p:cNvPicPr>
            <a:picLocks noChangeAspect="1" noChangeArrowheads="1"/>
          </p:cNvPicPr>
          <p:nvPr/>
        </p:nvPicPr>
        <p:blipFill>
          <a:blip r:embed="rId3" cstate="print"/>
          <a:srcRect/>
          <a:stretch>
            <a:fillRect/>
          </a:stretch>
        </p:blipFill>
        <p:spPr bwMode="auto">
          <a:xfrm>
            <a:off x="1259632" y="2780928"/>
            <a:ext cx="6768752" cy="34926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Rectangle 18"/>
          <p:cNvSpPr/>
          <p:nvPr/>
        </p:nvSpPr>
        <p:spPr>
          <a:xfrm>
            <a:off x="1475656" y="4797152"/>
            <a:ext cx="86409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 name="Straight Arrow Connector 19"/>
          <p:cNvCxnSpPr/>
          <p:nvPr/>
        </p:nvCxnSpPr>
        <p:spPr>
          <a:xfrm flipH="1" flipV="1">
            <a:off x="2411760" y="4941168"/>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5544616"/>
          </a:xfrm>
        </p:spPr>
        <p:txBody>
          <a:bodyPr/>
          <a:lstStyle/>
          <a:p>
            <a:pPr algn="ctr">
              <a:buNone/>
            </a:pPr>
            <a:r>
              <a:rPr lang="el-GR" sz="1800" dirty="0" smtClean="0">
                <a:latin typeface="+mj-lt"/>
              </a:rPr>
              <a:t>       </a:t>
            </a:r>
            <a:r>
              <a:rPr lang="el-GR" sz="1800" dirty="0" smtClean="0">
                <a:latin typeface="Calibri" pitchFamily="34" charset="0"/>
              </a:rPr>
              <a:t>Σε περίπτωση που επιθυμείτε να δείτε ξανά την Κατάσταση Τεμαχίων ΜΓΓ με τα προβληματικά τεμάχια πατήστε </a:t>
            </a:r>
          </a:p>
          <a:p>
            <a:pPr algn="ctr">
              <a:buNone/>
            </a:pPr>
            <a:r>
              <a:rPr lang="el-GR" sz="1800" u="sng" dirty="0" smtClean="0">
                <a:solidFill>
                  <a:srgbClr val="0000FF"/>
                </a:solidFill>
              </a:rPr>
              <a:t>Τεμάχια με Προβλήματα</a:t>
            </a: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hevron 13"/>
          <p:cNvSpPr/>
          <p:nvPr/>
        </p:nvSpPr>
        <p:spPr>
          <a:xfrm>
            <a:off x="539552" y="1196752"/>
            <a:ext cx="648072" cy="288032"/>
          </a:xfrm>
          <a:prstGeom prst="chevron">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10" name="Straight Arrow Connector 9"/>
          <p:cNvCxnSpPr/>
          <p:nvPr/>
        </p:nvCxnSpPr>
        <p:spPr>
          <a:xfrm flipH="1" flipV="1">
            <a:off x="1763688" y="5013176"/>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796136" y="1988840"/>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827584" y="2276872"/>
            <a:ext cx="7687047" cy="39664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1" name="Rectangle 20"/>
          <p:cNvSpPr/>
          <p:nvPr/>
        </p:nvSpPr>
        <p:spPr>
          <a:xfrm>
            <a:off x="1115616" y="4581128"/>
            <a:ext cx="86409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Straight Arrow Connector 22"/>
          <p:cNvCxnSpPr/>
          <p:nvPr/>
        </p:nvCxnSpPr>
        <p:spPr>
          <a:xfrm flipH="1" flipV="1">
            <a:off x="2051720" y="4797152"/>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Calibri" pitchFamily="34" charset="0"/>
                <a:cs typeface="Calibri" pitchFamily="34" charset="0"/>
              </a:rPr>
              <a:t>Πατήστε   </a:t>
            </a:r>
            <a:r>
              <a:rPr lang="el-GR" sz="1800" u="sng" dirty="0" smtClean="0">
                <a:solidFill>
                  <a:srgbClr val="0000FF"/>
                </a:solidFill>
                <a:cs typeface="Calibri" pitchFamily="34" charset="0"/>
              </a:rPr>
              <a:t>Επεξήγηση Κωδικών </a:t>
            </a:r>
            <a:r>
              <a:rPr lang="el-GR" sz="1800" dirty="0" smtClean="0">
                <a:solidFill>
                  <a:srgbClr val="0000FF"/>
                </a:solidFill>
                <a:cs typeface="Calibri" pitchFamily="34" charset="0"/>
              </a:rPr>
              <a:t>  </a:t>
            </a:r>
            <a:r>
              <a:rPr lang="el-GR" sz="1800" dirty="0" smtClean="0">
                <a:latin typeface="Calibri" pitchFamily="34" charset="0"/>
                <a:cs typeface="Calibri" pitchFamily="34" charset="0"/>
              </a:rPr>
              <a:t>για να  εμφανιστεί</a:t>
            </a:r>
          </a:p>
          <a:p>
            <a:pPr>
              <a:buNone/>
            </a:pPr>
            <a:r>
              <a:rPr lang="el-GR" sz="1800" dirty="0" smtClean="0">
                <a:latin typeface="Calibri" pitchFamily="34" charset="0"/>
                <a:cs typeface="Calibri" pitchFamily="34" charset="0"/>
              </a:rPr>
              <a:t>                             το Έντυπο Επεξήγησης Κωδικών Ενιαίας Αίτησης στο οποίο	      	        επεξηγείται αναλυτικά ο κάθε κωδικός τεμαχίου με </a:t>
            </a:r>
            <a:r>
              <a:rPr lang="el-GR" sz="1800" dirty="0" err="1" smtClean="0">
                <a:latin typeface="Calibri" pitchFamily="34" charset="0"/>
                <a:cs typeface="Calibri" pitchFamily="34" charset="0"/>
              </a:rPr>
              <a:t>προβλήμα</a:t>
            </a:r>
            <a:r>
              <a:rPr lang="el-GR" sz="1800" dirty="0" smtClean="0">
                <a:latin typeface="Calibri" pitchFamily="34" charset="0"/>
                <a:cs typeface="Calibri" pitchFamily="34" charset="0"/>
              </a:rPr>
              <a:t>. </a:t>
            </a: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ight Arrow 9"/>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3</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187624" y="2636912"/>
            <a:ext cx="7200800" cy="38144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Rectangle 10"/>
          <p:cNvSpPr/>
          <p:nvPr/>
        </p:nvSpPr>
        <p:spPr>
          <a:xfrm>
            <a:off x="1475656" y="5733256"/>
            <a:ext cx="108012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Straight Arrow Connector 14"/>
          <p:cNvCxnSpPr/>
          <p:nvPr/>
        </p:nvCxnSpPr>
        <p:spPr>
          <a:xfrm flipH="1" flipV="1">
            <a:off x="5076056" y="1772816"/>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5949280"/>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2339752" y="1340768"/>
            <a:ext cx="4626844" cy="369332"/>
          </a:xfrm>
          <a:prstGeom prst="rect">
            <a:avLst/>
          </a:prstGeom>
        </p:spPr>
        <p:txBody>
          <a:bodyPr wrap="none">
            <a:spAutoFit/>
          </a:bodyPr>
          <a:lstStyle/>
          <a:p>
            <a:r>
              <a:rPr lang="el-GR" b="1" u="sng" dirty="0" smtClean="0">
                <a:latin typeface="Calibri" pitchFamily="34" charset="0"/>
                <a:cs typeface="Calibri" pitchFamily="34" charset="0"/>
              </a:rPr>
              <a:t>Έντυπο Επεξήγησης Κωδικών Ενιαίας Αίτησης </a:t>
            </a:r>
            <a:endParaRPr lang="el-GR" b="1" u="sng" dirty="0"/>
          </a:p>
        </p:txBody>
      </p:sp>
      <p:pic>
        <p:nvPicPr>
          <p:cNvPr id="13" name="Picture 12"/>
          <p:cNvPicPr/>
          <p:nvPr/>
        </p:nvPicPr>
        <p:blipFill>
          <a:blip r:embed="rId3" cstate="print"/>
          <a:srcRect/>
          <a:stretch>
            <a:fillRect/>
          </a:stretch>
        </p:blipFill>
        <p:spPr bwMode="auto">
          <a:xfrm>
            <a:off x="1475656" y="1844824"/>
            <a:ext cx="6388745" cy="46111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96752"/>
            <a:ext cx="8147248" cy="5472608"/>
          </a:xfrm>
        </p:spPr>
        <p:txBody>
          <a:bodyPr/>
          <a:lstStyle/>
          <a:p>
            <a:pPr>
              <a:buNone/>
            </a:pPr>
            <a:endParaRPr lang="el-GR" sz="2000" dirty="0" smtClean="0">
              <a:latin typeface="+mj-lt"/>
            </a:endParaRPr>
          </a:p>
          <a:p>
            <a:pPr>
              <a:buNone/>
            </a:pPr>
            <a:endParaRPr lang="el-GR" sz="2000" dirty="0" smtClean="0">
              <a:latin typeface="+mj-lt"/>
            </a:endParaRPr>
          </a:p>
          <a:p>
            <a:pPr>
              <a:buClrTx/>
              <a:buSzPct val="89000"/>
              <a:buFont typeface="Wingdings" pitchFamily="2" charset="2"/>
              <a:buChar char="v"/>
            </a:pPr>
            <a:r>
              <a:rPr lang="el-GR" sz="2000" dirty="0" smtClean="0">
                <a:latin typeface="Calibri" pitchFamily="34" charset="0"/>
              </a:rPr>
              <a:t>Παρακαλείστε όπως </a:t>
            </a:r>
            <a:r>
              <a:rPr lang="el-GR" sz="2000" b="1" dirty="0" smtClean="0">
                <a:latin typeface="Calibri" pitchFamily="34" charset="0"/>
              </a:rPr>
              <a:t>εξετάσετε προσεκτικά τα προβλήματα </a:t>
            </a:r>
            <a:r>
              <a:rPr lang="el-GR" sz="2000" dirty="0" smtClean="0">
                <a:latin typeface="Calibri" pitchFamily="34" charset="0"/>
              </a:rPr>
              <a:t>και</a:t>
            </a:r>
            <a:r>
              <a:rPr lang="el-GR" sz="2000" b="1" dirty="0" smtClean="0">
                <a:latin typeface="Calibri" pitchFamily="34" charset="0"/>
              </a:rPr>
              <a:t> </a:t>
            </a:r>
            <a:r>
              <a:rPr lang="el-GR" sz="2000" dirty="0" smtClean="0">
                <a:latin typeface="Calibri" pitchFamily="34" charset="0"/>
              </a:rPr>
              <a:t>προβείτε στις απαραίτητες </a:t>
            </a:r>
            <a:r>
              <a:rPr lang="el-GR" sz="2000" b="1" dirty="0" smtClean="0">
                <a:latin typeface="Calibri" pitchFamily="34" charset="0"/>
              </a:rPr>
              <a:t>διορθωτικές ενέργειες </a:t>
            </a:r>
            <a:r>
              <a:rPr lang="el-GR" sz="2000" b="1" dirty="0" smtClean="0">
                <a:solidFill>
                  <a:srgbClr val="FF0000"/>
                </a:solidFill>
                <a:latin typeface="Calibri" pitchFamily="34" charset="0"/>
              </a:rPr>
              <a:t>ΠΡΙΝ</a:t>
            </a:r>
            <a:r>
              <a:rPr lang="el-GR" sz="2000" b="1" dirty="0" smtClean="0">
                <a:latin typeface="Calibri" pitchFamily="34" charset="0"/>
              </a:rPr>
              <a:t> την υποβολή της αίτησης.  </a:t>
            </a:r>
          </a:p>
          <a:p>
            <a:pPr>
              <a:buNone/>
            </a:pPr>
            <a:r>
              <a:rPr lang="el-GR" sz="1800" dirty="0" smtClean="0">
                <a:latin typeface="+mj-lt"/>
              </a:rPr>
              <a:t>                                                                                              </a:t>
            </a:r>
          </a:p>
          <a:p>
            <a:pPr>
              <a:buNone/>
            </a:pPr>
            <a:endParaRPr lang="el-GR" sz="1800" dirty="0" smtClean="0">
              <a:latin typeface="+mj-lt"/>
            </a:endParaRPr>
          </a:p>
          <a:p>
            <a:pPr algn="just">
              <a:buClrTx/>
              <a:buSzPct val="89000"/>
              <a:buFont typeface="Wingdings" pitchFamily="2" charset="2"/>
              <a:buChar char="v"/>
            </a:pPr>
            <a:r>
              <a:rPr lang="el-GR" sz="2000" dirty="0" smtClean="0">
                <a:latin typeface="Calibri" pitchFamily="34" charset="0"/>
              </a:rPr>
              <a:t>Σε περίπτωση που είστε σύμβουλος ενημερώστε τον ενδιαφερόμενο </a:t>
            </a:r>
            <a:r>
              <a:rPr lang="el-GR" sz="2000" dirty="0" err="1" smtClean="0">
                <a:latin typeface="Calibri" pitchFamily="34" charset="0"/>
              </a:rPr>
              <a:t>αιτητή</a:t>
            </a:r>
            <a:r>
              <a:rPr lang="el-GR" sz="2000" dirty="0" smtClean="0">
                <a:latin typeface="Calibri" pitchFamily="34" charset="0"/>
              </a:rPr>
              <a:t> και  σε συνεννόηση μαζί του, προβείτε στις απαραίτητες διορθωτικές ενέργειες στα προβληματικά τεμάχια</a:t>
            </a:r>
            <a:r>
              <a:rPr lang="el-GR" sz="2000" b="1" dirty="0" smtClean="0">
                <a:latin typeface="Calibri" pitchFamily="34" charset="0"/>
              </a:rPr>
              <a:t> </a:t>
            </a:r>
            <a:r>
              <a:rPr lang="el-GR" sz="2000" b="1" dirty="0" smtClean="0">
                <a:solidFill>
                  <a:srgbClr val="FF0000"/>
                </a:solidFill>
                <a:latin typeface="Calibri" pitchFamily="34" charset="0"/>
              </a:rPr>
              <a:t>ΠΡΙΝ</a:t>
            </a:r>
            <a:r>
              <a:rPr lang="el-GR" sz="2000" b="1" dirty="0" smtClean="0">
                <a:latin typeface="Calibri" pitchFamily="34" charset="0"/>
              </a:rPr>
              <a:t> την υποβολή της αίτησης</a:t>
            </a:r>
            <a:r>
              <a:rPr lang="el-GR" sz="2000" dirty="0" smtClean="0">
                <a:latin typeface="Calibri" pitchFamily="34" charset="0"/>
              </a:rPr>
              <a:t>.</a:t>
            </a:r>
          </a:p>
          <a:p>
            <a:pPr algn="just">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96752"/>
            <a:ext cx="8147248" cy="5472608"/>
          </a:xfrm>
        </p:spPr>
        <p:txBody>
          <a:bodyPr/>
          <a:lstStyle/>
          <a:p>
            <a:pPr>
              <a:buNone/>
            </a:pPr>
            <a:r>
              <a:rPr lang="el-GR" sz="1800" dirty="0" smtClean="0">
                <a:latin typeface="Calibri" pitchFamily="34" charset="0"/>
              </a:rPr>
              <a:t>                                 Για να προβείτε στις απαραίτητες διορθωτικές αλλαγές </a:t>
            </a:r>
          </a:p>
          <a:p>
            <a:pPr>
              <a:buNone/>
            </a:pPr>
            <a:r>
              <a:rPr lang="el-GR" sz="1800" dirty="0" smtClean="0">
                <a:latin typeface="Calibri" pitchFamily="34" charset="0"/>
              </a:rPr>
              <a:t>                                π</a:t>
            </a:r>
            <a:r>
              <a:rPr lang="el-GR" sz="1800" dirty="0" smtClean="0">
                <a:latin typeface="Calibri" pitchFamily="34" charset="0"/>
                <a:cs typeface="Calibri" pitchFamily="34" charset="0"/>
              </a:rPr>
              <a:t>ατήστε    </a:t>
            </a:r>
            <a:r>
              <a:rPr lang="el-GR" sz="1800" u="sng" dirty="0" smtClean="0">
                <a:solidFill>
                  <a:srgbClr val="0000FF"/>
                </a:solidFill>
                <a:cs typeface="Calibri" pitchFamily="34" charset="0"/>
              </a:rPr>
              <a:t>Αίτηση </a:t>
            </a:r>
            <a:r>
              <a:rPr lang="el-GR" sz="1800" u="sng" dirty="0" err="1" smtClean="0">
                <a:solidFill>
                  <a:srgbClr val="0000FF"/>
                </a:solidFill>
                <a:cs typeface="Calibri" pitchFamily="34" charset="0"/>
              </a:rPr>
              <a:t>Εκταρικών</a:t>
            </a:r>
            <a:r>
              <a:rPr lang="el-GR" sz="1800" u="sng" dirty="0" smtClean="0">
                <a:solidFill>
                  <a:srgbClr val="0000FF"/>
                </a:solidFill>
                <a:cs typeface="Calibri" pitchFamily="34" charset="0"/>
              </a:rPr>
              <a:t> Επιδοτήσεων</a:t>
            </a:r>
            <a:r>
              <a:rPr lang="el-GR" sz="1800" dirty="0" smtClean="0">
                <a:latin typeface="Calibri" pitchFamily="34" charset="0"/>
                <a:cs typeface="Calibri" pitchFamily="34" charset="0"/>
              </a:rPr>
              <a:t>     για να  εμφανιστεί 	              η σελίδα που περιέχει τα στοιχεία των τεμαχίων όπως αυτά  	              διαμορφώθηκαν με την Ανανέωση του Μητρώου Γεωργικής Γης.</a:t>
            </a: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1" name="Straight Arrow Connector 30"/>
          <p:cNvCxnSpPr/>
          <p:nvPr/>
        </p:nvCxnSpPr>
        <p:spPr>
          <a:xfrm flipH="1" flipV="1">
            <a:off x="6372200" y="1772816"/>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cstate="print"/>
          <a:srcRect/>
          <a:stretch>
            <a:fillRect/>
          </a:stretch>
        </p:blipFill>
        <p:spPr bwMode="auto">
          <a:xfrm>
            <a:off x="1115616" y="2780928"/>
            <a:ext cx="7416824" cy="36724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ectangle 12"/>
          <p:cNvSpPr/>
          <p:nvPr/>
        </p:nvSpPr>
        <p:spPr>
          <a:xfrm>
            <a:off x="1403648" y="4941168"/>
            <a:ext cx="1656184"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4</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cxnSp>
        <p:nvCxnSpPr>
          <p:cNvPr id="11" name="Straight Arrow Connector 10"/>
          <p:cNvCxnSpPr/>
          <p:nvPr/>
        </p:nvCxnSpPr>
        <p:spPr>
          <a:xfrm flipH="1" flipV="1">
            <a:off x="3059832" y="5157192"/>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2692</TotalTime>
  <Words>1002</Words>
  <Application>Microsoft Office PowerPoint</Application>
  <PresentationFormat>On-screen Show (4:3)</PresentationFormat>
  <Paragraphs>621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ΒΗΜΑΤΑ ΠΡΟΣ ΟΡΘΗ ΗΛΕΚΤΡΟΝΙΚΗ ΥΠΟΒΟΛΗ  ΕΝΙΑΙΑΣ ΑΙΤΗΣΗΣ ΕΚΤΑΡΙΚΩΝ ΕΠΙΔΟΤΗΣΕΩΝ 2013</vt:lpstr>
      <vt:lpstr>ΜΕΡΟΣ Α΄</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 ΚΟΑΠ</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              ΗΛΕΚΤΡΟΝΙΚΗ ΥΠΟΒΟΛΗ ΑΙΤΗΣΗΣ</vt:lpstr>
      <vt:lpstr>Slide 18</vt:lpstr>
      <vt:lpstr>Slide 19</vt:lpstr>
      <vt:lpstr>ΜΕΡΟΣ Β΄</vt:lpstr>
      <vt:lpstr>              ΚΑΤΑΣΤΑΣΗ ΤΕΜΑΧΙΩΝ ΜΓΓ ΜΕ ΠΡΟΒΛΗΜΑΤΑ</vt:lpstr>
      <vt:lpstr>              ΕΠΕΞΗΓΗΣΗ ΚΩΔΙΚΩΝ ΤΕΜΑΧΙΩΝ</vt:lpstr>
      <vt:lpstr>ΜΕΡΟΣ Γ΄</vt:lpstr>
      <vt:lpstr>      ΑΙΤΙΕΣ ΕΠΙΒΟΛΗΣ ΚΥΡΩΣΕΩΝ</vt:lpstr>
      <vt:lpstr>             ΥΠΟΛΟΓΙΣΜΟΣ ΜΕΙΩΣΕΩΝ Ή/ΚΑΙ ΑΠΟΚΛΙΣΕΩΝ</vt:lpstr>
      <vt:lpstr>              ΥΠΟΛΟΓΙΣΜΟΣ ΜΕΙΩΣΕΩΝ Ή/ΚΑΙ ΑΠΟΚΛΙΣΕΩΝ</vt:lpstr>
      <vt:lpstr>              ΥΠΟΛΟΓΙΣΜΟΣ ΜΕΙΩΣΕΩΝ Ή/ΚΑΙ ΑΠΟΚΛΙΣΕΩΝ</vt:lpstr>
      <vt:lpstr>              ΥΠΟΛΟΓΙΣΜΟΣ ΜΕΙΩΣΕΩΝ Ή/ΚΑΙ ΑΠΟΚΛΙΣΕΩΝ</vt:lpstr>
      <vt:lpstr>              ΥΠΟΛΟΓΙΣΜΟΣ ΜΕΙΩΣΕΩΝ Ή/ΚΑΙ ΑΠΟΚΛΙΣΕΩΝ</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ΕΚΠΑΙΔΕΥΣΗ ΣΥΜΒΟΥΛΩΝ</dc:title>
  <dc:creator>dpieri</dc:creator>
  <cp:lastModifiedBy>dpieri</cp:lastModifiedBy>
  <cp:revision>273</cp:revision>
  <dcterms:created xsi:type="dcterms:W3CDTF">2013-01-30T09:11:29Z</dcterms:created>
  <dcterms:modified xsi:type="dcterms:W3CDTF">2013-03-29T12:30:41Z</dcterms:modified>
</cp:coreProperties>
</file>