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8" r:id="rId2"/>
  </p:sldMasterIdLst>
  <p:notesMasterIdLst>
    <p:notesMasterId r:id="rId38"/>
  </p:notesMasterIdLst>
  <p:handoutMasterIdLst>
    <p:handoutMasterId r:id="rId39"/>
  </p:handoutMasterIdLst>
  <p:sldIdLst>
    <p:sldId id="345" r:id="rId3"/>
    <p:sldId id="335" r:id="rId4"/>
    <p:sldId id="256" r:id="rId5"/>
    <p:sldId id="324" r:id="rId6"/>
    <p:sldId id="326" r:id="rId7"/>
    <p:sldId id="325" r:id="rId8"/>
    <p:sldId id="327" r:id="rId9"/>
    <p:sldId id="304" r:id="rId10"/>
    <p:sldId id="337" r:id="rId11"/>
    <p:sldId id="338" r:id="rId12"/>
    <p:sldId id="316" r:id="rId13"/>
    <p:sldId id="317" r:id="rId14"/>
    <p:sldId id="307" r:id="rId15"/>
    <p:sldId id="308" r:id="rId16"/>
    <p:sldId id="309" r:id="rId17"/>
    <p:sldId id="310" r:id="rId18"/>
    <p:sldId id="315" r:id="rId19"/>
    <p:sldId id="313" r:id="rId20"/>
    <p:sldId id="343" r:id="rId21"/>
    <p:sldId id="320" r:id="rId22"/>
    <p:sldId id="321" r:id="rId23"/>
    <p:sldId id="322" r:id="rId24"/>
    <p:sldId id="344" r:id="rId25"/>
    <p:sldId id="331" r:id="rId26"/>
    <p:sldId id="346" r:id="rId27"/>
    <p:sldId id="332" r:id="rId28"/>
    <p:sldId id="334" r:id="rId29"/>
    <p:sldId id="333" r:id="rId30"/>
    <p:sldId id="311" r:id="rId31"/>
    <p:sldId id="340" r:id="rId32"/>
    <p:sldId id="294" r:id="rId33"/>
    <p:sldId id="295" r:id="rId34"/>
    <p:sldId id="328" r:id="rId35"/>
    <p:sldId id="339" r:id="rId36"/>
    <p:sldId id="34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9" autoAdjust="0"/>
    <p:restoredTop sz="97279" autoAdjust="0"/>
  </p:normalViewPr>
  <p:slideViewPr>
    <p:cSldViewPr>
      <p:cViewPr varScale="1">
        <p:scale>
          <a:sx n="89" d="100"/>
          <a:sy n="89" d="100"/>
        </p:scale>
        <p:origin x="-27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EACD2BE-D694-4440-8099-C0891680C075}" type="datetimeFigureOut">
              <a:rPr lang="el-GR"/>
              <a:pPr>
                <a:defRPr/>
              </a:pPr>
              <a:t>10/09/2012</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B004D8A-571A-4A2F-8562-CD0B84537B9A}"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6039F18-722A-4A8C-BB1D-EE9CAF6A8F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0BF40BC-0811-4E53-902F-ABBBAA1193B8}"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l-GR"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l-G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3409DAB-9307-4923-924E-7E9D91A3825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A26F169-E415-4B04-80F9-78A8C81C9A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FF7569-5C63-439A-AA6C-0BE2040670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9"/>
            <a:ext cx="7772400" cy="1470183"/>
          </a:xfrm>
          <a:prstGeom prst="rect">
            <a:avLst/>
          </a:prstGeom>
        </p:spPr>
        <p:txBody>
          <a:bodyPr vert="horz" lIns="82294" tIns="41148" rIns="82294" bIns="41148"/>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3077"/>
          </a:xfrm>
          <a:prstGeom prst="rect">
            <a:avLst/>
          </a:prstGeom>
        </p:spPr>
        <p:txBody>
          <a:bodyPr vert="horz" lIns="82294" tIns="41148" rIns="82294" bIns="41148"/>
          <a:lstStyle>
            <a:lvl1pPr marL="0" indent="0" algn="ctr">
              <a:buNone/>
              <a:defRPr/>
            </a:lvl1pPr>
            <a:lvl2pPr marL="411472" indent="0" algn="ctr">
              <a:buNone/>
              <a:defRPr/>
            </a:lvl2pPr>
            <a:lvl3pPr marL="822944" indent="0" algn="ctr">
              <a:buNone/>
              <a:defRPr/>
            </a:lvl3pPr>
            <a:lvl4pPr marL="1234415" indent="0" algn="ctr">
              <a:buNone/>
              <a:defRPr/>
            </a:lvl4pPr>
            <a:lvl5pPr marL="1645888" indent="0" algn="ctr">
              <a:buNone/>
              <a:defRPr/>
            </a:lvl5pPr>
            <a:lvl6pPr marL="2057359" indent="0" algn="ctr">
              <a:buNone/>
              <a:defRPr/>
            </a:lvl6pPr>
            <a:lvl7pPr marL="2468831" indent="0" algn="ctr">
              <a:buNone/>
              <a:defRPr/>
            </a:lvl7pPr>
            <a:lvl8pPr marL="2880302" indent="0" algn="ctr">
              <a:buNone/>
              <a:defRPr/>
            </a:lvl8pPr>
            <a:lvl9pPr marL="3291774"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4" tIns="41148" rIns="82294" bIns="4114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4" tIns="41148" rIns="82294"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a:prstGeom prst="rect">
            <a:avLst/>
          </a:prstGeom>
        </p:spPr>
        <p:txBody>
          <a:bodyPr vert="horz" lIns="82294" tIns="41148" rIns="82294"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a:prstGeom prst="rect">
            <a:avLst/>
          </a:prstGeom>
        </p:spPr>
        <p:txBody>
          <a:bodyPr vert="horz" lIns="82294" tIns="41148" rIns="82294" bIns="41148" anchor="b"/>
          <a:lstStyle>
            <a:lvl1pPr marL="0" indent="0">
              <a:buNone/>
              <a:defRPr sz="1800"/>
            </a:lvl1pPr>
            <a:lvl2pPr marL="411472" indent="0">
              <a:buNone/>
              <a:defRPr sz="1600"/>
            </a:lvl2pPr>
            <a:lvl3pPr marL="822944" indent="0">
              <a:buNone/>
              <a:defRPr sz="1400"/>
            </a:lvl3pPr>
            <a:lvl4pPr marL="1234415" indent="0">
              <a:buNone/>
              <a:defRPr sz="1300"/>
            </a:lvl4pPr>
            <a:lvl5pPr marL="1645888" indent="0">
              <a:buNone/>
              <a:defRPr sz="1300"/>
            </a:lvl5pPr>
            <a:lvl6pPr marL="2057359" indent="0">
              <a:buNone/>
              <a:defRPr sz="1300"/>
            </a:lvl6pPr>
            <a:lvl7pPr marL="2468831" indent="0">
              <a:buNone/>
              <a:defRPr sz="1300"/>
            </a:lvl7pPr>
            <a:lvl8pPr marL="2880302" indent="0">
              <a:buNone/>
              <a:defRPr sz="1300"/>
            </a:lvl8pPr>
            <a:lvl9pPr marL="3291774" indent="0">
              <a:buNone/>
              <a:defRPr sz="13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4" tIns="41148" rIns="82294" bIns="41148"/>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4" tIns="41148" rIns="82294"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4" tIns="41148" rIns="82294"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4" tIns="41148" rIns="82294"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4478"/>
            <a:ext cx="4040505" cy="640080"/>
          </a:xfrm>
          <a:prstGeom prst="rect">
            <a:avLst/>
          </a:prstGeom>
        </p:spPr>
        <p:txBody>
          <a:bodyPr vert="horz" lIns="82294" tIns="41148" rIns="82294" bIns="41148" anchor="b"/>
          <a:lstStyle>
            <a:lvl1pPr marL="0" indent="0">
              <a:buNone/>
              <a:defRPr sz="2200" b="1"/>
            </a:lvl1pPr>
            <a:lvl2pPr marL="411472" indent="0">
              <a:buNone/>
              <a:defRPr sz="1800" b="1"/>
            </a:lvl2pPr>
            <a:lvl3pPr marL="822944" indent="0">
              <a:buNone/>
              <a:defRPr sz="1600" b="1"/>
            </a:lvl3pPr>
            <a:lvl4pPr marL="1234415" indent="0">
              <a:buNone/>
              <a:defRPr sz="1400" b="1"/>
            </a:lvl4pPr>
            <a:lvl5pPr marL="1645888" indent="0">
              <a:buNone/>
              <a:defRPr sz="1400" b="1"/>
            </a:lvl5pPr>
            <a:lvl6pPr marL="2057359" indent="0">
              <a:buNone/>
              <a:defRPr sz="1400" b="1"/>
            </a:lvl6pPr>
            <a:lvl7pPr marL="2468831" indent="0">
              <a:buNone/>
              <a:defRPr sz="1400" b="1"/>
            </a:lvl7pPr>
            <a:lvl8pPr marL="2880302" indent="0">
              <a:buNone/>
              <a:defRPr sz="1400" b="1"/>
            </a:lvl8pPr>
            <a:lvl9pPr marL="329177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2" y="2174560"/>
            <a:ext cx="4040505" cy="3951923"/>
          </a:xfrm>
          <a:prstGeom prst="rect">
            <a:avLst/>
          </a:prstGeom>
        </p:spPr>
        <p:txBody>
          <a:bodyPr vert="horz" lIns="82294" tIns="41148" rIns="82294"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9" y="1534478"/>
            <a:ext cx="4041933" cy="640080"/>
          </a:xfrm>
          <a:prstGeom prst="rect">
            <a:avLst/>
          </a:prstGeom>
        </p:spPr>
        <p:txBody>
          <a:bodyPr vert="horz" lIns="82294" tIns="41148" rIns="82294" bIns="41148" anchor="b"/>
          <a:lstStyle>
            <a:lvl1pPr marL="0" indent="0">
              <a:buNone/>
              <a:defRPr sz="2200" b="1"/>
            </a:lvl1pPr>
            <a:lvl2pPr marL="411472" indent="0">
              <a:buNone/>
              <a:defRPr sz="1800" b="1"/>
            </a:lvl2pPr>
            <a:lvl3pPr marL="822944" indent="0">
              <a:buNone/>
              <a:defRPr sz="1600" b="1"/>
            </a:lvl3pPr>
            <a:lvl4pPr marL="1234415" indent="0">
              <a:buNone/>
              <a:defRPr sz="1400" b="1"/>
            </a:lvl4pPr>
            <a:lvl5pPr marL="1645888" indent="0">
              <a:buNone/>
              <a:defRPr sz="1400" b="1"/>
            </a:lvl5pPr>
            <a:lvl6pPr marL="2057359" indent="0">
              <a:buNone/>
              <a:defRPr sz="1400" b="1"/>
            </a:lvl6pPr>
            <a:lvl7pPr marL="2468831" indent="0">
              <a:buNone/>
              <a:defRPr sz="1400" b="1"/>
            </a:lvl7pPr>
            <a:lvl8pPr marL="2880302" indent="0">
              <a:buNone/>
              <a:defRPr sz="1400" b="1"/>
            </a:lvl8pPr>
            <a:lvl9pPr marL="329177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9" y="2174560"/>
            <a:ext cx="4041933" cy="3951923"/>
          </a:xfrm>
          <a:prstGeom prst="rect">
            <a:avLst/>
          </a:prstGeom>
        </p:spPr>
        <p:txBody>
          <a:bodyPr vert="horz" lIns="82294" tIns="41148" rIns="82294"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4" tIns="41148" rIns="82294" bIns="41148"/>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4"/>
            <a:ext cx="3008948" cy="1161573"/>
          </a:xfrm>
          <a:prstGeom prst="rect">
            <a:avLst/>
          </a:prstGeom>
        </p:spPr>
        <p:txBody>
          <a:bodyPr vert="horz" lIns="82294" tIns="41148" rIns="82294"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4" tIns="41148" rIns="82294"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7"/>
            <a:ext cx="3008948" cy="4692015"/>
          </a:xfrm>
          <a:prstGeom prst="rect">
            <a:avLst/>
          </a:prstGeom>
        </p:spPr>
        <p:txBody>
          <a:bodyPr vert="horz" lIns="82294" tIns="41148" rIns="82294" bIns="41148"/>
          <a:lstStyle>
            <a:lvl1pPr marL="0" indent="0">
              <a:buNone/>
              <a:defRPr sz="1300"/>
            </a:lvl1pPr>
            <a:lvl2pPr marL="411472" indent="0">
              <a:buNone/>
              <a:defRPr sz="1100"/>
            </a:lvl2pPr>
            <a:lvl3pPr marL="822944" indent="0">
              <a:buNone/>
              <a:defRPr sz="900"/>
            </a:lvl3pPr>
            <a:lvl4pPr marL="1234415" indent="0">
              <a:buNone/>
              <a:defRPr sz="800"/>
            </a:lvl4pPr>
            <a:lvl5pPr marL="1645888" indent="0">
              <a:buNone/>
              <a:defRPr sz="800"/>
            </a:lvl5pPr>
            <a:lvl6pPr marL="2057359" indent="0">
              <a:buNone/>
              <a:defRPr sz="800"/>
            </a:lvl6pPr>
            <a:lvl7pPr marL="2468831" indent="0">
              <a:buNone/>
              <a:defRPr sz="800"/>
            </a:lvl7pPr>
            <a:lvl8pPr marL="2880302" indent="0">
              <a:buNone/>
              <a:defRPr sz="800"/>
            </a:lvl8pPr>
            <a:lvl9pPr marL="3291774" indent="0">
              <a:buNone/>
              <a:defRPr sz="8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D0FE8E8-69CA-4616-811E-209E6D2E4F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a:prstGeom prst="rect">
            <a:avLst/>
          </a:prstGeom>
        </p:spPr>
        <p:txBody>
          <a:bodyPr vert="horz" lIns="82294" tIns="41148" rIns="82294"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a:prstGeom prst="rect">
            <a:avLst/>
          </a:prstGeom>
        </p:spPr>
        <p:txBody>
          <a:bodyPr vert="horz" lIns="82294" tIns="41148" rIns="82294" bIns="41148"/>
          <a:lstStyle>
            <a:lvl1pPr marL="0" indent="0">
              <a:buNone/>
              <a:defRPr sz="2900"/>
            </a:lvl1pPr>
            <a:lvl2pPr marL="411472" indent="0">
              <a:buNone/>
              <a:defRPr sz="2500"/>
            </a:lvl2pPr>
            <a:lvl3pPr marL="822944" indent="0">
              <a:buNone/>
              <a:defRPr sz="2200"/>
            </a:lvl3pPr>
            <a:lvl4pPr marL="1234415" indent="0">
              <a:buNone/>
              <a:defRPr sz="1800"/>
            </a:lvl4pPr>
            <a:lvl5pPr marL="1645888" indent="0">
              <a:buNone/>
              <a:defRPr sz="1800"/>
            </a:lvl5pPr>
            <a:lvl6pPr marL="2057359" indent="0">
              <a:buNone/>
              <a:defRPr sz="1800"/>
            </a:lvl6pPr>
            <a:lvl7pPr marL="2468831" indent="0">
              <a:buNone/>
              <a:defRPr sz="1800"/>
            </a:lvl7pPr>
            <a:lvl8pPr marL="2880302" indent="0">
              <a:buNone/>
              <a:defRPr sz="1800"/>
            </a:lvl8pPr>
            <a:lvl9pPr marL="3291774" indent="0">
              <a:buNone/>
              <a:defRPr sz="18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vert="horz" lIns="82294" tIns="41148" rIns="82294" bIns="41148"/>
          <a:lstStyle>
            <a:lvl1pPr marL="0" indent="0">
              <a:buNone/>
              <a:defRPr sz="1300"/>
            </a:lvl1pPr>
            <a:lvl2pPr marL="411472" indent="0">
              <a:buNone/>
              <a:defRPr sz="1100"/>
            </a:lvl2pPr>
            <a:lvl3pPr marL="822944" indent="0">
              <a:buNone/>
              <a:defRPr sz="900"/>
            </a:lvl3pPr>
            <a:lvl4pPr marL="1234415" indent="0">
              <a:buNone/>
              <a:defRPr sz="800"/>
            </a:lvl4pPr>
            <a:lvl5pPr marL="1645888" indent="0">
              <a:buNone/>
              <a:defRPr sz="800"/>
            </a:lvl5pPr>
            <a:lvl6pPr marL="2057359" indent="0">
              <a:buNone/>
              <a:defRPr sz="800"/>
            </a:lvl6pPr>
            <a:lvl7pPr marL="2468831" indent="0">
              <a:buNone/>
              <a:defRPr sz="800"/>
            </a:lvl7pPr>
            <a:lvl8pPr marL="2880302" indent="0">
              <a:buNone/>
              <a:defRPr sz="800"/>
            </a:lvl8pPr>
            <a:lvl9pPr marL="3291774" indent="0">
              <a:buNone/>
              <a:defRPr sz="8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4" tIns="41148" rIns="82294"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4" tIns="41148" rIns="82294"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a:prstGeom prst="rect">
            <a:avLst/>
          </a:prstGeom>
        </p:spPr>
        <p:txBody>
          <a:bodyPr vert="eaVert" lIns="82294" tIns="41148" rIns="82294"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4" tIns="41148" rIns="82294"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5536C-F611-43FE-9A2C-0CCA53F524C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5AA73EF-AA24-48FF-A5E3-DF1101A10B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F7CFC2F-0AA1-42A8-A34D-9960B15DED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2C0377D-02DF-47D4-9F1A-85A6A54117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C5D376C-3FDE-4265-8357-5A3ABF300E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5102B03-C6ED-49E7-A8BE-C42B7EB16D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0B2EBFF-F6E2-4847-8E78-426E4CEDAA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60000"/>
          </a:srgb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88B714D2-54DD-4434-9102-B11A51AE734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alpha val="60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ts val="175"/>
        </a:spcBef>
        <a:spcAft>
          <a:spcPct val="0"/>
        </a:spcAft>
        <a:defRPr sz="5200">
          <a:solidFill>
            <a:schemeClr val="tx1"/>
          </a:solidFill>
          <a:latin typeface="+mj-lt"/>
          <a:ea typeface="+mj-ea"/>
          <a:cs typeface="+mj-cs"/>
          <a:sym typeface="Lucida Grande" charset="0"/>
        </a:defRPr>
      </a:lvl1pPr>
      <a:lvl2pPr algn="ctr" rtl="0" eaLnBrk="0" fontAlgn="base" hangingPunct="0">
        <a:spcBef>
          <a:spcPts val="175"/>
        </a:spcBef>
        <a:spcAft>
          <a:spcPct val="0"/>
        </a:spcAft>
        <a:defRPr sz="52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ts val="175"/>
        </a:spcBef>
        <a:spcAft>
          <a:spcPct val="0"/>
        </a:spcAft>
        <a:defRPr sz="52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ts val="175"/>
        </a:spcBef>
        <a:spcAft>
          <a:spcPct val="0"/>
        </a:spcAft>
        <a:defRPr sz="52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ts val="175"/>
        </a:spcBef>
        <a:spcAft>
          <a:spcPct val="0"/>
        </a:spcAft>
        <a:defRPr sz="5200">
          <a:solidFill>
            <a:schemeClr val="tx1"/>
          </a:solidFill>
          <a:latin typeface="Lucida Grande" charset="0"/>
          <a:ea typeface="ヒラギノ角ゴ ProN W3" charset="0"/>
          <a:cs typeface="ヒラギノ角ゴ ProN W3" charset="0"/>
          <a:sym typeface="Lucida Grande" charset="0"/>
        </a:defRPr>
      </a:lvl5pPr>
      <a:lvl6pPr marL="411472" fontAlgn="base">
        <a:spcBef>
          <a:spcPts val="180"/>
        </a:spcBef>
        <a:spcAft>
          <a:spcPct val="0"/>
        </a:spcAft>
        <a:defRPr sz="5200">
          <a:solidFill>
            <a:schemeClr val="tx1"/>
          </a:solidFill>
          <a:latin typeface="Lucida Grande" charset="0"/>
          <a:ea typeface="ヒラギノ角ゴ ProN W3" charset="0"/>
          <a:cs typeface="ヒラギノ角ゴ ProN W3" charset="0"/>
          <a:sym typeface="Lucida Grande" charset="0"/>
        </a:defRPr>
      </a:lvl6pPr>
      <a:lvl7pPr marL="822944" fontAlgn="base">
        <a:spcBef>
          <a:spcPts val="180"/>
        </a:spcBef>
        <a:spcAft>
          <a:spcPct val="0"/>
        </a:spcAft>
        <a:defRPr sz="5200">
          <a:solidFill>
            <a:schemeClr val="tx1"/>
          </a:solidFill>
          <a:latin typeface="Lucida Grande" charset="0"/>
          <a:ea typeface="ヒラギノ角ゴ ProN W3" charset="0"/>
          <a:cs typeface="ヒラギノ角ゴ ProN W3" charset="0"/>
          <a:sym typeface="Lucida Grande" charset="0"/>
        </a:defRPr>
      </a:lvl7pPr>
      <a:lvl8pPr marL="1234415" fontAlgn="base">
        <a:spcBef>
          <a:spcPts val="180"/>
        </a:spcBef>
        <a:spcAft>
          <a:spcPct val="0"/>
        </a:spcAft>
        <a:defRPr sz="5200">
          <a:solidFill>
            <a:schemeClr val="tx1"/>
          </a:solidFill>
          <a:latin typeface="Lucida Grande" charset="0"/>
          <a:ea typeface="ヒラギノ角ゴ ProN W3" charset="0"/>
          <a:cs typeface="ヒラギノ角ゴ ProN W3" charset="0"/>
          <a:sym typeface="Lucida Grande" charset="0"/>
        </a:defRPr>
      </a:lvl8pPr>
      <a:lvl9pPr marL="1645888" fontAlgn="base">
        <a:spcBef>
          <a:spcPts val="180"/>
        </a:spcBef>
        <a:spcAft>
          <a:spcPct val="0"/>
        </a:spcAft>
        <a:defRPr sz="5200">
          <a:solidFill>
            <a:schemeClr val="tx1"/>
          </a:solidFill>
          <a:latin typeface="Lucida Grande" charset="0"/>
          <a:ea typeface="ヒラギノ角ゴ ProN W3" charset="0"/>
          <a:cs typeface="ヒラギノ角ゴ ProN W3" charset="0"/>
          <a:sym typeface="Lucida Grande" charset="0"/>
        </a:defRPr>
      </a:lvl9pPr>
    </p:titleStyle>
    <p:bodyStyle>
      <a:lvl1pPr marL="306388" indent="-306388" algn="l" rtl="0" eaLnBrk="0" fontAlgn="base" hangingPunct="0">
        <a:spcBef>
          <a:spcPts val="175"/>
        </a:spcBef>
        <a:spcAft>
          <a:spcPct val="0"/>
        </a:spcAft>
        <a:buChar char="•"/>
        <a:defRPr sz="2000">
          <a:solidFill>
            <a:schemeClr val="tx1"/>
          </a:solidFill>
          <a:latin typeface="+mn-lt"/>
          <a:ea typeface="+mn-ea"/>
          <a:cs typeface="+mn-cs"/>
          <a:sym typeface="Lucida Grande" charset="0"/>
        </a:defRPr>
      </a:lvl1pPr>
      <a:lvl2pPr marL="666750" indent="-255588" algn="l" rtl="0" eaLnBrk="0" fontAlgn="base" hangingPunct="0">
        <a:spcBef>
          <a:spcPts val="175"/>
        </a:spcBef>
        <a:spcAft>
          <a:spcPct val="0"/>
        </a:spcAft>
        <a:buChar char="–"/>
        <a:defRPr sz="2000">
          <a:solidFill>
            <a:schemeClr val="tx1"/>
          </a:solidFill>
          <a:latin typeface="+mn-lt"/>
          <a:ea typeface="+mn-ea"/>
          <a:cs typeface="+mn-cs"/>
          <a:sym typeface="Lucida Grande" charset="0"/>
        </a:defRPr>
      </a:lvl2pPr>
      <a:lvl3pPr marL="1027113" indent="-203200" algn="l" rtl="0" eaLnBrk="0" fontAlgn="base" hangingPunct="0">
        <a:spcBef>
          <a:spcPts val="175"/>
        </a:spcBef>
        <a:spcAft>
          <a:spcPct val="0"/>
        </a:spcAft>
        <a:buChar char="•"/>
        <a:defRPr sz="2000">
          <a:solidFill>
            <a:schemeClr val="tx1"/>
          </a:solidFill>
          <a:latin typeface="+mn-lt"/>
          <a:ea typeface="+mn-ea"/>
          <a:cs typeface="+mn-cs"/>
          <a:sym typeface="Lucida Grande" charset="0"/>
        </a:defRPr>
      </a:lvl3pPr>
      <a:lvl4pPr marL="1438275" indent="-203200" algn="l" rtl="0" eaLnBrk="0" fontAlgn="base" hangingPunct="0">
        <a:spcBef>
          <a:spcPts val="175"/>
        </a:spcBef>
        <a:spcAft>
          <a:spcPct val="0"/>
        </a:spcAft>
        <a:buChar char="–"/>
        <a:defRPr sz="2000">
          <a:solidFill>
            <a:schemeClr val="tx1"/>
          </a:solidFill>
          <a:latin typeface="+mn-lt"/>
          <a:ea typeface="+mn-ea"/>
          <a:cs typeface="+mn-cs"/>
          <a:sym typeface="Lucida Grande" charset="0"/>
        </a:defRPr>
      </a:lvl4pPr>
      <a:lvl5pPr marL="1849438" indent="-203200" algn="l" rtl="0" eaLnBrk="0" fontAlgn="base" hangingPunct="0">
        <a:spcBef>
          <a:spcPts val="175"/>
        </a:spcBef>
        <a:spcAft>
          <a:spcPct val="0"/>
        </a:spcAft>
        <a:buChar char="»"/>
        <a:defRPr sz="2000">
          <a:solidFill>
            <a:schemeClr val="tx1"/>
          </a:solidFill>
          <a:latin typeface="+mn-lt"/>
          <a:ea typeface="+mn-ea"/>
          <a:cs typeface="+mn-cs"/>
          <a:sym typeface="Lucida Grande" charset="0"/>
        </a:defRPr>
      </a:lvl5pPr>
      <a:lvl6pPr marL="411472" fontAlgn="base">
        <a:spcBef>
          <a:spcPts val="180"/>
        </a:spcBef>
        <a:spcAft>
          <a:spcPct val="0"/>
        </a:spcAft>
        <a:defRPr sz="2000">
          <a:solidFill>
            <a:schemeClr val="tx1"/>
          </a:solidFill>
          <a:latin typeface="+mn-lt"/>
          <a:ea typeface="+mn-ea"/>
          <a:cs typeface="+mn-cs"/>
          <a:sym typeface="Lucida Grande" charset="0"/>
        </a:defRPr>
      </a:lvl6pPr>
      <a:lvl7pPr marL="822944" fontAlgn="base">
        <a:spcBef>
          <a:spcPts val="180"/>
        </a:spcBef>
        <a:spcAft>
          <a:spcPct val="0"/>
        </a:spcAft>
        <a:defRPr sz="2000">
          <a:solidFill>
            <a:schemeClr val="tx1"/>
          </a:solidFill>
          <a:latin typeface="+mn-lt"/>
          <a:ea typeface="+mn-ea"/>
          <a:cs typeface="+mn-cs"/>
          <a:sym typeface="Lucida Grande" charset="0"/>
        </a:defRPr>
      </a:lvl7pPr>
      <a:lvl8pPr marL="1234415" fontAlgn="base">
        <a:spcBef>
          <a:spcPts val="180"/>
        </a:spcBef>
        <a:spcAft>
          <a:spcPct val="0"/>
        </a:spcAft>
        <a:defRPr sz="2000">
          <a:solidFill>
            <a:schemeClr val="tx1"/>
          </a:solidFill>
          <a:latin typeface="+mn-lt"/>
          <a:ea typeface="+mn-ea"/>
          <a:cs typeface="+mn-cs"/>
          <a:sym typeface="Lucida Grande" charset="0"/>
        </a:defRPr>
      </a:lvl8pPr>
      <a:lvl9pPr marL="1645888" fontAlgn="base">
        <a:spcBef>
          <a:spcPts val="180"/>
        </a:spcBef>
        <a:spcAft>
          <a:spcPct val="0"/>
        </a:spcAft>
        <a:defRPr sz="2000">
          <a:solidFill>
            <a:schemeClr val="tx1"/>
          </a:solidFill>
          <a:latin typeface="+mn-lt"/>
          <a:ea typeface="+mn-ea"/>
          <a:cs typeface="+mn-cs"/>
          <a:sym typeface="Lucida Grande" charset="0"/>
        </a:defRPr>
      </a:lvl9pPr>
    </p:bodyStyle>
    <p:otherStyle>
      <a:defPPr>
        <a:defRPr lang="en-US"/>
      </a:defPPr>
      <a:lvl1pPr marL="0" algn="l" defTabSz="411472" rtl="0" eaLnBrk="1" latinLnBrk="0" hangingPunct="1">
        <a:defRPr sz="1600" kern="1200">
          <a:solidFill>
            <a:schemeClr val="tx1"/>
          </a:solidFill>
          <a:latin typeface="+mn-lt"/>
          <a:ea typeface="+mn-ea"/>
          <a:cs typeface="+mn-cs"/>
        </a:defRPr>
      </a:lvl1pPr>
      <a:lvl2pPr marL="411472" algn="l" defTabSz="411472" rtl="0" eaLnBrk="1" latinLnBrk="0" hangingPunct="1">
        <a:defRPr sz="1600" kern="1200">
          <a:solidFill>
            <a:schemeClr val="tx1"/>
          </a:solidFill>
          <a:latin typeface="+mn-lt"/>
          <a:ea typeface="+mn-ea"/>
          <a:cs typeface="+mn-cs"/>
        </a:defRPr>
      </a:lvl2pPr>
      <a:lvl3pPr marL="822944" algn="l" defTabSz="411472" rtl="0" eaLnBrk="1" latinLnBrk="0" hangingPunct="1">
        <a:defRPr sz="1600" kern="1200">
          <a:solidFill>
            <a:schemeClr val="tx1"/>
          </a:solidFill>
          <a:latin typeface="+mn-lt"/>
          <a:ea typeface="+mn-ea"/>
          <a:cs typeface="+mn-cs"/>
        </a:defRPr>
      </a:lvl3pPr>
      <a:lvl4pPr marL="1234415" algn="l" defTabSz="411472" rtl="0" eaLnBrk="1" latinLnBrk="0" hangingPunct="1">
        <a:defRPr sz="1600" kern="1200">
          <a:solidFill>
            <a:schemeClr val="tx1"/>
          </a:solidFill>
          <a:latin typeface="+mn-lt"/>
          <a:ea typeface="+mn-ea"/>
          <a:cs typeface="+mn-cs"/>
        </a:defRPr>
      </a:lvl4pPr>
      <a:lvl5pPr marL="1645888" algn="l" defTabSz="411472" rtl="0" eaLnBrk="1" latinLnBrk="0" hangingPunct="1">
        <a:defRPr sz="1600" kern="1200">
          <a:solidFill>
            <a:schemeClr val="tx1"/>
          </a:solidFill>
          <a:latin typeface="+mn-lt"/>
          <a:ea typeface="+mn-ea"/>
          <a:cs typeface="+mn-cs"/>
        </a:defRPr>
      </a:lvl5pPr>
      <a:lvl6pPr marL="2057359" algn="l" defTabSz="411472" rtl="0" eaLnBrk="1" latinLnBrk="0" hangingPunct="1">
        <a:defRPr sz="1600" kern="1200">
          <a:solidFill>
            <a:schemeClr val="tx1"/>
          </a:solidFill>
          <a:latin typeface="+mn-lt"/>
          <a:ea typeface="+mn-ea"/>
          <a:cs typeface="+mn-cs"/>
        </a:defRPr>
      </a:lvl6pPr>
      <a:lvl7pPr marL="2468831" algn="l" defTabSz="411472" rtl="0" eaLnBrk="1" latinLnBrk="0" hangingPunct="1">
        <a:defRPr sz="1600" kern="1200">
          <a:solidFill>
            <a:schemeClr val="tx1"/>
          </a:solidFill>
          <a:latin typeface="+mn-lt"/>
          <a:ea typeface="+mn-ea"/>
          <a:cs typeface="+mn-cs"/>
        </a:defRPr>
      </a:lvl7pPr>
      <a:lvl8pPr marL="2880302" algn="l" defTabSz="411472" rtl="0" eaLnBrk="1" latinLnBrk="0" hangingPunct="1">
        <a:defRPr sz="1600" kern="1200">
          <a:solidFill>
            <a:schemeClr val="tx1"/>
          </a:solidFill>
          <a:latin typeface="+mn-lt"/>
          <a:ea typeface="+mn-ea"/>
          <a:cs typeface="+mn-cs"/>
        </a:defRPr>
      </a:lvl8pPr>
      <a:lvl9pPr marL="3291774" algn="l" defTabSz="41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cstate="print"/>
          <a:srcRect l="2582" t="34293" r="54268" b="43457"/>
          <a:stretch>
            <a:fillRect/>
          </a:stretch>
        </p:blipFill>
        <p:spPr bwMode="auto">
          <a:xfrm>
            <a:off x="0" y="0"/>
            <a:ext cx="9144000" cy="6858000"/>
          </a:xfrm>
          <a:prstGeom prst="rect">
            <a:avLst/>
          </a:prstGeom>
          <a:noFill/>
          <a:ln w="9525">
            <a:noFill/>
            <a:miter lim="800000"/>
            <a:headEnd/>
            <a:tailEnd/>
          </a:ln>
        </p:spPr>
      </p:pic>
      <p:pic>
        <p:nvPicPr>
          <p:cNvPr id="13315" name="Picture 2"/>
          <p:cNvPicPr>
            <a:picLocks noChangeAspect="1" noChangeArrowheads="1"/>
          </p:cNvPicPr>
          <p:nvPr/>
        </p:nvPicPr>
        <p:blipFill>
          <a:blip r:embed="rId3" cstate="print"/>
          <a:srcRect/>
          <a:stretch>
            <a:fillRect/>
          </a:stretch>
        </p:blipFill>
        <p:spPr bwMode="auto">
          <a:xfrm>
            <a:off x="149225" y="647700"/>
            <a:ext cx="1050925" cy="669925"/>
          </a:xfrm>
          <a:prstGeom prst="rect">
            <a:avLst/>
          </a:prstGeom>
          <a:noFill/>
          <a:ln w="25400">
            <a:noFill/>
            <a:miter lim="800000"/>
            <a:headEnd/>
            <a:tailEnd/>
          </a:ln>
        </p:spPr>
      </p:pic>
      <p:sp>
        <p:nvSpPr>
          <p:cNvPr id="1028" name="TextBox 1"/>
          <p:cNvSpPr txBox="1">
            <a:spLocks noChangeArrowheads="1"/>
          </p:cNvSpPr>
          <p:nvPr/>
        </p:nvSpPr>
        <p:spPr bwMode="auto">
          <a:xfrm>
            <a:off x="684213" y="319088"/>
            <a:ext cx="8099425" cy="3222625"/>
          </a:xfrm>
          <a:prstGeom prst="rect">
            <a:avLst/>
          </a:prstGeom>
          <a:noFill/>
          <a:ln w="9525">
            <a:noFill/>
            <a:miter lim="800000"/>
            <a:headEnd/>
            <a:tailEnd/>
          </a:ln>
        </p:spPr>
        <p:txBody>
          <a:bodyPr lIns="82293" tIns="41148" rIns="82293" bIns="41148">
            <a:spAutoFit/>
          </a:bodyPr>
          <a:lstStyle/>
          <a:p>
            <a:pPr algn="r">
              <a:defRPr/>
            </a:pPr>
            <a:r>
              <a:rPr lang="en-US" sz="2800" b="1" dirty="0">
                <a:solidFill>
                  <a:srgbClr val="000000"/>
                </a:solidFill>
              </a:rPr>
              <a:t>Cyprus Agricultural Payments Organization</a:t>
            </a:r>
          </a:p>
          <a:p>
            <a:pPr algn="r">
              <a:defRPr/>
            </a:pPr>
            <a:r>
              <a:rPr lang="en-US" sz="2400" b="1" dirty="0">
                <a:solidFill>
                  <a:srgbClr val="000000"/>
                </a:solidFill>
              </a:rPr>
              <a:t>CAP: A member states’ perspective</a:t>
            </a:r>
            <a:endParaRPr lang="pt-BR" sz="2500" dirty="0">
              <a:solidFill>
                <a:srgbClr val="000000"/>
              </a:solidFill>
              <a:latin typeface="Myriad Pro Light" pitchFamily="34" charset="0"/>
              <a:sym typeface="Helvetica" charset="0"/>
            </a:endParaRPr>
          </a:p>
          <a:p>
            <a:pPr marL="274320" indent="-274320" algn="r" fontAlgn="auto">
              <a:spcAft>
                <a:spcPts val="0"/>
              </a:spcAft>
              <a:buClr>
                <a:schemeClr val="accent3"/>
              </a:buClr>
              <a:defRPr/>
            </a:pPr>
            <a:r>
              <a:rPr lang="en-US" sz="2800" dirty="0">
                <a:solidFill>
                  <a:srgbClr val="000000"/>
                </a:solidFill>
              </a:rPr>
              <a:t>Socrates Socratous</a:t>
            </a:r>
          </a:p>
          <a:p>
            <a:pPr marL="274320" indent="-274320" algn="r" fontAlgn="auto">
              <a:spcAft>
                <a:spcPts val="0"/>
              </a:spcAft>
              <a:buClr>
                <a:schemeClr val="accent3"/>
              </a:buClr>
              <a:defRPr/>
            </a:pPr>
            <a:r>
              <a:rPr lang="en-US" dirty="0">
                <a:solidFill>
                  <a:srgbClr val="000000"/>
                </a:solidFill>
              </a:rPr>
              <a:t>Head of the IACS Department &amp; Authorization of Payments</a:t>
            </a:r>
          </a:p>
          <a:p>
            <a:pPr algn="r">
              <a:defRPr/>
            </a:pPr>
            <a:endParaRPr lang="en-US" sz="2500" dirty="0">
              <a:solidFill>
                <a:srgbClr val="000000"/>
              </a:solidFill>
              <a:latin typeface="Myriad Pro Light" pitchFamily="34" charset="0"/>
              <a:sym typeface="Helvetica" charset="0"/>
            </a:endParaRPr>
          </a:p>
          <a:p>
            <a:pPr marL="274320" indent="-274320" algn="r" fontAlgn="auto">
              <a:spcAft>
                <a:spcPts val="0"/>
              </a:spcAft>
              <a:buClr>
                <a:schemeClr val="accent3"/>
              </a:buClr>
              <a:defRPr/>
            </a:pPr>
            <a:r>
              <a:rPr lang="en-US" sz="2800" dirty="0">
                <a:solidFill>
                  <a:srgbClr val="000000"/>
                </a:solidFill>
              </a:rPr>
              <a:t>11-13 September 2012 </a:t>
            </a:r>
          </a:p>
          <a:p>
            <a:pPr marL="274320" indent="-274320" algn="r" fontAlgn="auto">
              <a:spcAft>
                <a:spcPts val="0"/>
              </a:spcAft>
              <a:buClr>
                <a:schemeClr val="accent3"/>
              </a:buClr>
              <a:defRPr/>
            </a:pPr>
            <a:r>
              <a:rPr lang="en-US" sz="2800" dirty="0" err="1">
                <a:solidFill>
                  <a:srgbClr val="000000"/>
                </a:solidFill>
              </a:rPr>
              <a:t>Pafos</a:t>
            </a:r>
            <a:r>
              <a:rPr lang="en-US" sz="2800" dirty="0">
                <a:solidFill>
                  <a:srgbClr val="000000"/>
                </a:solidFill>
              </a:rPr>
              <a:t>, Cyprus</a:t>
            </a:r>
          </a:p>
          <a:p>
            <a:pPr algn="r">
              <a:defRPr/>
            </a:pPr>
            <a:endParaRPr lang="en-US" sz="2500" dirty="0">
              <a:solidFill>
                <a:srgbClr val="000000"/>
              </a:solidFill>
              <a:latin typeface="Myriad Pro Light" pitchFamily="34" charset="0"/>
              <a:sym typeface="Helvetic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260350"/>
            <a:ext cx="8229600" cy="936625"/>
          </a:xfrm>
        </p:spPr>
        <p:txBody>
          <a:bodyPr/>
          <a:lstStyle/>
          <a:p>
            <a:pPr algn="ctr" eaLnBrk="1" hangingPunct="1"/>
            <a:r>
              <a:rPr lang="en-US" smtClean="0"/>
              <a:t>MS-Gr(3)</a:t>
            </a:r>
            <a:endParaRPr lang="el-GR" smtClean="0"/>
          </a:p>
        </p:txBody>
      </p:sp>
      <p:sp>
        <p:nvSpPr>
          <p:cNvPr id="22531" name="Content Placeholder 2"/>
          <p:cNvSpPr>
            <a:spLocks noGrp="1"/>
          </p:cNvSpPr>
          <p:nvPr>
            <p:ph idx="1"/>
          </p:nvPr>
        </p:nvSpPr>
        <p:spPr>
          <a:xfrm>
            <a:off x="457200" y="1196975"/>
            <a:ext cx="8229600" cy="5400675"/>
          </a:xfrm>
        </p:spPr>
        <p:txBody>
          <a:bodyPr/>
          <a:lstStyle/>
          <a:p>
            <a:pPr lvl="1" eaLnBrk="1" hangingPunct="1">
              <a:buFontTx/>
              <a:buNone/>
            </a:pPr>
            <a:r>
              <a:rPr lang="en-US" sz="2600" dirty="0" smtClean="0"/>
              <a:t>7% EFA requirement is too big and removes  crop production and lessens the farm income accordingly </a:t>
            </a:r>
          </a:p>
          <a:p>
            <a:pPr lvl="1" eaLnBrk="1" hangingPunct="1">
              <a:buFontTx/>
              <a:buNone/>
            </a:pPr>
            <a:r>
              <a:rPr lang="en-US" sz="2600" dirty="0" smtClean="0">
                <a:solidFill>
                  <a:srgbClr val="0070C0"/>
                </a:solidFill>
              </a:rPr>
              <a:t>Suggestion:  Lower the 7% EFA req. </a:t>
            </a:r>
          </a:p>
          <a:p>
            <a:pPr lvl="1" eaLnBrk="1" hangingPunct="1">
              <a:buFontTx/>
              <a:buNone/>
            </a:pPr>
            <a:r>
              <a:rPr lang="en-US" sz="2600" dirty="0" smtClean="0">
                <a:solidFill>
                  <a:srgbClr val="0070C0"/>
                </a:solidFill>
              </a:rPr>
              <a:t>Except livestock units growing their own feed from EFA.</a:t>
            </a:r>
          </a:p>
          <a:p>
            <a:pPr lvl="1" eaLnBrk="1" hangingPunct="1">
              <a:buFontTx/>
              <a:buNone/>
            </a:pPr>
            <a:r>
              <a:rPr lang="en-US" sz="2600" dirty="0" smtClean="0">
                <a:solidFill>
                  <a:srgbClr val="0070C0"/>
                </a:solidFill>
              </a:rPr>
              <a:t>Except those with eligible land less than 5/10 </a:t>
            </a:r>
            <a:r>
              <a:rPr lang="en-US" sz="2600" dirty="0" err="1" smtClean="0">
                <a:solidFill>
                  <a:srgbClr val="0070C0"/>
                </a:solidFill>
              </a:rPr>
              <a:t>hec</a:t>
            </a:r>
            <a:r>
              <a:rPr lang="en-US" sz="2600" dirty="0" smtClean="0">
                <a:solidFill>
                  <a:srgbClr val="0070C0"/>
                </a:solidFill>
              </a:rPr>
              <a:t>.</a:t>
            </a:r>
          </a:p>
          <a:p>
            <a:pPr lvl="1" eaLnBrk="1" hangingPunct="1"/>
            <a:r>
              <a:rPr lang="en-US" sz="2600" dirty="0" smtClean="0"/>
              <a:t>Permanent Pasture. Definition needs more clarification</a:t>
            </a:r>
          </a:p>
          <a:p>
            <a:pPr lvl="1" eaLnBrk="1" hangingPunct="1">
              <a:buFontTx/>
              <a:buNone/>
            </a:pPr>
            <a:r>
              <a:rPr lang="en-US" sz="2600" dirty="0" smtClean="0">
                <a:solidFill>
                  <a:srgbClr val="0070C0"/>
                </a:solidFill>
              </a:rPr>
              <a:t>Suggestion: More details on the definition, 75% of eligible land Permanent Pasture </a:t>
            </a:r>
            <a:r>
              <a:rPr lang="en-US" sz="2600" dirty="0" smtClean="0">
                <a:solidFill>
                  <a:srgbClr val="0070C0"/>
                </a:solidFill>
                <a:sym typeface="Wingdings" pitchFamily="2" charset="2"/>
              </a:rPr>
              <a:t> Only Permanent Pasture practice. </a:t>
            </a:r>
            <a:endParaRPr lang="el-GR" sz="2600" dirty="0" smtClean="0"/>
          </a:p>
        </p:txBody>
      </p:sp>
      <p:pic>
        <p:nvPicPr>
          <p:cNvPr id="2253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0"/>
            <a:ext cx="8229600" cy="849313"/>
          </a:xfrm>
        </p:spPr>
        <p:txBody>
          <a:bodyPr/>
          <a:lstStyle/>
          <a:p>
            <a:pPr algn="ctr" eaLnBrk="1" hangingPunct="1"/>
            <a:r>
              <a:rPr lang="en-US" smtClean="0"/>
              <a:t>MS-Gr(4)</a:t>
            </a:r>
            <a:endParaRPr lang="el-GR" smtClean="0"/>
          </a:p>
        </p:txBody>
      </p:sp>
      <p:sp>
        <p:nvSpPr>
          <p:cNvPr id="23555" name="Content Placeholder 2"/>
          <p:cNvSpPr>
            <a:spLocks noGrp="1"/>
          </p:cNvSpPr>
          <p:nvPr>
            <p:ph idx="1"/>
          </p:nvPr>
        </p:nvSpPr>
        <p:spPr>
          <a:xfrm>
            <a:off x="323850" y="765175"/>
            <a:ext cx="8569325" cy="5832475"/>
          </a:xfrm>
        </p:spPr>
        <p:txBody>
          <a:bodyPr/>
          <a:lstStyle/>
          <a:p>
            <a:pPr eaLnBrk="1" hangingPunct="1"/>
            <a:r>
              <a:rPr lang="en-US" smtClean="0"/>
              <a:t>Implementation Difficulties</a:t>
            </a:r>
          </a:p>
          <a:p>
            <a:pPr lvl="1" eaLnBrk="1" hangingPunct="1"/>
            <a:r>
              <a:rPr lang="en-US" sz="2600" smtClean="0"/>
              <a:t>Crop Diversification</a:t>
            </a:r>
          </a:p>
          <a:p>
            <a:pPr lvl="2" eaLnBrk="1" hangingPunct="1"/>
            <a:r>
              <a:rPr lang="en-US" sz="2600" smtClean="0"/>
              <a:t>Definition of 3 different crops should be clarified. </a:t>
            </a:r>
          </a:p>
          <a:p>
            <a:pPr lvl="2" eaLnBrk="1" hangingPunct="1"/>
            <a:r>
              <a:rPr lang="en-US" sz="2600" smtClean="0"/>
              <a:t>Farmer</a:t>
            </a:r>
            <a:r>
              <a:rPr lang="el-GR" sz="2600" smtClean="0"/>
              <a:t> </a:t>
            </a:r>
            <a:r>
              <a:rPr lang="en-US" sz="2600" smtClean="0"/>
              <a:t>difficulties to learn and manipulate %. </a:t>
            </a:r>
          </a:p>
          <a:p>
            <a:pPr lvl="2" eaLnBrk="1" hangingPunct="1"/>
            <a:r>
              <a:rPr lang="en-US" sz="2600" smtClean="0"/>
              <a:t>Adding parts and pieces to accumulate the 5% crop requirement</a:t>
            </a:r>
          </a:p>
          <a:p>
            <a:pPr lvl="1" eaLnBrk="1" hangingPunct="1"/>
            <a:r>
              <a:rPr lang="en-US" sz="2600" smtClean="0"/>
              <a:t>EFA: </a:t>
            </a:r>
          </a:p>
          <a:p>
            <a:pPr lvl="2" eaLnBrk="1" hangingPunct="1"/>
            <a:r>
              <a:rPr lang="en-US" sz="2600" smtClean="0"/>
              <a:t>7% threshold excluding permanent grassland becomes very small in applicants with less than 0,5he</a:t>
            </a:r>
            <a:r>
              <a:rPr lang="en-US" sz="2600" smtClean="0">
                <a:sym typeface="Wingdings" pitchFamily="2" charset="2"/>
              </a:rPr>
              <a:t>350m</a:t>
            </a:r>
            <a:r>
              <a:rPr lang="en-US" sz="2600" baseline="30000" smtClean="0">
                <a:sym typeface="Wingdings" pitchFamily="2" charset="2"/>
              </a:rPr>
              <a:t>2</a:t>
            </a:r>
            <a:r>
              <a:rPr lang="en-US" sz="2600" smtClean="0"/>
              <a:t> creating high LPIS and On spot impact.  Multiple Layers on LPIS. </a:t>
            </a:r>
          </a:p>
          <a:p>
            <a:pPr lvl="2" eaLnBrk="1" hangingPunct="1"/>
            <a:r>
              <a:rPr lang="en-US" sz="2600" smtClean="0"/>
              <a:t>Introduces complexity and high level of  admin.cost</a:t>
            </a:r>
          </a:p>
        </p:txBody>
      </p:sp>
      <p:pic>
        <p:nvPicPr>
          <p:cNvPr id="23556"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88913"/>
            <a:ext cx="8229600" cy="647700"/>
          </a:xfrm>
        </p:spPr>
        <p:txBody>
          <a:bodyPr/>
          <a:lstStyle/>
          <a:p>
            <a:pPr algn="ctr" eaLnBrk="1" hangingPunct="1"/>
            <a:r>
              <a:rPr lang="en-US" sz="4600" smtClean="0"/>
              <a:t>MS-Gr(5)</a:t>
            </a:r>
            <a:endParaRPr lang="el-GR" sz="4600" smtClean="0"/>
          </a:p>
        </p:txBody>
      </p:sp>
      <p:sp>
        <p:nvSpPr>
          <p:cNvPr id="24579" name="Content Placeholder 2"/>
          <p:cNvSpPr>
            <a:spLocks noGrp="1"/>
          </p:cNvSpPr>
          <p:nvPr>
            <p:ph idx="1"/>
          </p:nvPr>
        </p:nvSpPr>
        <p:spPr>
          <a:xfrm>
            <a:off x="457200" y="765175"/>
            <a:ext cx="8229600" cy="5688013"/>
          </a:xfrm>
        </p:spPr>
        <p:txBody>
          <a:bodyPr/>
          <a:lstStyle/>
          <a:p>
            <a:pPr lvl="2" eaLnBrk="1" hangingPunct="1"/>
            <a:r>
              <a:rPr lang="en-US" sz="2600" dirty="0" smtClean="0"/>
              <a:t>EFA definition lacks clarity. </a:t>
            </a:r>
          </a:p>
          <a:p>
            <a:pPr lvl="2" eaLnBrk="1" hangingPunct="1"/>
            <a:r>
              <a:rPr lang="en-US" sz="2600" dirty="0" smtClean="0"/>
              <a:t>Buffer strips </a:t>
            </a:r>
            <a:r>
              <a:rPr lang="en-US" sz="2600" dirty="0" smtClean="0">
                <a:sym typeface="Wingdings" pitchFamily="2" charset="2"/>
              </a:rPr>
              <a:t> a source of controversy. Who owns</a:t>
            </a:r>
            <a:endParaRPr lang="en-US" sz="2600" dirty="0" smtClean="0"/>
          </a:p>
          <a:p>
            <a:pPr lvl="2" eaLnBrk="1" hangingPunct="1"/>
            <a:r>
              <a:rPr lang="en-US" sz="2600" dirty="0" smtClean="0"/>
              <a:t>New layer in LPIS. Administration cost to be updated and maintained. Controls become more complex and difficult. Dispute with farmers.</a:t>
            </a:r>
            <a:r>
              <a:rPr lang="en-US" sz="2400" dirty="0" smtClean="0"/>
              <a:t> </a:t>
            </a:r>
            <a:endParaRPr lang="el-GR" sz="2400" dirty="0" smtClean="0"/>
          </a:p>
          <a:p>
            <a:pPr eaLnBrk="1" hangingPunct="1">
              <a:spcBef>
                <a:spcPct val="0"/>
              </a:spcBef>
              <a:buFontTx/>
              <a:buNone/>
            </a:pPr>
            <a:endParaRPr lang="en-US" sz="2200" b="1" dirty="0" smtClean="0"/>
          </a:p>
          <a:p>
            <a:pPr eaLnBrk="1" hangingPunct="1">
              <a:spcBef>
                <a:spcPct val="0"/>
              </a:spcBef>
              <a:buFontTx/>
              <a:buNone/>
            </a:pPr>
            <a:r>
              <a:rPr lang="en-US" sz="2200" b="1" dirty="0" smtClean="0"/>
              <a:t>	</a:t>
            </a:r>
            <a:r>
              <a:rPr lang="en-US" b="1" dirty="0" smtClean="0"/>
              <a:t>Increasing the ambition of </a:t>
            </a:r>
            <a:r>
              <a:rPr lang="en-US" b="1" dirty="0" err="1" smtClean="0"/>
              <a:t>agri</a:t>
            </a:r>
            <a:r>
              <a:rPr lang="en-US" b="1" dirty="0" smtClean="0"/>
              <a:t>-environmental measures in RD Programs in Pillar 2, combined with strengthened cross compliance standards, could offer more effective environmental protection at a lower cost in terms of forgone food production</a:t>
            </a:r>
            <a:r>
              <a:rPr lang="en-US" dirty="0" smtClean="0"/>
              <a:t> [Alan Matthews, Department of Economics, Duplin University]. </a:t>
            </a:r>
            <a:r>
              <a:rPr lang="en-US" b="1" u="sng" dirty="0" smtClean="0">
                <a:solidFill>
                  <a:srgbClr val="0070C0"/>
                </a:solidFill>
              </a:rPr>
              <a:t>and farming income   </a:t>
            </a:r>
            <a:endParaRPr lang="el-GR" b="1" u="sng" dirty="0" smtClean="0">
              <a:solidFill>
                <a:srgbClr val="0070C0"/>
              </a:solidFill>
            </a:endParaRPr>
          </a:p>
        </p:txBody>
      </p:sp>
      <p:pic>
        <p:nvPicPr>
          <p:cNvPr id="24580"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260350"/>
            <a:ext cx="8229600" cy="1066800"/>
          </a:xfrm>
        </p:spPr>
        <p:txBody>
          <a:bodyPr/>
          <a:lstStyle/>
          <a:p>
            <a:pPr eaLnBrk="1" hangingPunct="1"/>
            <a:r>
              <a:rPr lang="en-US" smtClean="0"/>
              <a:t>Small Farmers Scheme–SFS(1)</a:t>
            </a:r>
            <a:endParaRPr lang="el-GR" smtClean="0"/>
          </a:p>
        </p:txBody>
      </p:sp>
      <p:sp>
        <p:nvSpPr>
          <p:cNvPr id="25603" name="Content Placeholder 2"/>
          <p:cNvSpPr>
            <a:spLocks noGrp="1"/>
          </p:cNvSpPr>
          <p:nvPr>
            <p:ph idx="1"/>
          </p:nvPr>
        </p:nvSpPr>
        <p:spPr>
          <a:xfrm>
            <a:off x="323850" y="1268413"/>
            <a:ext cx="8569325" cy="5184775"/>
          </a:xfrm>
        </p:spPr>
        <p:txBody>
          <a:bodyPr/>
          <a:lstStyle/>
          <a:p>
            <a:pPr eaLnBrk="1" hangingPunct="1"/>
            <a:r>
              <a:rPr lang="en-US" smtClean="0"/>
              <a:t>Payments under the SFS shall replace the payments to be granted on BPS and VCS.</a:t>
            </a:r>
          </a:p>
          <a:p>
            <a:pPr eaLnBrk="1" hangingPunct="1"/>
            <a:r>
              <a:rPr lang="en-US" smtClean="0"/>
              <a:t>Farmers participating in the SFS shall be exempted from the Gr.</a:t>
            </a:r>
          </a:p>
          <a:p>
            <a:pPr eaLnBrk="1" hangingPunct="1"/>
            <a:r>
              <a:rPr lang="en-US" smtClean="0"/>
              <a:t>Farmers wishing to participate in the SFS shall submit an application by 15.10.2014</a:t>
            </a:r>
          </a:p>
          <a:p>
            <a:pPr eaLnBrk="1" hangingPunct="1"/>
            <a:r>
              <a:rPr lang="en-US" smtClean="0"/>
              <a:t>Farmers not having applied for participation in the SFS 15.10.2014 shall no longer have the right to participate in that scheme.</a:t>
            </a:r>
          </a:p>
        </p:txBody>
      </p:sp>
      <p:pic>
        <p:nvPicPr>
          <p:cNvPr id="25604"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274638"/>
            <a:ext cx="8435975" cy="922337"/>
          </a:xfrm>
        </p:spPr>
        <p:txBody>
          <a:bodyPr/>
          <a:lstStyle/>
          <a:p>
            <a:pPr algn="ctr" eaLnBrk="1" hangingPunct="1"/>
            <a:r>
              <a:rPr lang="en-US" smtClean="0"/>
              <a:t>Small Farmers Scheme–SFS(2)</a:t>
            </a:r>
          </a:p>
        </p:txBody>
      </p:sp>
      <p:sp>
        <p:nvSpPr>
          <p:cNvPr id="26627" name="Rectangle 3"/>
          <p:cNvSpPr>
            <a:spLocks noGrp="1" noChangeArrowheads="1"/>
          </p:cNvSpPr>
          <p:nvPr>
            <p:ph idx="1"/>
          </p:nvPr>
        </p:nvSpPr>
        <p:spPr>
          <a:xfrm>
            <a:off x="250825" y="1196975"/>
            <a:ext cx="8893175" cy="5184775"/>
          </a:xfrm>
        </p:spPr>
        <p:txBody>
          <a:bodyPr/>
          <a:lstStyle/>
          <a:p>
            <a:pPr eaLnBrk="1" hangingPunct="1">
              <a:lnSpc>
                <a:spcPct val="90000"/>
              </a:lnSpc>
            </a:pPr>
            <a:r>
              <a:rPr lang="en-US" sz="2800" smtClean="0"/>
              <a:t>Amount of Payment= either an amount not exceeding 15 % of the national average payment per beneficiary (NApB).OR. an amount corresponding to the national average payment per hectare (NApH) multiplied by a figure corresponding to the number of hectares with a max. of 3.</a:t>
            </a:r>
          </a:p>
          <a:p>
            <a:pPr eaLnBrk="1" hangingPunct="1">
              <a:lnSpc>
                <a:spcPct val="90000"/>
              </a:lnSpc>
            </a:pPr>
            <a:r>
              <a:rPr lang="en-US" sz="2800" smtClean="0"/>
              <a:t>NApB= National Ceiling for 2019 / Number of farmers obtained entitlements.</a:t>
            </a:r>
          </a:p>
          <a:p>
            <a:pPr eaLnBrk="1" hangingPunct="1">
              <a:lnSpc>
                <a:spcPct val="90000"/>
              </a:lnSpc>
            </a:pPr>
            <a:r>
              <a:rPr lang="en-US" sz="2800" smtClean="0"/>
              <a:t>NApH=  National Ceiling for 2019 / Number of eligible hectares declared in 2014.</a:t>
            </a:r>
          </a:p>
        </p:txBody>
      </p:sp>
      <p:pic>
        <p:nvPicPr>
          <p:cNvPr id="26628"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188913"/>
            <a:ext cx="8229600" cy="1143000"/>
          </a:xfrm>
        </p:spPr>
        <p:txBody>
          <a:bodyPr/>
          <a:lstStyle/>
          <a:p>
            <a:pPr eaLnBrk="1" hangingPunct="1"/>
            <a:r>
              <a:rPr lang="en-US" smtClean="0"/>
              <a:t>Small Farmers Scheme–SFS(</a:t>
            </a:r>
            <a:r>
              <a:rPr lang="el-GR" smtClean="0"/>
              <a:t>3</a:t>
            </a:r>
            <a:r>
              <a:rPr lang="en-US" smtClean="0"/>
              <a:t>)</a:t>
            </a:r>
          </a:p>
        </p:txBody>
      </p:sp>
      <p:sp>
        <p:nvSpPr>
          <p:cNvPr id="27651" name="Rectangle 3"/>
          <p:cNvSpPr>
            <a:spLocks noGrp="1" noChangeArrowheads="1"/>
          </p:cNvSpPr>
          <p:nvPr>
            <p:ph idx="1"/>
          </p:nvPr>
        </p:nvSpPr>
        <p:spPr>
          <a:xfrm>
            <a:off x="457200" y="1268413"/>
            <a:ext cx="8229600" cy="5184775"/>
          </a:xfrm>
        </p:spPr>
        <p:txBody>
          <a:bodyPr/>
          <a:lstStyle/>
          <a:p>
            <a:pPr eaLnBrk="1" hangingPunct="1">
              <a:lnSpc>
                <a:spcPct val="80000"/>
              </a:lnSpc>
            </a:pPr>
            <a:r>
              <a:rPr lang="en-US" sz="2800" smtClean="0"/>
              <a:t>If Payment&lt;</a:t>
            </a:r>
            <a:r>
              <a:rPr lang="el-GR" sz="2800" smtClean="0"/>
              <a:t>(&gt;)€500,</a:t>
            </a:r>
            <a:r>
              <a:rPr lang="en-US" sz="2800" smtClean="0"/>
              <a:t>(</a:t>
            </a:r>
            <a:r>
              <a:rPr lang="el-GR" sz="2800" smtClean="0"/>
              <a:t>€1000)</a:t>
            </a:r>
            <a:r>
              <a:rPr lang="en-US" sz="2800" smtClean="0"/>
              <a:t> </a:t>
            </a:r>
            <a:r>
              <a:rPr lang="en-US" sz="2800" smtClean="0">
                <a:sym typeface="Wingdings" pitchFamily="2" charset="2"/>
              </a:rPr>
              <a:t> Payment =</a:t>
            </a:r>
            <a:r>
              <a:rPr lang="el-GR" sz="2800" smtClean="0">
                <a:sym typeface="Wingdings" pitchFamily="2" charset="2"/>
              </a:rPr>
              <a:t>€500, (€1000). </a:t>
            </a:r>
            <a:r>
              <a:rPr lang="en-US" sz="2800" smtClean="0">
                <a:sym typeface="Wingdings" pitchFamily="2" charset="2"/>
              </a:rPr>
              <a:t>CY,MA</a:t>
            </a:r>
            <a:r>
              <a:rPr lang="el-GR" sz="2800" smtClean="0">
                <a:sym typeface="Wingdings" pitchFamily="2" charset="2"/>
              </a:rPr>
              <a:t>€200.</a:t>
            </a:r>
          </a:p>
          <a:p>
            <a:pPr eaLnBrk="1" hangingPunct="1">
              <a:lnSpc>
                <a:spcPct val="80000"/>
              </a:lnSpc>
            </a:pPr>
            <a:r>
              <a:rPr lang="en-US" sz="2800" smtClean="0"/>
              <a:t>During the participation in the SFS, farmers shall: a) keep at least a number of hectares corresponding to the number of entitlements held; b) eligible area not less than 1 hec (adjusted Annex IV).</a:t>
            </a:r>
          </a:p>
          <a:p>
            <a:pPr eaLnBrk="1" hangingPunct="1">
              <a:lnSpc>
                <a:spcPct val="80000"/>
              </a:lnSpc>
            </a:pPr>
            <a:r>
              <a:rPr lang="en-US" sz="2800" smtClean="0"/>
              <a:t>Farmers who by way of inheritance receive PEs from a farmer participating in the SFS shall be eligible for participation in that scheme provided they meet the requirements to benefit from the BPS and that they inherit all the PEs held by the farmer from whom they receive the PEs.</a:t>
            </a:r>
          </a:p>
          <a:p>
            <a:pPr eaLnBrk="1" hangingPunct="1">
              <a:lnSpc>
                <a:spcPct val="80000"/>
              </a:lnSpc>
            </a:pPr>
            <a:endParaRPr lang="en-US" sz="2800" smtClean="0"/>
          </a:p>
        </p:txBody>
      </p:sp>
      <p:pic>
        <p:nvPicPr>
          <p:cNvPr id="2765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0"/>
            <a:ext cx="8229600" cy="922338"/>
          </a:xfrm>
        </p:spPr>
        <p:txBody>
          <a:bodyPr/>
          <a:lstStyle/>
          <a:p>
            <a:pPr algn="ctr" eaLnBrk="1" hangingPunct="1"/>
            <a:r>
              <a:rPr lang="en-US" dirty="0" smtClean="0"/>
              <a:t>MS- SFS(1)</a:t>
            </a:r>
          </a:p>
        </p:txBody>
      </p:sp>
      <p:sp>
        <p:nvSpPr>
          <p:cNvPr id="28675" name="Rectangle 3"/>
          <p:cNvSpPr>
            <a:spLocks noGrp="1" noChangeArrowheads="1"/>
          </p:cNvSpPr>
          <p:nvPr>
            <p:ph idx="1"/>
          </p:nvPr>
        </p:nvSpPr>
        <p:spPr>
          <a:xfrm>
            <a:off x="457200" y="836613"/>
            <a:ext cx="8229600" cy="5761037"/>
          </a:xfrm>
        </p:spPr>
        <p:txBody>
          <a:bodyPr/>
          <a:lstStyle/>
          <a:p>
            <a:pPr eaLnBrk="1" hangingPunct="1"/>
            <a:r>
              <a:rPr lang="en-US" sz="2800" dirty="0" smtClean="0"/>
              <a:t>Pluses</a:t>
            </a:r>
          </a:p>
          <a:p>
            <a:pPr lvl="1" eaLnBrk="1" hangingPunct="1"/>
            <a:r>
              <a:rPr lang="en-US" sz="2800" dirty="0" smtClean="0"/>
              <a:t>Very helpful scheme with minimum administration. </a:t>
            </a:r>
          </a:p>
          <a:p>
            <a:pPr lvl="1" eaLnBrk="1" hangingPunct="1"/>
            <a:r>
              <a:rPr lang="en-US" sz="2800" smtClean="0"/>
              <a:t>A scheme towards Simplification</a:t>
            </a:r>
          </a:p>
          <a:p>
            <a:pPr eaLnBrk="1" hangingPunct="1"/>
            <a:r>
              <a:rPr lang="en-US" sz="2800" dirty="0" smtClean="0"/>
              <a:t>Voices against: </a:t>
            </a:r>
          </a:p>
          <a:p>
            <a:pPr lvl="1" eaLnBrk="1" hangingPunct="1"/>
            <a:r>
              <a:rPr lang="en-US" sz="2800" dirty="0" smtClean="0"/>
              <a:t>More suitable for MS with small farmers and not beneficial to big farmers countries</a:t>
            </a:r>
          </a:p>
          <a:p>
            <a:pPr lvl="1" eaLnBrk="1" hangingPunct="1"/>
            <a:r>
              <a:rPr lang="en-US" sz="2800" dirty="0" smtClean="0"/>
              <a:t>“Pony paddock payment” paid to not farmers </a:t>
            </a:r>
          </a:p>
          <a:p>
            <a:pPr lvl="1" eaLnBrk="1" hangingPunct="1"/>
            <a:r>
              <a:rPr lang="en-US" sz="2800" dirty="0" smtClean="0"/>
              <a:t>Reduce the legitimacy of the CAP support in the eyes of EU taxpayers.</a:t>
            </a:r>
          </a:p>
          <a:p>
            <a:pPr lvl="1" eaLnBrk="1" hangingPunct="1"/>
            <a:r>
              <a:rPr lang="en-US" sz="2800" dirty="0" smtClean="0"/>
              <a:t>Art 51 imposes linear reduction not in favor to “real farmers”.</a:t>
            </a:r>
          </a:p>
          <a:p>
            <a:pPr eaLnBrk="1" hangingPunct="1">
              <a:buFontTx/>
              <a:buNone/>
            </a:pPr>
            <a:endParaRPr lang="en-US" dirty="0" smtClean="0"/>
          </a:p>
          <a:p>
            <a:pPr eaLnBrk="1" hangingPunct="1"/>
            <a:endParaRPr lang="en-US" dirty="0" smtClean="0"/>
          </a:p>
        </p:txBody>
      </p:sp>
      <p:pic>
        <p:nvPicPr>
          <p:cNvPr id="28676"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0"/>
            <a:ext cx="8229600" cy="1143000"/>
          </a:xfrm>
        </p:spPr>
        <p:txBody>
          <a:bodyPr/>
          <a:lstStyle/>
          <a:p>
            <a:pPr algn="ctr" eaLnBrk="1" hangingPunct="1"/>
            <a:r>
              <a:rPr lang="en-US" smtClean="0"/>
              <a:t>MS- SFS(2)</a:t>
            </a:r>
            <a:endParaRPr lang="el-GR" smtClean="0"/>
          </a:p>
        </p:txBody>
      </p:sp>
      <p:sp>
        <p:nvSpPr>
          <p:cNvPr id="29699" name="Content Placeholder 2"/>
          <p:cNvSpPr>
            <a:spLocks noGrp="1"/>
          </p:cNvSpPr>
          <p:nvPr>
            <p:ph idx="1"/>
          </p:nvPr>
        </p:nvSpPr>
        <p:spPr>
          <a:xfrm>
            <a:off x="457200" y="1196975"/>
            <a:ext cx="8229600" cy="5040313"/>
          </a:xfrm>
        </p:spPr>
        <p:txBody>
          <a:bodyPr/>
          <a:lstStyle/>
          <a:p>
            <a:pPr eaLnBrk="1" hangingPunct="1"/>
            <a:r>
              <a:rPr lang="en-US" sz="3200" dirty="0" smtClean="0">
                <a:solidFill>
                  <a:srgbClr val="0070C0"/>
                </a:solidFill>
              </a:rPr>
              <a:t>Improvements suggested</a:t>
            </a:r>
          </a:p>
          <a:p>
            <a:pPr lvl="1" eaLnBrk="1" hangingPunct="1"/>
            <a:r>
              <a:rPr lang="en-US" sz="3200" dirty="0" smtClean="0">
                <a:solidFill>
                  <a:srgbClr val="0070C0"/>
                </a:solidFill>
              </a:rPr>
              <a:t>Turn it to volunteer</a:t>
            </a:r>
          </a:p>
          <a:p>
            <a:pPr lvl="1" eaLnBrk="1" hangingPunct="1"/>
            <a:r>
              <a:rPr lang="en-US" sz="3200" dirty="0" smtClean="0">
                <a:solidFill>
                  <a:srgbClr val="0070C0"/>
                </a:solidFill>
              </a:rPr>
              <a:t>When MS circumstances justify it (especially for SF_MS), increase the threshold of 10% allocated to SFS.</a:t>
            </a:r>
          </a:p>
          <a:p>
            <a:pPr lvl="1" eaLnBrk="1" hangingPunct="1"/>
            <a:r>
              <a:rPr lang="en-US" sz="3200" dirty="0" smtClean="0">
                <a:solidFill>
                  <a:srgbClr val="0070C0"/>
                </a:solidFill>
              </a:rPr>
              <a:t>Introduce a kind of min. agricultural activity req. for these farmers instead of “nothing”.</a:t>
            </a:r>
          </a:p>
          <a:p>
            <a:pPr lvl="1" eaLnBrk="1" hangingPunct="1"/>
            <a:r>
              <a:rPr lang="en-US" sz="3200" dirty="0" smtClean="0">
                <a:solidFill>
                  <a:srgbClr val="0070C0"/>
                </a:solidFill>
              </a:rPr>
              <a:t>The CC paradox should be settled </a:t>
            </a:r>
          </a:p>
          <a:p>
            <a:pPr lvl="1" eaLnBrk="1" hangingPunct="1">
              <a:buFontTx/>
              <a:buNone/>
            </a:pPr>
            <a:endParaRPr lang="en-US" dirty="0" smtClean="0"/>
          </a:p>
          <a:p>
            <a:pPr lvl="1" eaLnBrk="1" hangingPunct="1"/>
            <a:endParaRPr lang="el-GR" dirty="0" smtClean="0"/>
          </a:p>
        </p:txBody>
      </p:sp>
      <p:pic>
        <p:nvPicPr>
          <p:cNvPr id="29700"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15888"/>
            <a:ext cx="8229600" cy="993775"/>
          </a:xfrm>
        </p:spPr>
        <p:txBody>
          <a:bodyPr/>
          <a:lstStyle/>
          <a:p>
            <a:pPr algn="ctr" eaLnBrk="1" hangingPunct="1"/>
            <a:r>
              <a:rPr lang="en-US" smtClean="0"/>
              <a:t>MS- SFS(3)</a:t>
            </a:r>
            <a:endParaRPr lang="el-GR" smtClean="0"/>
          </a:p>
        </p:txBody>
      </p:sp>
      <p:sp>
        <p:nvSpPr>
          <p:cNvPr id="30723" name="Content Placeholder 2"/>
          <p:cNvSpPr>
            <a:spLocks noGrp="1"/>
          </p:cNvSpPr>
          <p:nvPr>
            <p:ph idx="1"/>
          </p:nvPr>
        </p:nvSpPr>
        <p:spPr>
          <a:xfrm>
            <a:off x="468313" y="1196975"/>
            <a:ext cx="8424862" cy="5327650"/>
          </a:xfrm>
        </p:spPr>
        <p:txBody>
          <a:bodyPr/>
          <a:lstStyle/>
          <a:p>
            <a:pPr eaLnBrk="1" hangingPunct="1"/>
            <a:r>
              <a:rPr lang="en-US" sz="2800" smtClean="0"/>
              <a:t>Implementation Difficulties</a:t>
            </a:r>
          </a:p>
          <a:p>
            <a:pPr lvl="1" algn="just" eaLnBrk="1" hangingPunct="1"/>
            <a:r>
              <a:rPr lang="en-US" sz="2800" smtClean="0"/>
              <a:t>Art47 §4: No Payment when holding is divided</a:t>
            </a:r>
          </a:p>
          <a:p>
            <a:pPr lvl="2" eaLnBrk="1" hangingPunct="1"/>
            <a:r>
              <a:rPr lang="en-US" sz="2800" smtClean="0"/>
              <a:t>Very hard to establish unambiguously this event</a:t>
            </a:r>
          </a:p>
          <a:p>
            <a:pPr lvl="2" eaLnBrk="1" hangingPunct="1"/>
            <a:r>
              <a:rPr lang="en-US" sz="2800" smtClean="0"/>
              <a:t>From which date (specify). </a:t>
            </a:r>
          </a:p>
          <a:p>
            <a:pPr lvl="1" eaLnBrk="1" hangingPunct="1"/>
            <a:r>
              <a:rPr lang="en-US" sz="2800" smtClean="0"/>
              <a:t>Art48: Another application by 15.10.2014!</a:t>
            </a:r>
          </a:p>
          <a:p>
            <a:pPr lvl="1" eaLnBrk="1" hangingPunct="1"/>
            <a:r>
              <a:rPr lang="en-US" sz="2800" smtClean="0"/>
              <a:t>Art50§3: SF Entitlements Not transferable. </a:t>
            </a:r>
          </a:p>
          <a:p>
            <a:pPr lvl="2" eaLnBrk="1" hangingPunct="1"/>
            <a:r>
              <a:rPr lang="en-US" sz="2800" smtClean="0"/>
              <a:t>When the land sold and return to BPS why not transferring the Ents as well. </a:t>
            </a:r>
          </a:p>
          <a:p>
            <a:pPr lvl="2" eaLnBrk="1" hangingPunct="1"/>
            <a:r>
              <a:rPr lang="en-US" sz="2800" smtClean="0"/>
              <a:t>Complexity through the need of maintaining another kind of entity under the Ent category. </a:t>
            </a:r>
            <a:endParaRPr lang="el-GR" sz="2800" smtClean="0"/>
          </a:p>
        </p:txBody>
      </p:sp>
      <p:pic>
        <p:nvPicPr>
          <p:cNvPr id="30724"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539750" y="0"/>
            <a:ext cx="8229600" cy="850900"/>
          </a:xfrm>
        </p:spPr>
        <p:txBody>
          <a:bodyPr/>
          <a:lstStyle/>
          <a:p>
            <a:pPr algn="ctr" eaLnBrk="1" hangingPunct="1"/>
            <a:r>
              <a:rPr lang="en-US" smtClean="0"/>
              <a:t>Young Farmers - MS</a:t>
            </a:r>
            <a:endParaRPr lang="el-GR" smtClean="0"/>
          </a:p>
        </p:txBody>
      </p:sp>
      <p:sp>
        <p:nvSpPr>
          <p:cNvPr id="23555" name="Content Placeholder 2"/>
          <p:cNvSpPr>
            <a:spLocks noGrp="1"/>
          </p:cNvSpPr>
          <p:nvPr>
            <p:ph idx="4294967295"/>
          </p:nvPr>
        </p:nvSpPr>
        <p:spPr>
          <a:xfrm>
            <a:off x="457200" y="836613"/>
            <a:ext cx="8229600" cy="5761037"/>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t>Payments to </a:t>
            </a:r>
            <a:r>
              <a:rPr lang="en-US" sz="2800" dirty="0" smtClean="0"/>
              <a:t>YF</a:t>
            </a:r>
            <a:r>
              <a:rPr lang="el-GR" sz="2800" dirty="0" smtClean="0"/>
              <a:t> </a:t>
            </a:r>
            <a:r>
              <a:rPr lang="en-US" sz="2800" dirty="0" smtClean="0"/>
              <a:t>mandatory to </a:t>
            </a:r>
            <a:r>
              <a:rPr lang="en-US" sz="2800" dirty="0" err="1" smtClean="0"/>
              <a:t>MS.Optional</a:t>
            </a:r>
            <a:r>
              <a:rPr lang="en-US" sz="2800" dirty="0" smtClean="0"/>
              <a:t> to Farmers</a:t>
            </a:r>
            <a:endParaRPr lang="en-US" sz="2800" dirty="0" smtClean="0"/>
          </a:p>
          <a:p>
            <a:pPr marL="640080" lvl="1" indent="-246888" eaLnBrk="1" fontAlgn="auto" hangingPunct="1">
              <a:spcAft>
                <a:spcPts val="0"/>
              </a:spcAft>
              <a:buFont typeface="Wingdings 2"/>
              <a:buChar char=""/>
              <a:defRPr/>
            </a:pPr>
            <a:r>
              <a:rPr lang="en-US" sz="2800" dirty="0" smtClean="0"/>
              <a:t>YF: Under </a:t>
            </a:r>
            <a:r>
              <a:rPr lang="en-US" sz="2800" b="1" dirty="0" smtClean="0"/>
              <a:t>40 years old </a:t>
            </a:r>
            <a:r>
              <a:rPr lang="en-US" sz="2800" dirty="0" smtClean="0"/>
              <a:t>.AND. Who is setting up for the first time an agricultural holding or who have already set up such a holding during the </a:t>
            </a:r>
            <a:r>
              <a:rPr lang="en-US" sz="2800" b="1" dirty="0" smtClean="0"/>
              <a:t>5 years </a:t>
            </a:r>
            <a:r>
              <a:rPr lang="en-US" sz="2800" dirty="0" smtClean="0"/>
              <a:t>preceding the first application. AND. Is the </a:t>
            </a:r>
            <a:r>
              <a:rPr lang="en-US" sz="2800" b="1" dirty="0" smtClean="0"/>
              <a:t>head</a:t>
            </a:r>
            <a:r>
              <a:rPr lang="en-US" sz="2800" dirty="0" smtClean="0"/>
              <a:t> of the holding</a:t>
            </a:r>
          </a:p>
          <a:p>
            <a:pPr marL="640080" lvl="1" indent="-246888" eaLnBrk="1" fontAlgn="auto" hangingPunct="1">
              <a:spcAft>
                <a:spcPts val="0"/>
              </a:spcAft>
              <a:buFont typeface="Wingdings 2"/>
              <a:buChar char=""/>
              <a:defRPr/>
            </a:pPr>
            <a:r>
              <a:rPr lang="en-US" sz="2800" dirty="0" smtClean="0"/>
              <a:t>Art36:MS </a:t>
            </a:r>
            <a:r>
              <a:rPr lang="en-US" sz="2800" b="1" dirty="0" smtClean="0"/>
              <a:t>shall</a:t>
            </a:r>
            <a:r>
              <a:rPr lang="en-US" sz="2800" dirty="0" smtClean="0"/>
              <a:t> grant an annual p/</a:t>
            </a:r>
            <a:r>
              <a:rPr lang="en-US" sz="2800" dirty="0" err="1" smtClean="0"/>
              <a:t>mnt</a:t>
            </a:r>
            <a:r>
              <a:rPr lang="en-US" sz="2800" dirty="0" smtClean="0"/>
              <a:t> to YF…</a:t>
            </a:r>
          </a:p>
          <a:p>
            <a:pPr lvl="2" indent="-246888" eaLnBrk="1" fontAlgn="auto" hangingPunct="1">
              <a:spcAft>
                <a:spcPts val="0"/>
              </a:spcAft>
              <a:buFont typeface="Wingdings 2"/>
              <a:buChar char=""/>
              <a:defRPr/>
            </a:pPr>
            <a:r>
              <a:rPr lang="en-US" sz="2800" dirty="0" smtClean="0">
                <a:solidFill>
                  <a:srgbClr val="0070C0"/>
                </a:solidFill>
              </a:rPr>
              <a:t>Real problem not the subsidy but capital </a:t>
            </a:r>
            <a:r>
              <a:rPr lang="en-US" sz="2800" dirty="0" smtClean="0">
                <a:solidFill>
                  <a:srgbClr val="0070C0"/>
                </a:solidFill>
                <a:sym typeface="Wingdings" pitchFamily="2" charset="2"/>
              </a:rPr>
              <a:t></a:t>
            </a:r>
            <a:r>
              <a:rPr lang="en-US" sz="2800" dirty="0" smtClean="0">
                <a:solidFill>
                  <a:srgbClr val="0070C0"/>
                </a:solidFill>
              </a:rPr>
              <a:t> RD </a:t>
            </a:r>
          </a:p>
          <a:p>
            <a:pPr lvl="2" indent="-246888" eaLnBrk="1" fontAlgn="auto" hangingPunct="1">
              <a:spcAft>
                <a:spcPts val="0"/>
              </a:spcAft>
              <a:buFont typeface="Wingdings 2"/>
              <a:buChar char=""/>
              <a:defRPr/>
            </a:pPr>
            <a:r>
              <a:rPr lang="en-US" sz="2800" dirty="0" smtClean="0">
                <a:solidFill>
                  <a:srgbClr val="0070C0"/>
                </a:solidFill>
              </a:rPr>
              <a:t>Shall </a:t>
            </a:r>
            <a:r>
              <a:rPr lang="en-US" sz="2800" dirty="0" smtClean="0">
                <a:solidFill>
                  <a:srgbClr val="0070C0"/>
                </a:solidFill>
                <a:sym typeface="Wingdings" pitchFamily="2" charset="2"/>
              </a:rPr>
              <a:t> Can</a:t>
            </a:r>
            <a:r>
              <a:rPr lang="en-US" sz="2800" dirty="0" smtClean="0">
                <a:solidFill>
                  <a:srgbClr val="0070C0"/>
                </a:solidFill>
              </a:rPr>
              <a:t> </a:t>
            </a:r>
          </a:p>
          <a:p>
            <a:pPr marL="640080" lvl="1" indent="-246888" eaLnBrk="1" fontAlgn="auto" hangingPunct="1">
              <a:spcAft>
                <a:spcPts val="0"/>
              </a:spcAft>
              <a:buFont typeface="Wingdings 2"/>
              <a:buChar char=""/>
              <a:defRPr/>
            </a:pPr>
            <a:r>
              <a:rPr lang="en-US" sz="2800" dirty="0" smtClean="0"/>
              <a:t>D</a:t>
            </a:r>
            <a:r>
              <a:rPr lang="en-US" sz="2800" dirty="0" smtClean="0"/>
              <a:t>ifficulties</a:t>
            </a:r>
            <a:r>
              <a:rPr lang="en-US" sz="2800" dirty="0" smtClean="0"/>
              <a:t>: date and head of the holding and more determining the 5 years preceding the </a:t>
            </a:r>
            <a:r>
              <a:rPr lang="en-US" sz="2800" dirty="0" err="1" smtClean="0"/>
              <a:t>appl</a:t>
            </a:r>
            <a:endParaRPr lang="en-US" sz="2800" dirty="0" smtClean="0"/>
          </a:p>
          <a:p>
            <a:pPr lvl="2" indent="-246888" eaLnBrk="1" fontAlgn="auto" hangingPunct="1">
              <a:spcAft>
                <a:spcPts val="0"/>
              </a:spcAft>
              <a:buFont typeface="Wingdings 2"/>
              <a:buChar char=""/>
              <a:defRPr/>
            </a:pPr>
            <a:r>
              <a:rPr lang="en-US" sz="2900" dirty="0" smtClean="0">
                <a:solidFill>
                  <a:srgbClr val="0070C0"/>
                </a:solidFill>
              </a:rPr>
              <a:t>Solution: No DP for the last 5 years.</a:t>
            </a:r>
          </a:p>
          <a:p>
            <a:pPr lvl="2" indent="-246888" eaLnBrk="1" fontAlgn="auto" hangingPunct="1">
              <a:spcAft>
                <a:spcPts val="0"/>
              </a:spcAft>
              <a:buFont typeface="Wingdings 2"/>
              <a:buChar char=""/>
              <a:defRPr/>
            </a:pPr>
            <a:r>
              <a:rPr lang="en-US" sz="2900" dirty="0" smtClean="0">
                <a:solidFill>
                  <a:srgbClr val="0070C0"/>
                </a:solidFill>
              </a:rPr>
              <a:t>Abolish the requirement for the head of the holding</a:t>
            </a:r>
          </a:p>
          <a:p>
            <a:pPr marL="640080" lvl="1" indent="-246888" eaLnBrk="1" fontAlgn="auto" hangingPunct="1">
              <a:spcAft>
                <a:spcPts val="0"/>
              </a:spcAft>
              <a:buFont typeface="Wingdings 2"/>
              <a:buChar char=""/>
              <a:defRPr/>
            </a:pPr>
            <a:endParaRPr lang="el-GR" dirty="0" smtClean="0"/>
          </a:p>
        </p:txBody>
      </p:sp>
      <p:pic>
        <p:nvPicPr>
          <p:cNvPr id="31748"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3141663"/>
            <a:ext cx="8229600" cy="2374900"/>
          </a:xfrm>
        </p:spPr>
        <p:txBody>
          <a:bodyPr/>
          <a:lstStyle/>
          <a:p>
            <a:pPr eaLnBrk="1" hangingPunct="1"/>
            <a:r>
              <a:rPr lang="en-US" smtClean="0"/>
              <a:t/>
            </a:r>
            <a:br>
              <a:rPr lang="en-US" smtClean="0"/>
            </a:br>
            <a:endParaRPr lang="el-GR" smtClean="0"/>
          </a:p>
        </p:txBody>
      </p:sp>
      <p:sp>
        <p:nvSpPr>
          <p:cNvPr id="14339" name="Content Placeholder 2"/>
          <p:cNvSpPr>
            <a:spLocks noGrp="1"/>
          </p:cNvSpPr>
          <p:nvPr>
            <p:ph idx="1"/>
          </p:nvPr>
        </p:nvSpPr>
        <p:spPr>
          <a:xfrm>
            <a:off x="457200" y="4149725"/>
            <a:ext cx="8229600" cy="1976438"/>
          </a:xfrm>
        </p:spPr>
        <p:txBody>
          <a:bodyPr/>
          <a:lstStyle/>
          <a:p>
            <a:pPr eaLnBrk="1" hangingPunct="1"/>
            <a:endParaRPr lang="en-US" smtClean="0"/>
          </a:p>
          <a:p>
            <a:pPr eaLnBrk="1" hangingPunct="1"/>
            <a:endParaRPr lang="el-GR" smtClean="0"/>
          </a:p>
        </p:txBody>
      </p:sp>
      <p:pic>
        <p:nvPicPr>
          <p:cNvPr id="14340" name="il_fi" descr="http://www.hotelsinpaphos.org/hotels-in-paphos-180.jpg"/>
          <p:cNvPicPr>
            <a:picLocks noChangeAspect="1" noChangeArrowheads="1"/>
          </p:cNvPicPr>
          <p:nvPr/>
        </p:nvPicPr>
        <p:blipFill>
          <a:blip r:embed="rId3" cstate="print"/>
          <a:srcRect/>
          <a:stretch>
            <a:fillRect/>
          </a:stretch>
        </p:blipFill>
        <p:spPr bwMode="auto">
          <a:xfrm>
            <a:off x="323850" y="0"/>
            <a:ext cx="2663825" cy="2852738"/>
          </a:xfrm>
          <a:prstGeom prst="rect">
            <a:avLst/>
          </a:prstGeom>
          <a:noFill/>
          <a:ln w="9525">
            <a:noFill/>
            <a:miter lim="800000"/>
            <a:headEnd/>
            <a:tailEnd/>
          </a:ln>
        </p:spPr>
      </p:pic>
      <p:sp>
        <p:nvSpPr>
          <p:cNvPr id="14341" name="Rectangle 4"/>
          <p:cNvSpPr>
            <a:spLocks noChangeArrowheads="1"/>
          </p:cNvSpPr>
          <p:nvPr/>
        </p:nvSpPr>
        <p:spPr bwMode="auto">
          <a:xfrm>
            <a:off x="250825" y="2852738"/>
            <a:ext cx="8424863" cy="4054475"/>
          </a:xfrm>
          <a:prstGeom prst="rect">
            <a:avLst/>
          </a:prstGeom>
          <a:noFill/>
          <a:ln w="9525">
            <a:noFill/>
            <a:miter lim="800000"/>
            <a:headEnd/>
            <a:tailEnd/>
          </a:ln>
        </p:spPr>
        <p:txBody>
          <a:bodyPr>
            <a:spAutoFit/>
          </a:bodyPr>
          <a:lstStyle/>
          <a:p>
            <a:pPr eaLnBrk="0" hangingPunct="0"/>
            <a:r>
              <a:rPr lang="en-US" sz="2000" dirty="0">
                <a:solidFill>
                  <a:srgbClr val="000000"/>
                </a:solidFill>
              </a:rPr>
              <a:t>Welcome</a:t>
            </a:r>
            <a:r>
              <a:rPr lang="el-GR" sz="2000" dirty="0">
                <a:solidFill>
                  <a:srgbClr val="000000"/>
                </a:solidFill>
              </a:rPr>
              <a:t> </a:t>
            </a:r>
            <a:r>
              <a:rPr lang="en-US" sz="2000" dirty="0">
                <a:solidFill>
                  <a:srgbClr val="000000"/>
                </a:solidFill>
              </a:rPr>
              <a:t>to Cyprus		</a:t>
            </a:r>
            <a:r>
              <a:rPr lang="et-EE" sz="2000" dirty="0"/>
              <a:t>Tere tulemast Küpros</a:t>
            </a:r>
            <a:endParaRPr lang="en-US" sz="2000" dirty="0">
              <a:solidFill>
                <a:srgbClr val="000000"/>
              </a:solidFill>
            </a:endParaRPr>
          </a:p>
          <a:p>
            <a:pPr eaLnBrk="0" hangingPunct="0"/>
            <a:r>
              <a:rPr lang="it-IT" sz="2000" dirty="0"/>
              <a:t>Benvenuti a Cipro		</a:t>
            </a:r>
            <a:r>
              <a:rPr lang="ga-IE" sz="2000" dirty="0"/>
              <a:t>Fáilte go dtí An Chipir</a:t>
            </a:r>
            <a:endParaRPr lang="it-IT" sz="1400" dirty="0"/>
          </a:p>
          <a:p>
            <a:pPr eaLnBrk="0" hangingPunct="0"/>
            <a:r>
              <a:rPr lang="fr-FR" sz="2000" dirty="0"/>
              <a:t>Bienvenue à Chypre		</a:t>
            </a:r>
            <a:r>
              <a:rPr lang="hr-HR" sz="2000" dirty="0"/>
              <a:t>Dobrodošli na Cipru</a:t>
            </a:r>
            <a:endParaRPr lang="fr-FR" sz="2000" dirty="0"/>
          </a:p>
          <a:p>
            <a:pPr eaLnBrk="0" hangingPunct="0"/>
            <a:r>
              <a:rPr lang="de-DE" sz="2000" dirty="0"/>
              <a:t>Willkommen auf Zypern		</a:t>
            </a:r>
            <a:r>
              <a:rPr lang="lt-LT" sz="2000" dirty="0"/>
              <a:t>Sveiki atvykę į Kiprą</a:t>
            </a:r>
            <a:endParaRPr lang="de-DE" sz="2000" dirty="0"/>
          </a:p>
          <a:p>
            <a:pPr eaLnBrk="0" hangingPunct="0"/>
            <a:r>
              <a:rPr lang="da-DK" sz="2000" dirty="0"/>
              <a:t>Velkommen til Cypern		</a:t>
            </a:r>
            <a:r>
              <a:rPr lang="en-US" sz="2000" dirty="0" err="1"/>
              <a:t>Merħba</a:t>
            </a:r>
            <a:r>
              <a:rPr lang="en-US" sz="2000" dirty="0"/>
              <a:t> </a:t>
            </a:r>
            <a:r>
              <a:rPr lang="en-US" sz="2000" dirty="0" err="1"/>
              <a:t>għall</a:t>
            </a:r>
            <a:r>
              <a:rPr lang="en-US" sz="2000" dirty="0"/>
              <a:t> </a:t>
            </a:r>
            <a:r>
              <a:rPr lang="en-US" sz="2000" dirty="0" err="1"/>
              <a:t>Ċipru</a:t>
            </a:r>
            <a:endParaRPr lang="da-DK" sz="2000" dirty="0"/>
          </a:p>
          <a:p>
            <a:pPr eaLnBrk="0" hangingPunct="0"/>
            <a:r>
              <a:rPr lang="es-ES" sz="2000" dirty="0"/>
              <a:t>Bienvenidos a Chipre		</a:t>
            </a:r>
            <a:r>
              <a:rPr lang="en-US" sz="2000" dirty="0" err="1"/>
              <a:t>Velkommen</a:t>
            </a:r>
            <a:r>
              <a:rPr lang="en-US" sz="2000" dirty="0"/>
              <a:t> </a:t>
            </a:r>
            <a:r>
              <a:rPr lang="en-US" sz="2000" dirty="0" err="1"/>
              <a:t>til</a:t>
            </a:r>
            <a:r>
              <a:rPr lang="en-US" sz="2000" dirty="0"/>
              <a:t> </a:t>
            </a:r>
            <a:r>
              <a:rPr lang="en-US" sz="2000" dirty="0" err="1"/>
              <a:t>Kypros</a:t>
            </a:r>
            <a:endParaRPr lang="es-ES" sz="2000" dirty="0"/>
          </a:p>
          <a:p>
            <a:pPr eaLnBrk="0" hangingPunct="0"/>
            <a:r>
              <a:rPr lang="pl-PL" sz="2000" dirty="0"/>
              <a:t>Witaj na Cyprze</a:t>
            </a:r>
            <a:r>
              <a:rPr lang="en-US" sz="2000" dirty="0"/>
              <a:t>			</a:t>
            </a:r>
            <a:r>
              <a:rPr lang="nl-NL" sz="2000" dirty="0"/>
              <a:t>Welkom op Cyprus</a:t>
            </a:r>
            <a:endParaRPr lang="en-US" sz="2000" dirty="0"/>
          </a:p>
          <a:p>
            <a:pPr eaLnBrk="0" hangingPunct="0"/>
            <a:r>
              <a:rPr lang="bg-BG" sz="2000" dirty="0"/>
              <a:t>Добре дошли в Кипър</a:t>
            </a:r>
            <a:r>
              <a:rPr lang="en-US" sz="2000" dirty="0"/>
              <a:t>		</a:t>
            </a:r>
            <a:r>
              <a:rPr lang="hu-HU" sz="2000" dirty="0"/>
              <a:t>Üdvözöljük a Ciprus</a:t>
            </a:r>
            <a:endParaRPr lang="en-US" sz="2000" dirty="0"/>
          </a:p>
          <a:p>
            <a:pPr eaLnBrk="0" hangingPunct="0"/>
            <a:r>
              <a:rPr lang="pt-PT" sz="2000" dirty="0"/>
              <a:t>Bem-vindo ao Chipre		</a:t>
            </a:r>
            <a:r>
              <a:rPr lang="ro-RO" sz="2000" dirty="0"/>
              <a:t>Bine ați venit în Cipru</a:t>
            </a:r>
            <a:endParaRPr lang="en-US" sz="2000" dirty="0"/>
          </a:p>
          <a:p>
            <a:pPr eaLnBrk="0" hangingPunct="0"/>
            <a:r>
              <a:rPr lang="sr-Latn-CS" sz="2000" dirty="0"/>
              <a:t>Добродошли на </a:t>
            </a:r>
            <a:r>
              <a:rPr lang="sr-Latn-CS" sz="2000" dirty="0" err="1"/>
              <a:t>Кипру</a:t>
            </a:r>
            <a:r>
              <a:rPr lang="en-US" sz="2000" dirty="0"/>
              <a:t>		</a:t>
            </a:r>
            <a:r>
              <a:rPr lang="mk-MK" sz="2000" dirty="0"/>
              <a:t>Добредојдовте на Кипар</a:t>
            </a:r>
            <a:endParaRPr lang="en-US" sz="2000" dirty="0"/>
          </a:p>
          <a:p>
            <a:pPr eaLnBrk="0" hangingPunct="0"/>
            <a:r>
              <a:rPr lang="sk-SK" sz="2000" dirty="0"/>
              <a:t>Vitajte na Cypre</a:t>
            </a:r>
            <a:r>
              <a:rPr lang="en-US" sz="2000" dirty="0"/>
              <a:t>			</a:t>
            </a:r>
            <a:r>
              <a:rPr lang="sl-SI" sz="2000" dirty="0"/>
              <a:t>Dobrodošli na Cipru</a:t>
            </a:r>
            <a:endParaRPr lang="en-US" sz="2000" dirty="0"/>
          </a:p>
          <a:p>
            <a:pPr eaLnBrk="0" hangingPunct="0"/>
            <a:r>
              <a:rPr lang="en-US" sz="2000" dirty="0" err="1"/>
              <a:t>Välkommen</a:t>
            </a:r>
            <a:r>
              <a:rPr lang="en-US" sz="2000" dirty="0"/>
              <a:t> till </a:t>
            </a:r>
            <a:r>
              <a:rPr lang="en-US" sz="2000" dirty="0" err="1"/>
              <a:t>Cypern</a:t>
            </a:r>
            <a:r>
              <a:rPr lang="en-US" sz="2000" dirty="0"/>
              <a:t>		</a:t>
            </a:r>
            <a:r>
              <a:rPr lang="cs-CZ" sz="2000" dirty="0"/>
              <a:t>Vítejte na Kypru</a:t>
            </a:r>
            <a:endParaRPr lang="en-US" sz="2000" dirty="0"/>
          </a:p>
          <a:p>
            <a:pPr eaLnBrk="0" hangingPunct="0"/>
            <a:r>
              <a:rPr lang="fi-FI" sz="2000" dirty="0"/>
              <a:t>Tervetuloa Kyprokselle</a:t>
            </a:r>
            <a:endParaRPr lang="el-GR" sz="2000" dirty="0">
              <a:solidFill>
                <a:srgbClr val="000000"/>
              </a:solidFill>
            </a:endParaRPr>
          </a:p>
        </p:txBody>
      </p:sp>
      <p:pic>
        <p:nvPicPr>
          <p:cNvPr id="14342" name="Picture 2" descr="http://www.paphosvideoportal.com/photos/paphos1.jpg"/>
          <p:cNvPicPr>
            <a:picLocks noChangeAspect="1" noChangeArrowheads="1"/>
          </p:cNvPicPr>
          <p:nvPr/>
        </p:nvPicPr>
        <p:blipFill>
          <a:blip r:embed="rId4" cstate="print"/>
          <a:srcRect/>
          <a:stretch>
            <a:fillRect/>
          </a:stretch>
        </p:blipFill>
        <p:spPr bwMode="auto">
          <a:xfrm>
            <a:off x="3132138" y="0"/>
            <a:ext cx="2879725" cy="2852738"/>
          </a:xfrm>
          <a:prstGeom prst="rect">
            <a:avLst/>
          </a:prstGeom>
          <a:noFill/>
          <a:ln w="9525">
            <a:noFill/>
            <a:miter lim="800000"/>
            <a:headEnd/>
            <a:tailEnd/>
          </a:ln>
        </p:spPr>
      </p:pic>
      <p:pic>
        <p:nvPicPr>
          <p:cNvPr id="14343" name="Picture 6" descr="http://hellas.teipir.gr/Thesis/Paphos/greek/images/pic7.jpeg"/>
          <p:cNvPicPr>
            <a:picLocks noChangeAspect="1" noChangeArrowheads="1"/>
          </p:cNvPicPr>
          <p:nvPr/>
        </p:nvPicPr>
        <p:blipFill>
          <a:blip r:embed="rId5" cstate="print"/>
          <a:srcRect/>
          <a:stretch>
            <a:fillRect/>
          </a:stretch>
        </p:blipFill>
        <p:spPr bwMode="auto">
          <a:xfrm>
            <a:off x="6227763" y="0"/>
            <a:ext cx="2632075" cy="2870200"/>
          </a:xfrm>
          <a:prstGeom prst="rect">
            <a:avLst/>
          </a:prstGeom>
          <a:noFill/>
          <a:ln w="9525">
            <a:noFill/>
            <a:miter lim="800000"/>
            <a:headEnd/>
            <a:tailEnd/>
          </a:ln>
        </p:spPr>
      </p:pic>
      <p:pic>
        <p:nvPicPr>
          <p:cNvPr id="14344" name="Picture 1"/>
          <p:cNvPicPr>
            <a:picLocks noChangeAspect="1" noChangeArrowheads="1"/>
          </p:cNvPicPr>
          <p:nvPr/>
        </p:nvPicPr>
        <p:blipFill>
          <a:blip r:embed="rId6" cstate="print"/>
          <a:srcRect/>
          <a:stretch>
            <a:fillRect/>
          </a:stretch>
        </p:blipFill>
        <p:spPr bwMode="auto">
          <a:xfrm>
            <a:off x="8101013" y="6092825"/>
            <a:ext cx="742950" cy="473075"/>
          </a:xfrm>
          <a:prstGeom prst="rect">
            <a:avLst/>
          </a:prstGeom>
          <a:noFill/>
          <a:ln w="25400">
            <a:noFill/>
            <a:miter lim="800000"/>
            <a:headEnd/>
            <a:tailEnd/>
          </a:ln>
        </p:spPr>
      </p:pic>
      <p:sp>
        <p:nvSpPr>
          <p:cNvPr id="9" name="WordArt 9"/>
          <p:cNvSpPr>
            <a:spLocks noChangeArrowheads="1" noChangeShapeType="1" noTextEdit="1"/>
          </p:cNvSpPr>
          <p:nvPr/>
        </p:nvSpPr>
        <p:spPr bwMode="auto">
          <a:xfrm>
            <a:off x="1187450" y="260350"/>
            <a:ext cx="6743700" cy="1368425"/>
          </a:xfrm>
          <a:prstGeom prst="rect">
            <a:avLst/>
          </a:prstGeom>
        </p:spPr>
        <p:txBody>
          <a:bodyPr spcFirstLastPara="1" wrap="none" fromWordArt="1">
            <a:prstTxWarp prst="textArchUp">
              <a:avLst>
                <a:gd name="adj" fmla="val 10800000"/>
              </a:avLst>
            </a:prstTxWarp>
          </a:bodyPr>
          <a:lstStyle/>
          <a:p>
            <a:pPr algn="ctr"/>
            <a:r>
              <a:rPr lang="el-GR" sz="3600" kern="10" dirty="0">
                <a:ln w="9525">
                  <a:solidFill>
                    <a:srgbClr val="000000"/>
                  </a:solidFill>
                  <a:round/>
                  <a:headEnd/>
                  <a:tailEnd/>
                </a:ln>
                <a:solidFill>
                  <a:srgbClr val="FF0000">
                    <a:alpha val="20000"/>
                  </a:srgbClr>
                </a:solidFill>
                <a:latin typeface="Arial Black"/>
              </a:rPr>
              <a:t>Καλωσορίσατε στην Κύπρο.</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0"/>
            <a:ext cx="8229600" cy="922338"/>
          </a:xfrm>
        </p:spPr>
        <p:txBody>
          <a:bodyPr/>
          <a:lstStyle/>
          <a:p>
            <a:pPr algn="ctr" eaLnBrk="1" hangingPunct="1"/>
            <a:r>
              <a:rPr lang="en-US" smtClean="0"/>
              <a:t>NCA - Active Farmer</a:t>
            </a:r>
            <a:endParaRPr lang="el-GR" smtClean="0"/>
          </a:p>
        </p:txBody>
      </p:sp>
      <p:sp>
        <p:nvSpPr>
          <p:cNvPr id="32771" name="Content Placeholder 2"/>
          <p:cNvSpPr>
            <a:spLocks noGrp="1"/>
          </p:cNvSpPr>
          <p:nvPr>
            <p:ph idx="1"/>
          </p:nvPr>
        </p:nvSpPr>
        <p:spPr>
          <a:xfrm>
            <a:off x="395288" y="1096963"/>
            <a:ext cx="8229600" cy="5427662"/>
          </a:xfrm>
        </p:spPr>
        <p:txBody>
          <a:bodyPr/>
          <a:lstStyle/>
          <a:p>
            <a:pPr eaLnBrk="1" hangingPunct="1"/>
            <a:r>
              <a:rPr lang="en-US" smtClean="0"/>
              <a:t>NCA funding from both DP&amp;RD</a:t>
            </a:r>
            <a:r>
              <a:rPr lang="en-US" smtClean="0">
                <a:sym typeface="Wingdings" pitchFamily="2" charset="2"/>
              </a:rPr>
              <a:t> </a:t>
            </a:r>
            <a:r>
              <a:rPr lang="en-US" smtClean="0">
                <a:solidFill>
                  <a:srgbClr val="00B0F0"/>
                </a:solidFill>
                <a:sym typeface="Wingdings" pitchFamily="2" charset="2"/>
              </a:rPr>
              <a:t>Remove it from DP. </a:t>
            </a:r>
            <a:endParaRPr lang="en-US" smtClean="0">
              <a:solidFill>
                <a:srgbClr val="00B0F0"/>
              </a:solidFill>
            </a:endParaRPr>
          </a:p>
          <a:p>
            <a:pPr eaLnBrk="1" hangingPunct="1"/>
            <a:r>
              <a:rPr lang="en-US" smtClean="0"/>
              <a:t>Active Farmer</a:t>
            </a:r>
          </a:p>
          <a:p>
            <a:pPr lvl="1" eaLnBrk="1" hangingPunct="1"/>
            <a:r>
              <a:rPr lang="en-US" sz="2600" smtClean="0"/>
              <a:t>DP &lt; 5% (Total Receipts-Rec.from Agr.)</a:t>
            </a:r>
          </a:p>
          <a:p>
            <a:pPr lvl="2" eaLnBrk="1" hangingPunct="1"/>
            <a:r>
              <a:rPr lang="en-US" sz="2600" smtClean="0"/>
              <a:t>How to verify that? Tax information is needed.</a:t>
            </a:r>
          </a:p>
          <a:p>
            <a:pPr lvl="2" eaLnBrk="1" hangingPunct="1"/>
            <a:r>
              <a:rPr lang="en-US" sz="2600" smtClean="0"/>
              <a:t>Receipts from Agriculture sometimes very difficult to be found and defined </a:t>
            </a:r>
          </a:p>
          <a:p>
            <a:pPr lvl="2" eaLnBrk="1" hangingPunct="1"/>
            <a:r>
              <a:rPr lang="en-US" sz="2600" smtClean="0"/>
              <a:t>Some businesses with significant agricultural activity because successfully diversified (tourism, banking, investment, etc) their activities would fail the test. </a:t>
            </a:r>
          </a:p>
          <a:p>
            <a:pPr eaLnBrk="1" hangingPunct="1"/>
            <a:r>
              <a:rPr lang="en-US" smtClean="0">
                <a:solidFill>
                  <a:srgbClr val="0070C0"/>
                </a:solidFill>
              </a:rPr>
              <a:t>Active Farmer</a:t>
            </a:r>
            <a:r>
              <a:rPr lang="en-US" smtClean="0">
                <a:solidFill>
                  <a:srgbClr val="0070C0"/>
                </a:solidFill>
                <a:sym typeface="Wingdings" pitchFamily="2" charset="2"/>
              </a:rPr>
              <a:t> Revise fundamentally.</a:t>
            </a:r>
            <a:endParaRPr lang="el-GR" smtClean="0"/>
          </a:p>
        </p:txBody>
      </p:sp>
      <p:pic>
        <p:nvPicPr>
          <p:cNvPr id="3277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15888"/>
            <a:ext cx="8229600" cy="865187"/>
          </a:xfrm>
        </p:spPr>
        <p:txBody>
          <a:bodyPr/>
          <a:lstStyle/>
          <a:p>
            <a:pPr algn="ctr" eaLnBrk="1" hangingPunct="1"/>
            <a:r>
              <a:rPr lang="en-US" smtClean="0"/>
              <a:t>Capping</a:t>
            </a:r>
            <a:endParaRPr lang="el-GR" smtClean="0"/>
          </a:p>
        </p:txBody>
      </p:sp>
      <p:sp>
        <p:nvSpPr>
          <p:cNvPr id="33795" name="Content Placeholder 2"/>
          <p:cNvSpPr>
            <a:spLocks noGrp="1"/>
          </p:cNvSpPr>
          <p:nvPr>
            <p:ph idx="1"/>
          </p:nvPr>
        </p:nvSpPr>
        <p:spPr>
          <a:xfrm>
            <a:off x="457200" y="981075"/>
            <a:ext cx="8229600" cy="5616575"/>
          </a:xfrm>
        </p:spPr>
        <p:txBody>
          <a:bodyPr/>
          <a:lstStyle/>
          <a:p>
            <a:pPr eaLnBrk="1" hangingPunct="1"/>
            <a:r>
              <a:rPr lang="en-US" smtClean="0"/>
              <a:t>Capping of payments</a:t>
            </a:r>
          </a:p>
          <a:p>
            <a:pPr lvl="1" eaLnBrk="1" hangingPunct="1"/>
            <a:r>
              <a:rPr lang="en-US" sz="2600" smtClean="0"/>
              <a:t>Art11§1: 20% </a:t>
            </a:r>
            <a:r>
              <a:rPr lang="en-US" sz="2600" smtClean="0">
                <a:sym typeface="Wingdings" pitchFamily="2" charset="2"/>
              </a:rPr>
              <a:t>100% from </a:t>
            </a:r>
            <a:r>
              <a:rPr lang="el-GR" sz="2600" smtClean="0">
                <a:sym typeface="Wingdings" pitchFamily="2" charset="2"/>
              </a:rPr>
              <a:t>€</a:t>
            </a:r>
            <a:r>
              <a:rPr lang="en-US" sz="2600" smtClean="0">
                <a:sym typeface="Wingdings" pitchFamily="2" charset="2"/>
              </a:rPr>
              <a:t>150K</a:t>
            </a:r>
            <a:r>
              <a:rPr lang="el-GR" sz="2600" smtClean="0">
                <a:sym typeface="Wingdings" pitchFamily="2" charset="2"/>
              </a:rPr>
              <a:t>-€300Κ </a:t>
            </a:r>
            <a:r>
              <a:rPr lang="en-US" sz="2600" smtClean="0">
                <a:sym typeface="Wingdings" pitchFamily="2" charset="2"/>
              </a:rPr>
              <a:t>DP</a:t>
            </a:r>
            <a:r>
              <a:rPr lang="en-US" sz="2600" baseline="30000" smtClean="0">
                <a:sym typeface="Wingdings" pitchFamily="2" charset="2"/>
              </a:rPr>
              <a:t>-</a:t>
            </a:r>
            <a:endParaRPr lang="en-US" sz="2600" smtClean="0">
              <a:sym typeface="Wingdings" pitchFamily="2" charset="2"/>
            </a:endParaRPr>
          </a:p>
          <a:p>
            <a:pPr lvl="2" eaLnBrk="1" hangingPunct="1"/>
            <a:r>
              <a:rPr lang="en-US" sz="2600" smtClean="0">
                <a:sym typeface="Wingdings" pitchFamily="2" charset="2"/>
              </a:rPr>
              <a:t>Disincentive to achieve economies of scales</a:t>
            </a:r>
          </a:p>
          <a:p>
            <a:pPr lvl="2" eaLnBrk="1" hangingPunct="1"/>
            <a:r>
              <a:rPr lang="en-US" sz="2600" smtClean="0">
                <a:sym typeface="Wingdings" pitchFamily="2" charset="2"/>
              </a:rPr>
              <a:t>Disproportionately affect larger farmers who over time have consolidated to become more efficient</a:t>
            </a:r>
          </a:p>
          <a:p>
            <a:pPr lvl="1" eaLnBrk="1" hangingPunct="1"/>
            <a:r>
              <a:rPr lang="en-US" sz="2600" smtClean="0"/>
              <a:t>Art11§2: </a:t>
            </a:r>
            <a:r>
              <a:rPr lang="en-US" sz="2600" smtClean="0">
                <a:sym typeface="Wingdings" pitchFamily="2" charset="2"/>
              </a:rPr>
              <a:t>DP</a:t>
            </a:r>
            <a:r>
              <a:rPr lang="en-US" sz="2600" baseline="30000" smtClean="0">
                <a:sym typeface="Wingdings" pitchFamily="2" charset="2"/>
              </a:rPr>
              <a:t>-</a:t>
            </a:r>
            <a:r>
              <a:rPr lang="en-US" sz="2600" smtClean="0">
                <a:sym typeface="Wingdings" pitchFamily="2" charset="2"/>
              </a:rPr>
              <a:t> = DP-Gross salaries-GrP.</a:t>
            </a:r>
          </a:p>
          <a:p>
            <a:pPr lvl="2" eaLnBrk="1" hangingPunct="1"/>
            <a:r>
              <a:rPr lang="en-US" sz="2600" smtClean="0">
                <a:sym typeface="Wingdings" pitchFamily="2" charset="2"/>
              </a:rPr>
              <a:t>Gross Salaries  Difficult to calculated</a:t>
            </a:r>
          </a:p>
          <a:p>
            <a:pPr lvl="2" eaLnBrk="1" hangingPunct="1"/>
            <a:r>
              <a:rPr lang="en-US" sz="2600" smtClean="0">
                <a:sym typeface="Wingdings" pitchFamily="2" charset="2"/>
              </a:rPr>
              <a:t>Contract Labor, Business Owner Labor?</a:t>
            </a:r>
          </a:p>
          <a:p>
            <a:r>
              <a:rPr lang="en-US" smtClean="0"/>
              <a:t>Art11§3: Circumvention clause –&gt; No Payments to those artificially created the conditions to avoid the effects of the Capping </a:t>
            </a:r>
          </a:p>
          <a:p>
            <a:pPr lvl="2" eaLnBrk="1" hangingPunct="1"/>
            <a:r>
              <a:rPr lang="en-US" sz="2600" smtClean="0">
                <a:sym typeface="Wingdings" pitchFamily="2" charset="2"/>
              </a:rPr>
              <a:t>Who and on which ground decides the artificially</a:t>
            </a:r>
            <a:endParaRPr lang="en-US" sz="2600" smtClean="0"/>
          </a:p>
          <a:p>
            <a:pPr lvl="2" eaLnBrk="1" hangingPunct="1"/>
            <a:endParaRPr lang="en-US" sz="3000" smtClean="0">
              <a:sym typeface="Wingdings" pitchFamily="2" charset="2"/>
            </a:endParaRPr>
          </a:p>
        </p:txBody>
      </p:sp>
      <p:pic>
        <p:nvPicPr>
          <p:cNvPr id="33796"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0"/>
            <a:ext cx="8229600" cy="779463"/>
          </a:xfrm>
        </p:spPr>
        <p:txBody>
          <a:bodyPr/>
          <a:lstStyle/>
          <a:p>
            <a:pPr algn="ctr" eaLnBrk="1" hangingPunct="1"/>
            <a:r>
              <a:rPr lang="en-US" sz="4500" smtClean="0"/>
              <a:t>Capping (2)</a:t>
            </a:r>
            <a:endParaRPr lang="el-GR" sz="4500" smtClean="0"/>
          </a:p>
        </p:txBody>
      </p:sp>
      <p:sp>
        <p:nvSpPr>
          <p:cNvPr id="22531" name="Content Placeholder 2"/>
          <p:cNvSpPr>
            <a:spLocks noGrp="1"/>
          </p:cNvSpPr>
          <p:nvPr>
            <p:ph idx="1"/>
          </p:nvPr>
        </p:nvSpPr>
        <p:spPr>
          <a:xfrm>
            <a:off x="457200" y="620713"/>
            <a:ext cx="8229600" cy="5976937"/>
          </a:xfrm>
        </p:spPr>
        <p:txBody>
          <a:bodyPr>
            <a:normAutofit/>
          </a:bodyPr>
          <a:lstStyle/>
          <a:p>
            <a:pPr marL="1200150" lvl="3" indent="-342900" eaLnBrk="1" fontAlgn="auto" hangingPunct="1">
              <a:spcAft>
                <a:spcPts val="0"/>
              </a:spcAft>
              <a:buClr>
                <a:schemeClr val="accent3"/>
              </a:buClr>
              <a:buFont typeface="Wingdings 2"/>
              <a:buChar char=""/>
              <a:defRPr/>
            </a:pPr>
            <a:r>
              <a:rPr lang="en-US" sz="2600" dirty="0" smtClean="0">
                <a:sym typeface="Wingdings" pitchFamily="2" charset="2"/>
              </a:rPr>
              <a:t>Many changes might occur in a farm business. Who has the burden to prove that these changes are genuine or artificial?</a:t>
            </a:r>
          </a:p>
          <a:p>
            <a:pPr marL="1200150" lvl="3" indent="-342900" eaLnBrk="1" fontAlgn="auto" hangingPunct="1">
              <a:spcAft>
                <a:spcPts val="0"/>
              </a:spcAft>
              <a:buClr>
                <a:schemeClr val="accent3"/>
              </a:buClr>
              <a:buFont typeface="Wingdings 2"/>
              <a:buChar char=""/>
              <a:defRPr/>
            </a:pPr>
            <a:r>
              <a:rPr lang="en-US" sz="2600" dirty="0" smtClean="0">
                <a:sym typeface="Wingdings" pitchFamily="2" charset="2"/>
              </a:rPr>
              <a:t>It does not encourage business to take advantage of business structure efficiency improvement opportunities </a:t>
            </a:r>
          </a:p>
          <a:p>
            <a:pPr marL="640080" lvl="1" indent="-246888" eaLnBrk="1" fontAlgn="auto" hangingPunct="1">
              <a:spcAft>
                <a:spcPts val="0"/>
              </a:spcAft>
              <a:buFont typeface="Wingdings 2"/>
              <a:buChar char=""/>
              <a:defRPr/>
            </a:pPr>
            <a:r>
              <a:rPr lang="en-US" sz="2600" dirty="0" smtClean="0"/>
              <a:t>Mitigation options for Capping:</a:t>
            </a:r>
          </a:p>
          <a:p>
            <a:pPr marL="1017270" lvl="3" indent="-342900" eaLnBrk="1" fontAlgn="auto" hangingPunct="1">
              <a:spcAft>
                <a:spcPts val="0"/>
              </a:spcAft>
              <a:buClr>
                <a:schemeClr val="accent3"/>
              </a:buClr>
              <a:buFont typeface="Wingdings 2"/>
              <a:buChar char=""/>
              <a:defRPr/>
            </a:pPr>
            <a:r>
              <a:rPr lang="en-US" sz="2500" dirty="0" smtClean="0">
                <a:solidFill>
                  <a:srgbClr val="0070C0"/>
                </a:solidFill>
              </a:rPr>
              <a:t>Instead of gross salaries deduct predefined amounts dependent on the size of the holding</a:t>
            </a:r>
          </a:p>
          <a:p>
            <a:pPr marL="1017270" lvl="3" indent="-342900" eaLnBrk="1" fontAlgn="auto" hangingPunct="1">
              <a:spcAft>
                <a:spcPts val="0"/>
              </a:spcAft>
              <a:buClr>
                <a:schemeClr val="accent3"/>
              </a:buClr>
              <a:buFont typeface="Wingdings 2"/>
              <a:buChar char=""/>
              <a:defRPr/>
            </a:pPr>
            <a:r>
              <a:rPr lang="en-US" sz="2500" dirty="0" smtClean="0">
                <a:solidFill>
                  <a:srgbClr val="0070C0"/>
                </a:solidFill>
              </a:rPr>
              <a:t>Abolish capping or put higher threshold (on threshold is still an option)</a:t>
            </a:r>
          </a:p>
          <a:p>
            <a:pPr marL="1017270" lvl="3" indent="-342900" eaLnBrk="1" fontAlgn="auto" hangingPunct="1">
              <a:spcAft>
                <a:spcPts val="0"/>
              </a:spcAft>
              <a:buClr>
                <a:schemeClr val="accent3"/>
              </a:buClr>
              <a:buFont typeface="Wingdings 2"/>
              <a:buChar char=""/>
              <a:defRPr/>
            </a:pPr>
            <a:r>
              <a:rPr lang="en-US" sz="2500" dirty="0" smtClean="0">
                <a:solidFill>
                  <a:srgbClr val="0070C0"/>
                </a:solidFill>
              </a:rPr>
              <a:t>No deductions and increase scales thresholds </a:t>
            </a:r>
          </a:p>
          <a:p>
            <a:pPr marL="1017270" lvl="3" indent="-342900" eaLnBrk="1" fontAlgn="auto" hangingPunct="1">
              <a:spcAft>
                <a:spcPts val="0"/>
              </a:spcAft>
              <a:buClr>
                <a:schemeClr val="accent3"/>
              </a:buClr>
              <a:buFont typeface="Wingdings 2"/>
              <a:buChar char=""/>
              <a:defRPr/>
            </a:pPr>
            <a:r>
              <a:rPr lang="en-US" sz="2500" dirty="0" smtClean="0">
                <a:solidFill>
                  <a:srgbClr val="0070C0"/>
                </a:solidFill>
              </a:rPr>
              <a:t>Abolish Circumvention clause</a:t>
            </a:r>
            <a:endParaRPr lang="el-GR" sz="2500" dirty="0" smtClean="0">
              <a:solidFill>
                <a:srgbClr val="0070C0"/>
              </a:solidFill>
            </a:endParaRPr>
          </a:p>
        </p:txBody>
      </p:sp>
      <p:pic>
        <p:nvPicPr>
          <p:cNvPr id="34820"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115888"/>
            <a:ext cx="8229600" cy="792162"/>
          </a:xfrm>
        </p:spPr>
        <p:txBody>
          <a:bodyPr/>
          <a:lstStyle/>
          <a:p>
            <a:pPr algn="ctr"/>
            <a:r>
              <a:rPr lang="en-US" smtClean="0"/>
              <a:t>Capping (3)</a:t>
            </a:r>
            <a:endParaRPr lang="el-GR" smtClean="0"/>
          </a:p>
        </p:txBody>
      </p:sp>
      <p:sp>
        <p:nvSpPr>
          <p:cNvPr id="35843" name="Content Placeholder 2"/>
          <p:cNvSpPr>
            <a:spLocks noGrp="1"/>
          </p:cNvSpPr>
          <p:nvPr>
            <p:ph idx="1"/>
          </p:nvPr>
        </p:nvSpPr>
        <p:spPr>
          <a:xfrm>
            <a:off x="457200" y="908050"/>
            <a:ext cx="8229600" cy="5689600"/>
          </a:xfrm>
        </p:spPr>
        <p:txBody>
          <a:bodyPr/>
          <a:lstStyle/>
          <a:p>
            <a:pPr eaLnBrk="1" hangingPunct="1"/>
            <a:r>
              <a:rPr lang="en-US" sz="2800" dirty="0" smtClean="0"/>
              <a:t>Implementation Difficulties</a:t>
            </a:r>
          </a:p>
          <a:p>
            <a:pPr lvl="1" eaLnBrk="1" hangingPunct="1"/>
            <a:r>
              <a:rPr lang="en-US" sz="2800" dirty="0" smtClean="0"/>
              <a:t>Collect Labor Expenses </a:t>
            </a:r>
          </a:p>
          <a:p>
            <a:pPr lvl="2" eaLnBrk="1" hangingPunct="1"/>
            <a:r>
              <a:rPr lang="en-US" sz="2800" dirty="0" smtClean="0"/>
              <a:t>Crosscheck with MS’s Competent Authorities </a:t>
            </a:r>
          </a:p>
          <a:p>
            <a:pPr lvl="2" eaLnBrk="1" hangingPunct="1"/>
            <a:r>
              <a:rPr lang="en-US" sz="2800" dirty="0" smtClean="0"/>
              <a:t>Communication Link – Info. Availability?</a:t>
            </a:r>
          </a:p>
          <a:p>
            <a:pPr lvl="2" eaLnBrk="1" hangingPunct="1"/>
            <a:r>
              <a:rPr lang="en-US" sz="2800" dirty="0" smtClean="0"/>
              <a:t>Capping only a few farmers, collect the capping amount to be exploited in another measure</a:t>
            </a:r>
          </a:p>
          <a:p>
            <a:pPr lvl="1" eaLnBrk="1" hangingPunct="1"/>
            <a:r>
              <a:rPr lang="en-US" sz="3100" dirty="0" smtClean="0"/>
              <a:t>Introduces complexity  on S/W systems and   administration cost. </a:t>
            </a:r>
          </a:p>
          <a:p>
            <a:pPr lvl="1" eaLnBrk="1" hangingPunct="1"/>
            <a:r>
              <a:rPr lang="en-US" sz="3100" dirty="0" smtClean="0">
                <a:solidFill>
                  <a:srgbClr val="0070C0"/>
                </a:solidFill>
              </a:rPr>
              <a:t>Make Capping voluntary for MS</a:t>
            </a:r>
          </a:p>
          <a:p>
            <a:pPr lvl="2" eaLnBrk="1" hangingPunct="1"/>
            <a:endParaRPr lang="en-US" sz="2600" dirty="0" smtClean="0"/>
          </a:p>
        </p:txBody>
      </p:sp>
      <p:pic>
        <p:nvPicPr>
          <p:cNvPr id="35844" name="Picture 1"/>
          <p:cNvPicPr>
            <a:picLocks noChangeAspect="1" noChangeArrowheads="1"/>
          </p:cNvPicPr>
          <p:nvPr/>
        </p:nvPicPr>
        <p:blipFill>
          <a:blip r:embed="rId2"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850900"/>
          </a:xfrm>
        </p:spPr>
        <p:txBody>
          <a:bodyPr/>
          <a:lstStyle/>
          <a:p>
            <a:pPr algn="ctr" eaLnBrk="1" hangingPunct="1"/>
            <a:r>
              <a:rPr lang="en-US" smtClean="0"/>
              <a:t>Modulation – CS.</a:t>
            </a:r>
            <a:endParaRPr lang="el-GR" smtClean="0"/>
          </a:p>
        </p:txBody>
      </p:sp>
      <p:sp>
        <p:nvSpPr>
          <p:cNvPr id="36867" name="Content Placeholder 2"/>
          <p:cNvSpPr>
            <a:spLocks noGrp="1"/>
          </p:cNvSpPr>
          <p:nvPr>
            <p:ph idx="1"/>
          </p:nvPr>
        </p:nvSpPr>
        <p:spPr>
          <a:xfrm>
            <a:off x="457200" y="981075"/>
            <a:ext cx="8229600" cy="5616575"/>
          </a:xfrm>
        </p:spPr>
        <p:txBody>
          <a:bodyPr/>
          <a:lstStyle/>
          <a:p>
            <a:pPr eaLnBrk="1" hangingPunct="1"/>
            <a:r>
              <a:rPr lang="en-US" dirty="0" smtClean="0"/>
              <a:t>National Modulation </a:t>
            </a:r>
          </a:p>
          <a:p>
            <a:pPr lvl="1" eaLnBrk="1" hangingPunct="1"/>
            <a:r>
              <a:rPr lang="en-US" sz="2600" dirty="0" smtClean="0"/>
              <a:t>Art14§1: MS may decide (01.08.2013) to transfer up to 10% of NC to EAFRD</a:t>
            </a:r>
          </a:p>
          <a:p>
            <a:pPr lvl="1" eaLnBrk="1" hangingPunct="1"/>
            <a:r>
              <a:rPr lang="en-US" sz="2600" dirty="0" smtClean="0"/>
              <a:t>Art14§2:Specific MS may decide (01.08.2013) to transfer up to 5% of EAFRD to DP.</a:t>
            </a:r>
          </a:p>
          <a:p>
            <a:pPr lvl="2" eaLnBrk="1" hangingPunct="1"/>
            <a:r>
              <a:rPr lang="en-US" sz="2600" dirty="0" smtClean="0"/>
              <a:t>It could be extremely distorting. </a:t>
            </a:r>
            <a:r>
              <a:rPr lang="en-US" sz="2600" dirty="0" smtClean="0">
                <a:solidFill>
                  <a:srgbClr val="0070C0"/>
                </a:solidFill>
              </a:rPr>
              <a:t>Better the budgets for Pillar I and II been defined by the outset to prevent market distortion trends. </a:t>
            </a:r>
          </a:p>
          <a:p>
            <a:pPr eaLnBrk="1" hangingPunct="1"/>
            <a:r>
              <a:rPr lang="en-US" dirty="0" smtClean="0"/>
              <a:t>Couple support</a:t>
            </a:r>
          </a:p>
          <a:p>
            <a:pPr lvl="1" eaLnBrk="1" hangingPunct="1"/>
            <a:r>
              <a:rPr lang="en-US" sz="2600" dirty="0" smtClean="0"/>
              <a:t>Art39: VCS may be 5% or 10% or even higher</a:t>
            </a:r>
          </a:p>
          <a:p>
            <a:pPr lvl="2" eaLnBrk="1" hangingPunct="1"/>
            <a:r>
              <a:rPr lang="en-US" sz="2600" dirty="0" smtClean="0"/>
              <a:t>This create a Market Distortion trend. Thus limit it to 5% or even smaller.</a:t>
            </a:r>
            <a:endParaRPr lang="el-GR" sz="2600" dirty="0" smtClean="0"/>
          </a:p>
        </p:txBody>
      </p:sp>
      <p:pic>
        <p:nvPicPr>
          <p:cNvPr id="36868"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86800" cy="5400600"/>
          </a:xfrm>
        </p:spPr>
        <p:txBody>
          <a:bodyPr/>
          <a:lstStyle/>
          <a:p>
            <a:r>
              <a:rPr lang="en-US" sz="8000" dirty="0" smtClean="0"/>
              <a:t>DP=15</a:t>
            </a:r>
            <a:r>
              <a:rPr lang="en-US" sz="8000" dirty="0" smtClean="0"/>
              <a:t>% Additional Administrative Cost</a:t>
            </a:r>
            <a:r>
              <a:rPr lang="en-US" sz="8000" dirty="0" smtClean="0"/>
              <a:t>.</a:t>
            </a:r>
            <a:br>
              <a:rPr lang="en-US" sz="8000" dirty="0" smtClean="0"/>
            </a:br>
            <a:r>
              <a:rPr lang="en-US" sz="3600" dirty="0" smtClean="0"/>
              <a:t> </a:t>
            </a:r>
            <a:br>
              <a:rPr lang="en-US" sz="3600" dirty="0" smtClean="0"/>
            </a:br>
            <a:r>
              <a:rPr lang="en-US" sz="3600" dirty="0" smtClean="0"/>
              <a:t/>
            </a:r>
            <a:br>
              <a:rPr lang="en-US" sz="3600" dirty="0" smtClean="0"/>
            </a:br>
            <a:r>
              <a:rPr lang="en-US" sz="3600" dirty="0" smtClean="0"/>
              <a:t>Change Management, Mind the Changes.</a:t>
            </a:r>
            <a:endParaRPr lang="el-GR" sz="3600" dirty="0"/>
          </a:p>
        </p:txBody>
      </p:sp>
      <p:pic>
        <p:nvPicPr>
          <p:cNvPr id="5" name="Picture 1"/>
          <p:cNvPicPr>
            <a:picLocks noChangeAspect="1" noChangeArrowheads="1"/>
          </p:cNvPicPr>
          <p:nvPr/>
        </p:nvPicPr>
        <p:blipFill>
          <a:blip r:embed="rId2"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15888"/>
            <a:ext cx="8229600" cy="922337"/>
          </a:xfrm>
        </p:spPr>
        <p:txBody>
          <a:bodyPr/>
          <a:lstStyle/>
          <a:p>
            <a:pPr algn="ctr" eaLnBrk="1" hangingPunct="1"/>
            <a:r>
              <a:rPr lang="en-US" smtClean="0"/>
              <a:t>RD</a:t>
            </a:r>
            <a:endParaRPr lang="el-GR" smtClean="0"/>
          </a:p>
        </p:txBody>
      </p:sp>
      <p:sp>
        <p:nvSpPr>
          <p:cNvPr id="37891" name="Content Placeholder 2"/>
          <p:cNvSpPr>
            <a:spLocks noGrp="1"/>
          </p:cNvSpPr>
          <p:nvPr>
            <p:ph idx="1"/>
          </p:nvPr>
        </p:nvSpPr>
        <p:spPr>
          <a:xfrm>
            <a:off x="250825" y="981075"/>
            <a:ext cx="8569325" cy="5543550"/>
          </a:xfrm>
        </p:spPr>
        <p:txBody>
          <a:bodyPr/>
          <a:lstStyle/>
          <a:p>
            <a:pPr eaLnBrk="1" hangingPunct="1"/>
            <a:r>
              <a:rPr lang="en-US" dirty="0" smtClean="0"/>
              <a:t>Yes to axes removal. </a:t>
            </a:r>
          </a:p>
          <a:p>
            <a:pPr eaLnBrk="1" hangingPunct="1"/>
            <a:r>
              <a:rPr lang="en-US" dirty="0" smtClean="0"/>
              <a:t>The creation of a European Innovation Partnership is also welcome. </a:t>
            </a:r>
          </a:p>
          <a:p>
            <a:pPr eaLnBrk="1" hangingPunct="1"/>
            <a:r>
              <a:rPr lang="en-US" dirty="0" smtClean="0">
                <a:solidFill>
                  <a:srgbClr val="0070C0"/>
                </a:solidFill>
              </a:rPr>
              <a:t>Extend Risk Management and remove it from Pillar II</a:t>
            </a:r>
          </a:p>
          <a:p>
            <a:pPr eaLnBrk="1" hangingPunct="1"/>
            <a:r>
              <a:rPr lang="en-US" dirty="0" smtClean="0">
                <a:solidFill>
                  <a:srgbClr val="0070C0"/>
                </a:solidFill>
              </a:rPr>
              <a:t>Shorter commitment periods. Legalize the recital which allocates 25% EAFRD to AES </a:t>
            </a:r>
          </a:p>
          <a:p>
            <a:pPr eaLnBrk="1" hangingPunct="1"/>
            <a:r>
              <a:rPr lang="en-US" dirty="0" smtClean="0"/>
              <a:t>LFA reclassification: The introduced flexibility is welcomed and ask for more: </a:t>
            </a:r>
            <a:r>
              <a:rPr lang="en-US" dirty="0" smtClean="0">
                <a:solidFill>
                  <a:srgbClr val="0070C0"/>
                </a:solidFill>
              </a:rPr>
              <a:t>The area covered per administrative unit instead of 66%  of UAA decrease it to 50%.Allow combination of natural constraint factors to satisfy the 66% coverage. </a:t>
            </a:r>
          </a:p>
          <a:p>
            <a:pPr eaLnBrk="1" hangingPunct="1"/>
            <a:r>
              <a:rPr lang="en-US" dirty="0" smtClean="0">
                <a:solidFill>
                  <a:srgbClr val="0070C0"/>
                </a:solidFill>
              </a:rPr>
              <a:t>Abolish the Overlaps of EAFRD with DPs = Simplicity.</a:t>
            </a:r>
          </a:p>
        </p:txBody>
      </p:sp>
      <p:pic>
        <p:nvPicPr>
          <p:cNvPr id="3789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15888"/>
            <a:ext cx="8229600" cy="1009650"/>
          </a:xfrm>
        </p:spPr>
        <p:txBody>
          <a:bodyPr/>
          <a:lstStyle/>
          <a:p>
            <a:pPr algn="ctr" eaLnBrk="1" hangingPunct="1"/>
            <a:r>
              <a:rPr lang="en-US" smtClean="0"/>
              <a:t>Single CMO</a:t>
            </a:r>
            <a:endParaRPr lang="el-GR" smtClean="0"/>
          </a:p>
        </p:txBody>
      </p:sp>
      <p:sp>
        <p:nvSpPr>
          <p:cNvPr id="38915" name="Content Placeholder 2"/>
          <p:cNvSpPr>
            <a:spLocks noGrp="1"/>
          </p:cNvSpPr>
          <p:nvPr>
            <p:ph idx="1"/>
          </p:nvPr>
        </p:nvSpPr>
        <p:spPr>
          <a:xfrm>
            <a:off x="457200" y="1052513"/>
            <a:ext cx="8229600" cy="5545137"/>
          </a:xfrm>
        </p:spPr>
        <p:txBody>
          <a:bodyPr/>
          <a:lstStyle/>
          <a:p>
            <a:pPr eaLnBrk="1" hangingPunct="1"/>
            <a:r>
              <a:rPr lang="en-US" dirty="0" smtClean="0"/>
              <a:t>Sugar regime – a majority of member states oppose the end of this regime and </a:t>
            </a:r>
            <a:r>
              <a:rPr lang="en-US" dirty="0" smtClean="0">
                <a:solidFill>
                  <a:srgbClr val="0070C0"/>
                </a:solidFill>
              </a:rPr>
              <a:t>would like it extended.</a:t>
            </a:r>
            <a:r>
              <a:rPr lang="el-GR" dirty="0" smtClean="0">
                <a:solidFill>
                  <a:srgbClr val="0070C0"/>
                </a:solidFill>
              </a:rPr>
              <a:t> </a:t>
            </a:r>
            <a:r>
              <a:rPr lang="en-US" dirty="0" smtClean="0">
                <a:solidFill>
                  <a:srgbClr val="0070C0"/>
                </a:solidFill>
              </a:rPr>
              <a:t>Transition of 5 years.  </a:t>
            </a:r>
          </a:p>
          <a:p>
            <a:pPr eaLnBrk="1" hangingPunct="1"/>
            <a:r>
              <a:rPr lang="en-US" dirty="0" smtClean="0"/>
              <a:t>Producer organizations – a majority of MS opposed the proposed obligatory recognition of these organizations in all sectors, </a:t>
            </a:r>
            <a:r>
              <a:rPr lang="en-US" dirty="0" smtClean="0">
                <a:solidFill>
                  <a:srgbClr val="0070C0"/>
                </a:solidFill>
              </a:rPr>
              <a:t>suggesting making this optional for MS.</a:t>
            </a:r>
            <a:r>
              <a:rPr lang="en-US" dirty="0" smtClean="0"/>
              <a:t> </a:t>
            </a:r>
          </a:p>
          <a:p>
            <a:pPr eaLnBrk="1" hangingPunct="1"/>
            <a:r>
              <a:rPr lang="en-US" dirty="0" smtClean="0"/>
              <a:t>Safety nets - A number of MS would like to </a:t>
            </a:r>
            <a:r>
              <a:rPr lang="en-US" dirty="0" smtClean="0">
                <a:solidFill>
                  <a:srgbClr val="0070C0"/>
                </a:solidFill>
              </a:rPr>
              <a:t>introduce a mechanism to update the level of reference prices. </a:t>
            </a:r>
            <a:r>
              <a:rPr lang="en-US" dirty="0" smtClean="0"/>
              <a:t>Some MS call for the phasing out of export refunds irrespective of the outcome of WTO talks, whilst others maintain </a:t>
            </a:r>
            <a:r>
              <a:rPr lang="en-US" dirty="0" smtClean="0">
                <a:solidFill>
                  <a:srgbClr val="0070C0"/>
                </a:solidFill>
              </a:rPr>
              <a:t>they should remain for as long as the EU’s international obligations allow so</a:t>
            </a:r>
            <a:r>
              <a:rPr lang="en-US" dirty="0" smtClean="0"/>
              <a:t>. </a:t>
            </a:r>
            <a:endParaRPr lang="el-GR" dirty="0" smtClean="0"/>
          </a:p>
        </p:txBody>
      </p:sp>
      <p:pic>
        <p:nvPicPr>
          <p:cNvPr id="38916"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88913"/>
            <a:ext cx="8229600" cy="993775"/>
          </a:xfrm>
        </p:spPr>
        <p:txBody>
          <a:bodyPr/>
          <a:lstStyle/>
          <a:p>
            <a:pPr algn="ctr" eaLnBrk="1" hangingPunct="1"/>
            <a:r>
              <a:rPr lang="en-US" smtClean="0"/>
              <a:t>HRZ</a:t>
            </a:r>
            <a:endParaRPr lang="el-GR" smtClean="0"/>
          </a:p>
        </p:txBody>
      </p:sp>
      <p:sp>
        <p:nvSpPr>
          <p:cNvPr id="39939" name="Content Placeholder 2"/>
          <p:cNvSpPr>
            <a:spLocks noGrp="1"/>
          </p:cNvSpPr>
          <p:nvPr>
            <p:ph idx="1"/>
          </p:nvPr>
        </p:nvSpPr>
        <p:spPr>
          <a:xfrm>
            <a:off x="457200" y="1196975"/>
            <a:ext cx="8229600" cy="5256213"/>
          </a:xfrm>
        </p:spPr>
        <p:txBody>
          <a:bodyPr/>
          <a:lstStyle/>
          <a:p>
            <a:pPr eaLnBrk="1" hangingPunct="1"/>
            <a:r>
              <a:rPr lang="en-US" sz="2800" dirty="0" smtClean="0"/>
              <a:t>Art76 HRZ: Payments under IACS shall be made within the period from 01.12-30.06 of the following calendar year. </a:t>
            </a:r>
          </a:p>
          <a:p>
            <a:pPr lvl="1" eaLnBrk="1" hangingPunct="1"/>
            <a:r>
              <a:rPr lang="en-US" sz="2800" dirty="0" smtClean="0"/>
              <a:t>Not allowed any more the use of N+2 reg. for AEM. </a:t>
            </a:r>
            <a:r>
              <a:rPr lang="en-US" sz="2800" dirty="0" smtClean="0">
                <a:solidFill>
                  <a:srgbClr val="0070C0"/>
                </a:solidFill>
              </a:rPr>
              <a:t>Change to at least N+1 for AEM.</a:t>
            </a:r>
          </a:p>
          <a:p>
            <a:pPr lvl="1" eaLnBrk="1" hangingPunct="1">
              <a:buFontTx/>
              <a:buNone/>
            </a:pPr>
            <a:endParaRPr lang="en-US" sz="2800" dirty="0" smtClean="0">
              <a:solidFill>
                <a:srgbClr val="0070C0"/>
              </a:solidFill>
            </a:endParaRPr>
          </a:p>
          <a:p>
            <a:pPr eaLnBrk="1" hangingPunct="1"/>
            <a:r>
              <a:rPr lang="en-US" sz="2800" dirty="0" smtClean="0"/>
              <a:t>Cross compliance :</a:t>
            </a:r>
            <a:r>
              <a:rPr lang="en-US" sz="2800" dirty="0" smtClean="0">
                <a:solidFill>
                  <a:srgbClr val="0070C0"/>
                </a:solidFill>
              </a:rPr>
              <a:t> Remove the Water framework directive from CC</a:t>
            </a:r>
            <a:r>
              <a:rPr lang="en-US" sz="2800" dirty="0" smtClean="0"/>
              <a:t>. Some MS are opposed to the future inclusion of the Sustainable Use of pesticides directive. </a:t>
            </a:r>
          </a:p>
          <a:p>
            <a:pPr eaLnBrk="1" hangingPunct="1"/>
            <a:endParaRPr lang="el-GR" dirty="0" smtClean="0"/>
          </a:p>
        </p:txBody>
      </p:sp>
      <p:pic>
        <p:nvPicPr>
          <p:cNvPr id="39940"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60350"/>
            <a:ext cx="8229600" cy="1143000"/>
          </a:xfrm>
        </p:spPr>
        <p:txBody>
          <a:bodyPr/>
          <a:lstStyle/>
          <a:p>
            <a:pPr algn="ctr" eaLnBrk="1" hangingPunct="1"/>
            <a:r>
              <a:rPr lang="en-US" smtClean="0"/>
              <a:t>IACS (1)</a:t>
            </a:r>
          </a:p>
        </p:txBody>
      </p:sp>
      <p:sp>
        <p:nvSpPr>
          <p:cNvPr id="28675" name="Rectangle 3"/>
          <p:cNvSpPr>
            <a:spLocks noGrp="1" noChangeArrowheads="1"/>
          </p:cNvSpPr>
          <p:nvPr>
            <p:ph idx="1"/>
          </p:nvPr>
        </p:nvSpPr>
        <p:spPr>
          <a:xfrm>
            <a:off x="457200" y="1412875"/>
            <a:ext cx="8229600" cy="511175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2800" dirty="0" smtClean="0"/>
              <a:t>Each MS shall set up and operate an IACS that shall apply to:</a:t>
            </a:r>
          </a:p>
          <a:p>
            <a:pPr marL="640080" lvl="1" indent="-246888" eaLnBrk="1" fontAlgn="auto" hangingPunct="1">
              <a:lnSpc>
                <a:spcPct val="90000"/>
              </a:lnSpc>
              <a:spcAft>
                <a:spcPts val="0"/>
              </a:spcAft>
              <a:buFont typeface="Wingdings 2"/>
              <a:buChar char=""/>
              <a:defRPr/>
            </a:pPr>
            <a:r>
              <a:rPr lang="en-US" sz="2800" dirty="0" smtClean="0"/>
              <a:t>BPS, Gr., NCA., YFS, VCS, Cotton, SFS, </a:t>
            </a:r>
            <a:r>
              <a:rPr lang="en-US" sz="2800" dirty="0" err="1" smtClean="0"/>
              <a:t>Posei</a:t>
            </a:r>
            <a:r>
              <a:rPr lang="en-US" sz="2800" dirty="0" smtClean="0"/>
              <a:t>, </a:t>
            </a:r>
            <a:r>
              <a:rPr lang="en-US" sz="2800" dirty="0" err="1" smtClean="0"/>
              <a:t>Agean</a:t>
            </a:r>
            <a:r>
              <a:rPr lang="en-US" sz="2800" dirty="0" smtClean="0"/>
              <a:t> Islands.</a:t>
            </a:r>
          </a:p>
          <a:p>
            <a:pPr marL="640080" lvl="1" indent="-246888" eaLnBrk="1" fontAlgn="auto" hangingPunct="1">
              <a:lnSpc>
                <a:spcPct val="90000"/>
              </a:lnSpc>
              <a:spcAft>
                <a:spcPts val="0"/>
              </a:spcAft>
              <a:buFont typeface="Wingdings 2"/>
              <a:buChar char=""/>
              <a:defRPr/>
            </a:pPr>
            <a:r>
              <a:rPr lang="en-US" sz="2800" dirty="0" smtClean="0"/>
              <a:t>Supports for “</a:t>
            </a:r>
            <a:r>
              <a:rPr lang="en-US" sz="2800" dirty="0" err="1" smtClean="0"/>
              <a:t>afforestation</a:t>
            </a:r>
            <a:r>
              <a:rPr lang="en-US" sz="2800" dirty="0" smtClean="0"/>
              <a:t> and creation of woodland”, establishment of agro-forestry systems, </a:t>
            </a:r>
            <a:r>
              <a:rPr lang="en-US" sz="2800" dirty="0" err="1" smtClean="0"/>
              <a:t>Agri</a:t>
            </a:r>
            <a:r>
              <a:rPr lang="en-US" sz="2800" dirty="0" smtClean="0"/>
              <a:t>-environmental-climate measure, Organic farming measure, </a:t>
            </a:r>
            <a:r>
              <a:rPr lang="en-US" sz="2800" dirty="0" err="1" smtClean="0"/>
              <a:t>Natura</a:t>
            </a:r>
            <a:r>
              <a:rPr lang="en-US" sz="2800" dirty="0" smtClean="0"/>
              <a:t> 2000 and Water framework directive payments measure, Measure for areas facing natural or other specific constraints, Animal welfare measure, Forest-environmental and climate services and forest conservation. [Ar68-628].     </a:t>
            </a:r>
          </a:p>
        </p:txBody>
      </p:sp>
      <p:pic>
        <p:nvPicPr>
          <p:cNvPr id="40964"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22337"/>
          </a:xfrm>
        </p:spPr>
        <p:txBody>
          <a:bodyPr/>
          <a:lstStyle/>
          <a:p>
            <a:pPr eaLnBrk="1" hangingPunct="1"/>
            <a:r>
              <a:rPr lang="en-US" smtClean="0"/>
              <a:t>CAP: Legislative Framework</a:t>
            </a:r>
          </a:p>
        </p:txBody>
      </p:sp>
      <p:sp>
        <p:nvSpPr>
          <p:cNvPr id="15363" name="Rectangle 6"/>
          <p:cNvSpPr>
            <a:spLocks noGrp="1" noChangeArrowheads="1"/>
          </p:cNvSpPr>
          <p:nvPr>
            <p:ph idx="1"/>
          </p:nvPr>
        </p:nvSpPr>
        <p:spPr>
          <a:xfrm>
            <a:off x="457200" y="1196975"/>
            <a:ext cx="8435975" cy="5184775"/>
          </a:xfrm>
        </p:spPr>
        <p:txBody>
          <a:bodyPr/>
          <a:lstStyle/>
          <a:p>
            <a:pPr eaLnBrk="1" hangingPunct="1"/>
            <a:r>
              <a:rPr lang="en-US" sz="2800" dirty="0" smtClean="0"/>
              <a:t>The proposals take the form of four main legal instruments which will replace the existing regulations governing the CAP, as follows:</a:t>
            </a:r>
            <a:endParaRPr lang="el-GR" sz="2800" dirty="0" smtClean="0"/>
          </a:p>
          <a:p>
            <a:pPr lvl="1" eaLnBrk="1" hangingPunct="1"/>
            <a:r>
              <a:rPr lang="en-US" sz="2800" dirty="0" smtClean="0"/>
              <a:t>A regulation governing direct payments;</a:t>
            </a:r>
            <a:endParaRPr lang="el-GR" sz="2800" dirty="0" smtClean="0"/>
          </a:p>
          <a:p>
            <a:pPr lvl="1" eaLnBrk="1" hangingPunct="1"/>
            <a:r>
              <a:rPr lang="en-US" sz="2800" dirty="0" smtClean="0"/>
              <a:t>A regulation governing rural development payments;</a:t>
            </a:r>
            <a:endParaRPr lang="el-GR" sz="2800" dirty="0" smtClean="0"/>
          </a:p>
          <a:p>
            <a:pPr lvl="1" eaLnBrk="1" hangingPunct="1"/>
            <a:r>
              <a:rPr lang="en-US" sz="2800" dirty="0" smtClean="0"/>
              <a:t>A regulation revising the single Common Market Organization regulation (CMO);</a:t>
            </a:r>
            <a:endParaRPr lang="el-GR" sz="2800" dirty="0" smtClean="0"/>
          </a:p>
          <a:p>
            <a:pPr lvl="1" eaLnBrk="1" hangingPunct="1"/>
            <a:r>
              <a:rPr lang="en-US" sz="2800" dirty="0" smtClean="0"/>
              <a:t>A horizontal regulation covering financing, management and monitoring of the CAP</a:t>
            </a:r>
            <a:endParaRPr lang="el-GR" sz="2800" dirty="0" smtClean="0"/>
          </a:p>
        </p:txBody>
      </p:sp>
      <p:pic>
        <p:nvPicPr>
          <p:cNvPr id="15364" name="Picture 1"/>
          <p:cNvPicPr>
            <a:picLocks noChangeAspect="1" noChangeArrowheads="1"/>
          </p:cNvPicPr>
          <p:nvPr/>
        </p:nvPicPr>
        <p:blipFill>
          <a:blip r:embed="rId3" cstate="print"/>
          <a:srcRect/>
          <a:stretch>
            <a:fillRect/>
          </a:stretch>
        </p:blipFill>
        <p:spPr bwMode="auto">
          <a:xfrm>
            <a:off x="8218488" y="188913"/>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88913"/>
            <a:ext cx="8229600" cy="863600"/>
          </a:xfrm>
        </p:spPr>
        <p:txBody>
          <a:bodyPr/>
          <a:lstStyle/>
          <a:p>
            <a:pPr algn="ctr" eaLnBrk="1" hangingPunct="1"/>
            <a:r>
              <a:rPr lang="en-US" smtClean="0"/>
              <a:t>IACS (2)</a:t>
            </a:r>
            <a:endParaRPr lang="el-GR" smtClean="0"/>
          </a:p>
        </p:txBody>
      </p:sp>
      <p:sp>
        <p:nvSpPr>
          <p:cNvPr id="41987" name="Content Placeholder 2"/>
          <p:cNvSpPr>
            <a:spLocks noGrp="1"/>
          </p:cNvSpPr>
          <p:nvPr>
            <p:ph idx="1"/>
          </p:nvPr>
        </p:nvSpPr>
        <p:spPr>
          <a:xfrm>
            <a:off x="457200" y="1125538"/>
            <a:ext cx="8229600" cy="5399087"/>
          </a:xfrm>
        </p:spPr>
        <p:txBody>
          <a:bodyPr/>
          <a:lstStyle/>
          <a:p>
            <a:pPr eaLnBrk="1" hangingPunct="1">
              <a:lnSpc>
                <a:spcPct val="80000"/>
              </a:lnSpc>
              <a:buFontTx/>
              <a:buNone/>
            </a:pPr>
            <a:r>
              <a:rPr lang="en-US" smtClean="0"/>
              <a:t>Elements of IACS:</a:t>
            </a:r>
          </a:p>
          <a:p>
            <a:pPr eaLnBrk="1" hangingPunct="1">
              <a:lnSpc>
                <a:spcPct val="80000"/>
              </a:lnSpc>
              <a:buFontTx/>
              <a:buNone/>
            </a:pPr>
            <a:r>
              <a:rPr lang="en-US" smtClean="0"/>
              <a:t>DBs (Applicants, Parcels, Ents, Applications, etc.)</a:t>
            </a:r>
          </a:p>
          <a:p>
            <a:pPr eaLnBrk="1" hangingPunct="1">
              <a:lnSpc>
                <a:spcPct val="80000"/>
              </a:lnSpc>
              <a:buFontTx/>
              <a:buNone/>
            </a:pPr>
            <a:r>
              <a:rPr lang="en-US" smtClean="0"/>
              <a:t>LPIS for parcel identification</a:t>
            </a:r>
          </a:p>
          <a:p>
            <a:pPr eaLnBrk="1" hangingPunct="1">
              <a:lnSpc>
                <a:spcPct val="80000"/>
              </a:lnSpc>
              <a:buFontTx/>
              <a:buNone/>
            </a:pPr>
            <a:r>
              <a:rPr lang="en-US" smtClean="0"/>
              <a:t>S/W Modules: </a:t>
            </a:r>
          </a:p>
          <a:p>
            <a:pPr eaLnBrk="1" hangingPunct="1">
              <a:lnSpc>
                <a:spcPct val="80000"/>
              </a:lnSpc>
              <a:buFontTx/>
              <a:buNone/>
            </a:pPr>
            <a:r>
              <a:rPr lang="en-US" smtClean="0"/>
              <a:t>1. Web-GIS for Ents application (2014) and for the yearly applications, </a:t>
            </a:r>
          </a:p>
          <a:p>
            <a:pPr eaLnBrk="1" hangingPunct="1">
              <a:lnSpc>
                <a:spcPct val="80000"/>
              </a:lnSpc>
              <a:buFontTx/>
              <a:buNone/>
            </a:pPr>
            <a:r>
              <a:rPr lang="en-US" smtClean="0"/>
              <a:t>2. Web-Entitlement for transferring entitlements (banking system) and entitlement information and for Entitlement activation </a:t>
            </a:r>
          </a:p>
          <a:p>
            <a:pPr eaLnBrk="1" hangingPunct="1">
              <a:lnSpc>
                <a:spcPct val="80000"/>
              </a:lnSpc>
              <a:buFontTx/>
              <a:buNone/>
            </a:pPr>
            <a:r>
              <a:rPr lang="en-US" smtClean="0"/>
              <a:t>3. Control System for registering and processing on the spot and remote sensing control results </a:t>
            </a:r>
          </a:p>
          <a:p>
            <a:pPr eaLnBrk="1" hangingPunct="1">
              <a:lnSpc>
                <a:spcPct val="80000"/>
              </a:lnSpc>
              <a:buFontTx/>
              <a:buNone/>
            </a:pPr>
            <a:r>
              <a:rPr lang="en-US" smtClean="0"/>
              <a:t>4. Cross Compliance System</a:t>
            </a:r>
            <a:endParaRPr lang="el-GR" smtClean="0"/>
          </a:p>
        </p:txBody>
      </p:sp>
      <p:pic>
        <p:nvPicPr>
          <p:cNvPr id="41988"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922338"/>
          </a:xfrm>
        </p:spPr>
        <p:txBody>
          <a:bodyPr/>
          <a:lstStyle/>
          <a:p>
            <a:pPr algn="ctr" eaLnBrk="1" hangingPunct="1"/>
            <a:r>
              <a:rPr lang="en-US" smtClean="0"/>
              <a:t>IACS (3)</a:t>
            </a:r>
          </a:p>
        </p:txBody>
      </p:sp>
      <p:sp>
        <p:nvSpPr>
          <p:cNvPr id="43011" name="Rectangle 3"/>
          <p:cNvSpPr>
            <a:spLocks noGrp="1" noChangeArrowheads="1"/>
          </p:cNvSpPr>
          <p:nvPr>
            <p:ph idx="1"/>
          </p:nvPr>
        </p:nvSpPr>
        <p:spPr>
          <a:xfrm>
            <a:off x="457200" y="908050"/>
            <a:ext cx="8218488" cy="5689600"/>
          </a:xfrm>
        </p:spPr>
        <p:txBody>
          <a:bodyPr/>
          <a:lstStyle/>
          <a:p>
            <a:pPr eaLnBrk="1" hangingPunct="1">
              <a:lnSpc>
                <a:spcPct val="80000"/>
              </a:lnSpc>
              <a:buFontTx/>
              <a:buNone/>
            </a:pPr>
            <a:r>
              <a:rPr lang="en-US" sz="2800" smtClean="0"/>
              <a:t>5. Application Processing System (administrative controls, application processing, calculation of eligible / payment areas per parcel,  calculation of penalties, reductions and sanctions, Payments (Dapf, Naf), Recoveries, etc).</a:t>
            </a:r>
          </a:p>
          <a:p>
            <a:pPr eaLnBrk="1" hangingPunct="1">
              <a:lnSpc>
                <a:spcPct val="80000"/>
              </a:lnSpc>
              <a:buFontTx/>
              <a:buNone/>
            </a:pPr>
            <a:r>
              <a:rPr lang="en-US" sz="2800" smtClean="0"/>
              <a:t>	Sub-systems: BPS, YFS, GrP, PfNCA, VCS, SFS, Cotton, etc.</a:t>
            </a:r>
          </a:p>
          <a:p>
            <a:pPr eaLnBrk="1" hangingPunct="1">
              <a:lnSpc>
                <a:spcPct val="80000"/>
              </a:lnSpc>
              <a:buFontTx/>
              <a:buNone/>
            </a:pPr>
            <a:r>
              <a:rPr lang="en-US" sz="2800" smtClean="0"/>
              <a:t>6. Security sub-system, user administration, rights &amp; privileges</a:t>
            </a:r>
          </a:p>
          <a:p>
            <a:pPr eaLnBrk="1" hangingPunct="1">
              <a:lnSpc>
                <a:spcPct val="80000"/>
              </a:lnSpc>
              <a:buFontTx/>
              <a:buNone/>
            </a:pPr>
            <a:r>
              <a:rPr lang="en-US" sz="2800" smtClean="0"/>
              <a:t>7. Information Tracking Changes and auditing</a:t>
            </a:r>
          </a:p>
          <a:p>
            <a:pPr eaLnBrk="1" hangingPunct="1">
              <a:lnSpc>
                <a:spcPct val="80000"/>
              </a:lnSpc>
              <a:buFontTx/>
              <a:buNone/>
            </a:pPr>
            <a:r>
              <a:rPr lang="en-US" sz="2800" smtClean="0"/>
              <a:t>	system (historical data, who / when / which / where)</a:t>
            </a:r>
          </a:p>
          <a:p>
            <a:pPr eaLnBrk="1" hangingPunct="1">
              <a:lnSpc>
                <a:spcPct val="80000"/>
              </a:lnSpc>
              <a:buFontTx/>
              <a:buNone/>
            </a:pPr>
            <a:r>
              <a:rPr lang="en-US" sz="2800" smtClean="0"/>
              <a:t>8. Reporting and data mining tools. </a:t>
            </a:r>
          </a:p>
        </p:txBody>
      </p:sp>
      <p:pic>
        <p:nvPicPr>
          <p:cNvPr id="4301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0"/>
            <a:ext cx="8435975" cy="765175"/>
          </a:xfrm>
        </p:spPr>
        <p:txBody>
          <a:bodyPr/>
          <a:lstStyle/>
          <a:p>
            <a:pPr algn="ctr" eaLnBrk="1" hangingPunct="1"/>
            <a:r>
              <a:rPr lang="en-US" sz="4000" smtClean="0"/>
              <a:t>IACS abstract design</a:t>
            </a:r>
          </a:p>
        </p:txBody>
      </p:sp>
      <p:sp>
        <p:nvSpPr>
          <p:cNvPr id="44035" name="AutoShape 25"/>
          <p:cNvSpPr>
            <a:spLocks noChangeArrowheads="1"/>
          </p:cNvSpPr>
          <p:nvPr/>
        </p:nvSpPr>
        <p:spPr bwMode="auto">
          <a:xfrm>
            <a:off x="3779838" y="2492375"/>
            <a:ext cx="1150937" cy="1296988"/>
          </a:xfrm>
          <a:prstGeom prst="can">
            <a:avLst>
              <a:gd name="adj" fmla="val 28172"/>
            </a:avLst>
          </a:prstGeom>
          <a:solidFill>
            <a:schemeClr val="accent1"/>
          </a:solidFill>
          <a:ln w="9525">
            <a:solidFill>
              <a:schemeClr val="tx1"/>
            </a:solidFill>
            <a:round/>
            <a:headEnd/>
            <a:tailEnd/>
          </a:ln>
        </p:spPr>
        <p:txBody>
          <a:bodyPr wrap="none" anchor="ctr"/>
          <a:lstStyle/>
          <a:p>
            <a:pPr algn="ctr"/>
            <a:endParaRPr lang="el-GR"/>
          </a:p>
          <a:p>
            <a:pPr algn="ctr"/>
            <a:r>
              <a:rPr lang="en-US"/>
              <a:t>Applicants</a:t>
            </a:r>
          </a:p>
          <a:p>
            <a:pPr algn="ctr"/>
            <a:r>
              <a:rPr lang="en-US"/>
              <a:t>Parcels</a:t>
            </a:r>
          </a:p>
          <a:p>
            <a:pPr algn="ctr"/>
            <a:r>
              <a:rPr lang="en-US"/>
              <a:t>Claims</a:t>
            </a:r>
          </a:p>
          <a:p>
            <a:pPr algn="ctr"/>
            <a:endParaRPr lang="en-US"/>
          </a:p>
        </p:txBody>
      </p:sp>
      <p:sp>
        <p:nvSpPr>
          <p:cNvPr id="44036" name="AutoShape 26"/>
          <p:cNvSpPr>
            <a:spLocks noChangeArrowheads="1"/>
          </p:cNvSpPr>
          <p:nvPr/>
        </p:nvSpPr>
        <p:spPr bwMode="auto">
          <a:xfrm>
            <a:off x="900113" y="908050"/>
            <a:ext cx="914400" cy="800100"/>
          </a:xfrm>
          <a:prstGeom prst="flowChartPunchedCard">
            <a:avLst/>
          </a:prstGeom>
          <a:solidFill>
            <a:schemeClr val="accent1"/>
          </a:solidFill>
          <a:ln w="9525">
            <a:solidFill>
              <a:schemeClr val="tx1"/>
            </a:solidFill>
            <a:miter lim="800000"/>
            <a:headEnd/>
            <a:tailEnd/>
          </a:ln>
        </p:spPr>
        <p:txBody>
          <a:bodyPr wrap="none" anchor="ctr"/>
          <a:lstStyle/>
          <a:p>
            <a:pPr algn="ctr"/>
            <a:r>
              <a:rPr lang="en-US"/>
              <a:t>LPIS</a:t>
            </a:r>
          </a:p>
        </p:txBody>
      </p:sp>
      <p:sp>
        <p:nvSpPr>
          <p:cNvPr id="44037" name="AutoShape 27"/>
          <p:cNvSpPr>
            <a:spLocks noChangeArrowheads="1"/>
          </p:cNvSpPr>
          <p:nvPr/>
        </p:nvSpPr>
        <p:spPr bwMode="auto">
          <a:xfrm>
            <a:off x="539750" y="4292600"/>
            <a:ext cx="7704138" cy="1439863"/>
          </a:xfrm>
          <a:prstGeom prst="flowChartPunchedCard">
            <a:avLst/>
          </a:prstGeom>
          <a:solidFill>
            <a:schemeClr val="accent1"/>
          </a:solidFill>
          <a:ln w="9525">
            <a:solidFill>
              <a:schemeClr val="tx1"/>
            </a:solidFill>
            <a:miter lim="800000"/>
            <a:headEnd/>
            <a:tailEnd/>
          </a:ln>
        </p:spPr>
        <p:txBody>
          <a:bodyPr wrap="none" anchor="ctr"/>
          <a:lstStyle/>
          <a:p>
            <a:pPr algn="ctr"/>
            <a:endParaRPr lang="el-GR"/>
          </a:p>
        </p:txBody>
      </p:sp>
      <p:sp>
        <p:nvSpPr>
          <p:cNvPr id="44038" name="Line 28"/>
          <p:cNvSpPr>
            <a:spLocks noChangeShapeType="1"/>
          </p:cNvSpPr>
          <p:nvPr/>
        </p:nvSpPr>
        <p:spPr bwMode="auto">
          <a:xfrm>
            <a:off x="1403350" y="4437063"/>
            <a:ext cx="0" cy="1223962"/>
          </a:xfrm>
          <a:prstGeom prst="line">
            <a:avLst/>
          </a:prstGeom>
          <a:noFill/>
          <a:ln w="9525">
            <a:solidFill>
              <a:schemeClr val="tx1"/>
            </a:solidFill>
            <a:round/>
            <a:headEnd/>
            <a:tailEnd/>
          </a:ln>
        </p:spPr>
        <p:txBody>
          <a:bodyPr/>
          <a:lstStyle/>
          <a:p>
            <a:endParaRPr lang="el-GR"/>
          </a:p>
        </p:txBody>
      </p:sp>
      <p:sp>
        <p:nvSpPr>
          <p:cNvPr id="44039" name="Text Box 33"/>
          <p:cNvSpPr txBox="1">
            <a:spLocks noChangeArrowheads="1"/>
          </p:cNvSpPr>
          <p:nvPr/>
        </p:nvSpPr>
        <p:spPr bwMode="auto">
          <a:xfrm>
            <a:off x="684213" y="4938713"/>
            <a:ext cx="647700" cy="366712"/>
          </a:xfrm>
          <a:prstGeom prst="rect">
            <a:avLst/>
          </a:prstGeom>
          <a:noFill/>
          <a:ln w="9525">
            <a:noFill/>
            <a:miter lim="800000"/>
            <a:headEnd/>
            <a:tailEnd/>
          </a:ln>
        </p:spPr>
        <p:txBody>
          <a:bodyPr>
            <a:spAutoFit/>
          </a:bodyPr>
          <a:lstStyle/>
          <a:p>
            <a:pPr>
              <a:spcBef>
                <a:spcPct val="50000"/>
              </a:spcBef>
            </a:pPr>
            <a:r>
              <a:rPr lang="en-US"/>
              <a:t>BPS</a:t>
            </a:r>
          </a:p>
        </p:txBody>
      </p:sp>
      <p:sp>
        <p:nvSpPr>
          <p:cNvPr id="44040" name="Line 34"/>
          <p:cNvSpPr>
            <a:spLocks noChangeShapeType="1"/>
          </p:cNvSpPr>
          <p:nvPr/>
        </p:nvSpPr>
        <p:spPr bwMode="auto">
          <a:xfrm>
            <a:off x="2195513" y="4292600"/>
            <a:ext cx="0" cy="1439863"/>
          </a:xfrm>
          <a:prstGeom prst="line">
            <a:avLst/>
          </a:prstGeom>
          <a:noFill/>
          <a:ln w="9525">
            <a:solidFill>
              <a:schemeClr val="tx1"/>
            </a:solidFill>
            <a:round/>
            <a:headEnd/>
            <a:tailEnd/>
          </a:ln>
        </p:spPr>
        <p:txBody>
          <a:bodyPr/>
          <a:lstStyle/>
          <a:p>
            <a:endParaRPr lang="el-GR"/>
          </a:p>
        </p:txBody>
      </p:sp>
      <p:sp>
        <p:nvSpPr>
          <p:cNvPr id="44041" name="Text Box 35"/>
          <p:cNvSpPr txBox="1">
            <a:spLocks noChangeArrowheads="1"/>
          </p:cNvSpPr>
          <p:nvPr/>
        </p:nvSpPr>
        <p:spPr bwMode="auto">
          <a:xfrm>
            <a:off x="1547813" y="4938713"/>
            <a:ext cx="792162" cy="366712"/>
          </a:xfrm>
          <a:prstGeom prst="rect">
            <a:avLst/>
          </a:prstGeom>
          <a:noFill/>
          <a:ln w="9525">
            <a:noFill/>
            <a:miter lim="800000"/>
            <a:headEnd/>
            <a:tailEnd/>
          </a:ln>
        </p:spPr>
        <p:txBody>
          <a:bodyPr>
            <a:spAutoFit/>
          </a:bodyPr>
          <a:lstStyle/>
          <a:p>
            <a:pPr>
              <a:spcBef>
                <a:spcPct val="50000"/>
              </a:spcBef>
            </a:pPr>
            <a:r>
              <a:rPr lang="en-US"/>
              <a:t>YFS</a:t>
            </a:r>
          </a:p>
        </p:txBody>
      </p:sp>
      <p:sp>
        <p:nvSpPr>
          <p:cNvPr id="44042" name="Text Box 36"/>
          <p:cNvSpPr txBox="1">
            <a:spLocks noChangeArrowheads="1"/>
          </p:cNvSpPr>
          <p:nvPr/>
        </p:nvSpPr>
        <p:spPr bwMode="auto">
          <a:xfrm>
            <a:off x="2266950" y="4938713"/>
            <a:ext cx="819150" cy="366712"/>
          </a:xfrm>
          <a:prstGeom prst="rect">
            <a:avLst/>
          </a:prstGeom>
          <a:noFill/>
          <a:ln w="9525">
            <a:noFill/>
            <a:miter lim="800000"/>
            <a:headEnd/>
            <a:tailEnd/>
          </a:ln>
        </p:spPr>
        <p:txBody>
          <a:bodyPr wrap="none">
            <a:spAutoFit/>
          </a:bodyPr>
          <a:lstStyle/>
          <a:p>
            <a:r>
              <a:rPr lang="en-US"/>
              <a:t>Green</a:t>
            </a:r>
          </a:p>
        </p:txBody>
      </p:sp>
      <p:sp>
        <p:nvSpPr>
          <p:cNvPr id="44043" name="Line 38"/>
          <p:cNvSpPr>
            <a:spLocks noChangeShapeType="1"/>
          </p:cNvSpPr>
          <p:nvPr/>
        </p:nvSpPr>
        <p:spPr bwMode="auto">
          <a:xfrm>
            <a:off x="3132138" y="4292600"/>
            <a:ext cx="0" cy="1439863"/>
          </a:xfrm>
          <a:prstGeom prst="line">
            <a:avLst/>
          </a:prstGeom>
          <a:noFill/>
          <a:ln w="9525">
            <a:solidFill>
              <a:schemeClr val="tx1"/>
            </a:solidFill>
            <a:round/>
            <a:headEnd/>
            <a:tailEnd/>
          </a:ln>
        </p:spPr>
        <p:txBody>
          <a:bodyPr/>
          <a:lstStyle/>
          <a:p>
            <a:endParaRPr lang="el-GR"/>
          </a:p>
        </p:txBody>
      </p:sp>
      <p:sp>
        <p:nvSpPr>
          <p:cNvPr id="44044" name="Text Box 39"/>
          <p:cNvSpPr txBox="1">
            <a:spLocks noChangeArrowheads="1"/>
          </p:cNvSpPr>
          <p:nvPr/>
        </p:nvSpPr>
        <p:spPr bwMode="auto">
          <a:xfrm>
            <a:off x="3203575" y="4938713"/>
            <a:ext cx="666750" cy="366712"/>
          </a:xfrm>
          <a:prstGeom prst="rect">
            <a:avLst/>
          </a:prstGeom>
          <a:noFill/>
          <a:ln w="9525">
            <a:noFill/>
            <a:miter lim="800000"/>
            <a:headEnd/>
            <a:tailEnd/>
          </a:ln>
        </p:spPr>
        <p:txBody>
          <a:bodyPr wrap="none">
            <a:spAutoFit/>
          </a:bodyPr>
          <a:lstStyle/>
          <a:p>
            <a:r>
              <a:rPr lang="en-US"/>
              <a:t>NCA</a:t>
            </a:r>
          </a:p>
        </p:txBody>
      </p:sp>
      <p:sp>
        <p:nvSpPr>
          <p:cNvPr id="44045" name="Line 40"/>
          <p:cNvSpPr>
            <a:spLocks noChangeShapeType="1"/>
          </p:cNvSpPr>
          <p:nvPr/>
        </p:nvSpPr>
        <p:spPr bwMode="auto">
          <a:xfrm>
            <a:off x="3851275" y="4292600"/>
            <a:ext cx="0" cy="1439863"/>
          </a:xfrm>
          <a:prstGeom prst="line">
            <a:avLst/>
          </a:prstGeom>
          <a:noFill/>
          <a:ln w="9525">
            <a:solidFill>
              <a:schemeClr val="tx1"/>
            </a:solidFill>
            <a:round/>
            <a:headEnd/>
            <a:tailEnd/>
          </a:ln>
        </p:spPr>
        <p:txBody>
          <a:bodyPr/>
          <a:lstStyle/>
          <a:p>
            <a:endParaRPr lang="el-GR"/>
          </a:p>
        </p:txBody>
      </p:sp>
      <p:sp>
        <p:nvSpPr>
          <p:cNvPr id="44046" name="Text Box 41"/>
          <p:cNvSpPr txBox="1">
            <a:spLocks noChangeArrowheads="1"/>
          </p:cNvSpPr>
          <p:nvPr/>
        </p:nvSpPr>
        <p:spPr bwMode="auto">
          <a:xfrm>
            <a:off x="3924300" y="4938713"/>
            <a:ext cx="654050" cy="366712"/>
          </a:xfrm>
          <a:prstGeom prst="rect">
            <a:avLst/>
          </a:prstGeom>
          <a:noFill/>
          <a:ln w="9525">
            <a:noFill/>
            <a:miter lim="800000"/>
            <a:headEnd/>
            <a:tailEnd/>
          </a:ln>
        </p:spPr>
        <p:txBody>
          <a:bodyPr>
            <a:spAutoFit/>
          </a:bodyPr>
          <a:lstStyle/>
          <a:p>
            <a:r>
              <a:rPr lang="en-US"/>
              <a:t>VCS</a:t>
            </a:r>
          </a:p>
        </p:txBody>
      </p:sp>
      <p:sp>
        <p:nvSpPr>
          <p:cNvPr id="44047" name="Line 43"/>
          <p:cNvSpPr>
            <a:spLocks noChangeShapeType="1"/>
          </p:cNvSpPr>
          <p:nvPr/>
        </p:nvSpPr>
        <p:spPr bwMode="auto">
          <a:xfrm>
            <a:off x="4572000" y="4292600"/>
            <a:ext cx="0" cy="1439863"/>
          </a:xfrm>
          <a:prstGeom prst="line">
            <a:avLst/>
          </a:prstGeom>
          <a:noFill/>
          <a:ln w="9525">
            <a:solidFill>
              <a:schemeClr val="tx1"/>
            </a:solidFill>
            <a:round/>
            <a:headEnd/>
            <a:tailEnd/>
          </a:ln>
        </p:spPr>
        <p:txBody>
          <a:bodyPr/>
          <a:lstStyle/>
          <a:p>
            <a:endParaRPr lang="el-GR"/>
          </a:p>
        </p:txBody>
      </p:sp>
      <p:sp>
        <p:nvSpPr>
          <p:cNvPr id="44048" name="Text Box 44"/>
          <p:cNvSpPr txBox="1">
            <a:spLocks noChangeArrowheads="1"/>
          </p:cNvSpPr>
          <p:nvPr/>
        </p:nvSpPr>
        <p:spPr bwMode="auto">
          <a:xfrm>
            <a:off x="4643438" y="4941888"/>
            <a:ext cx="628650" cy="366712"/>
          </a:xfrm>
          <a:prstGeom prst="rect">
            <a:avLst/>
          </a:prstGeom>
          <a:noFill/>
          <a:ln w="9525">
            <a:noFill/>
            <a:miter lim="800000"/>
            <a:headEnd/>
            <a:tailEnd/>
          </a:ln>
        </p:spPr>
        <p:txBody>
          <a:bodyPr wrap="none">
            <a:spAutoFit/>
          </a:bodyPr>
          <a:lstStyle/>
          <a:p>
            <a:r>
              <a:rPr lang="en-US"/>
              <a:t>SFS</a:t>
            </a:r>
          </a:p>
        </p:txBody>
      </p:sp>
      <p:sp>
        <p:nvSpPr>
          <p:cNvPr id="44049" name="Line 45"/>
          <p:cNvSpPr>
            <a:spLocks noChangeShapeType="1"/>
          </p:cNvSpPr>
          <p:nvPr/>
        </p:nvSpPr>
        <p:spPr bwMode="auto">
          <a:xfrm>
            <a:off x="5219700" y="4292600"/>
            <a:ext cx="0" cy="1441450"/>
          </a:xfrm>
          <a:prstGeom prst="line">
            <a:avLst/>
          </a:prstGeom>
          <a:noFill/>
          <a:ln w="9525">
            <a:solidFill>
              <a:schemeClr val="tx1"/>
            </a:solidFill>
            <a:round/>
            <a:headEnd/>
            <a:tailEnd/>
          </a:ln>
        </p:spPr>
        <p:txBody>
          <a:bodyPr/>
          <a:lstStyle/>
          <a:p>
            <a:endParaRPr lang="el-GR"/>
          </a:p>
        </p:txBody>
      </p:sp>
      <p:sp>
        <p:nvSpPr>
          <p:cNvPr id="44050" name="Text Box 46"/>
          <p:cNvSpPr txBox="1">
            <a:spLocks noChangeArrowheads="1"/>
          </p:cNvSpPr>
          <p:nvPr/>
        </p:nvSpPr>
        <p:spPr bwMode="auto">
          <a:xfrm>
            <a:off x="5292725" y="4868863"/>
            <a:ext cx="863600" cy="1190625"/>
          </a:xfrm>
          <a:prstGeom prst="rect">
            <a:avLst/>
          </a:prstGeom>
          <a:noFill/>
          <a:ln w="9525">
            <a:noFill/>
            <a:miter lim="800000"/>
            <a:headEnd/>
            <a:tailEnd/>
          </a:ln>
        </p:spPr>
        <p:txBody>
          <a:bodyPr>
            <a:spAutoFit/>
          </a:bodyPr>
          <a:lstStyle/>
          <a:p>
            <a:r>
              <a:rPr lang="en-US"/>
              <a:t>Cotton</a:t>
            </a:r>
          </a:p>
          <a:p>
            <a:r>
              <a:rPr lang="en-US"/>
              <a:t>Agean</a:t>
            </a:r>
          </a:p>
          <a:p>
            <a:r>
              <a:rPr lang="en-US"/>
              <a:t>Etc</a:t>
            </a:r>
          </a:p>
          <a:p>
            <a:endParaRPr lang="en-US"/>
          </a:p>
        </p:txBody>
      </p:sp>
      <p:sp>
        <p:nvSpPr>
          <p:cNvPr id="44051" name="AutoShape 49"/>
          <p:cNvSpPr>
            <a:spLocks noChangeArrowheads="1"/>
          </p:cNvSpPr>
          <p:nvPr/>
        </p:nvSpPr>
        <p:spPr bwMode="auto">
          <a:xfrm>
            <a:off x="6443663" y="765175"/>
            <a:ext cx="1150937" cy="792163"/>
          </a:xfrm>
          <a:prstGeom prst="flowChartPunchedCard">
            <a:avLst/>
          </a:prstGeom>
          <a:solidFill>
            <a:schemeClr val="accent1"/>
          </a:solidFill>
          <a:ln w="9525">
            <a:solidFill>
              <a:schemeClr val="tx1"/>
            </a:solidFill>
            <a:miter lim="800000"/>
            <a:headEnd/>
            <a:tailEnd/>
          </a:ln>
        </p:spPr>
        <p:txBody>
          <a:bodyPr wrap="none" anchor="ctr"/>
          <a:lstStyle/>
          <a:p>
            <a:pPr algn="ctr"/>
            <a:r>
              <a:rPr lang="en-US"/>
              <a:t>Web-GIS</a:t>
            </a:r>
          </a:p>
          <a:p>
            <a:pPr algn="ctr"/>
            <a:r>
              <a:rPr lang="en-US"/>
              <a:t>Claims</a:t>
            </a:r>
          </a:p>
        </p:txBody>
      </p:sp>
      <p:sp>
        <p:nvSpPr>
          <p:cNvPr id="44052" name="AutoShape 54"/>
          <p:cNvSpPr>
            <a:spLocks noChangeArrowheads="1"/>
          </p:cNvSpPr>
          <p:nvPr/>
        </p:nvSpPr>
        <p:spPr bwMode="auto">
          <a:xfrm>
            <a:off x="4643438" y="908050"/>
            <a:ext cx="1150937" cy="792163"/>
          </a:xfrm>
          <a:prstGeom prst="flowChartPunchedCard">
            <a:avLst/>
          </a:prstGeom>
          <a:solidFill>
            <a:schemeClr val="accent1"/>
          </a:solidFill>
          <a:ln w="9525">
            <a:solidFill>
              <a:schemeClr val="tx1"/>
            </a:solidFill>
            <a:miter lim="800000"/>
            <a:headEnd/>
            <a:tailEnd/>
          </a:ln>
        </p:spPr>
        <p:txBody>
          <a:bodyPr wrap="none" anchor="ctr"/>
          <a:lstStyle/>
          <a:p>
            <a:pPr algn="ctr"/>
            <a:r>
              <a:rPr lang="en-US"/>
              <a:t>Web-Ent</a:t>
            </a:r>
          </a:p>
        </p:txBody>
      </p:sp>
      <p:sp>
        <p:nvSpPr>
          <p:cNvPr id="44053" name="AutoShape 55"/>
          <p:cNvSpPr>
            <a:spLocks noChangeArrowheads="1"/>
          </p:cNvSpPr>
          <p:nvPr/>
        </p:nvSpPr>
        <p:spPr bwMode="auto">
          <a:xfrm>
            <a:off x="1835150" y="2492375"/>
            <a:ext cx="1008063" cy="1295400"/>
          </a:xfrm>
          <a:prstGeom prst="can">
            <a:avLst>
              <a:gd name="adj" fmla="val 32126"/>
            </a:avLst>
          </a:prstGeom>
          <a:solidFill>
            <a:schemeClr val="accent1"/>
          </a:solidFill>
          <a:ln w="9525">
            <a:solidFill>
              <a:schemeClr val="tx1"/>
            </a:solidFill>
            <a:round/>
            <a:headEnd/>
            <a:tailEnd/>
          </a:ln>
        </p:spPr>
        <p:txBody>
          <a:bodyPr wrap="none" anchor="ctr"/>
          <a:lstStyle/>
          <a:p>
            <a:pPr algn="ctr"/>
            <a:r>
              <a:rPr lang="en-US"/>
              <a:t>GIS</a:t>
            </a:r>
          </a:p>
          <a:p>
            <a:pPr algn="ctr"/>
            <a:r>
              <a:rPr lang="en-US"/>
              <a:t>DB</a:t>
            </a:r>
          </a:p>
        </p:txBody>
      </p:sp>
      <p:sp>
        <p:nvSpPr>
          <p:cNvPr id="44054" name="AutoShape 57"/>
          <p:cNvSpPr>
            <a:spLocks noChangeArrowheads="1"/>
          </p:cNvSpPr>
          <p:nvPr/>
        </p:nvSpPr>
        <p:spPr bwMode="auto">
          <a:xfrm>
            <a:off x="6084888" y="2492375"/>
            <a:ext cx="1008062" cy="1152525"/>
          </a:xfrm>
          <a:prstGeom prst="can">
            <a:avLst>
              <a:gd name="adj" fmla="val 28583"/>
            </a:avLst>
          </a:prstGeom>
          <a:solidFill>
            <a:schemeClr val="accent1"/>
          </a:solidFill>
          <a:ln w="9525">
            <a:solidFill>
              <a:schemeClr val="tx1"/>
            </a:solidFill>
            <a:round/>
            <a:headEnd/>
            <a:tailEnd/>
          </a:ln>
        </p:spPr>
        <p:txBody>
          <a:bodyPr wrap="none" anchor="ctr"/>
          <a:lstStyle/>
          <a:p>
            <a:pPr algn="ctr"/>
            <a:endParaRPr lang="el-GR"/>
          </a:p>
          <a:p>
            <a:pPr algn="ctr"/>
            <a:r>
              <a:rPr lang="en-US"/>
              <a:t>Entitle-</a:t>
            </a:r>
          </a:p>
          <a:p>
            <a:pPr algn="ctr"/>
            <a:r>
              <a:rPr lang="en-US"/>
              <a:t>ments</a:t>
            </a:r>
          </a:p>
          <a:p>
            <a:pPr algn="ctr"/>
            <a:endParaRPr lang="en-US"/>
          </a:p>
        </p:txBody>
      </p:sp>
      <p:sp>
        <p:nvSpPr>
          <p:cNvPr id="44055" name="AutoShape 58"/>
          <p:cNvSpPr>
            <a:spLocks noChangeArrowheads="1"/>
          </p:cNvSpPr>
          <p:nvPr/>
        </p:nvSpPr>
        <p:spPr bwMode="auto">
          <a:xfrm>
            <a:off x="2627313" y="908050"/>
            <a:ext cx="914400" cy="800100"/>
          </a:xfrm>
          <a:prstGeom prst="flowChartPunchedCard">
            <a:avLst/>
          </a:prstGeom>
          <a:solidFill>
            <a:schemeClr val="accent1"/>
          </a:solidFill>
          <a:ln w="9525">
            <a:solidFill>
              <a:schemeClr val="tx1"/>
            </a:solidFill>
            <a:miter lim="800000"/>
            <a:headEnd/>
            <a:tailEnd/>
          </a:ln>
        </p:spPr>
        <p:txBody>
          <a:bodyPr wrap="none" anchor="ctr"/>
          <a:lstStyle/>
          <a:p>
            <a:pPr algn="ctr"/>
            <a:r>
              <a:rPr lang="en-US"/>
              <a:t>Control</a:t>
            </a:r>
          </a:p>
          <a:p>
            <a:pPr algn="ctr"/>
            <a:r>
              <a:rPr lang="en-US"/>
              <a:t>System</a:t>
            </a:r>
          </a:p>
        </p:txBody>
      </p:sp>
      <p:sp>
        <p:nvSpPr>
          <p:cNvPr id="44056" name="Line 61"/>
          <p:cNvSpPr>
            <a:spLocks noChangeShapeType="1"/>
          </p:cNvSpPr>
          <p:nvPr/>
        </p:nvSpPr>
        <p:spPr bwMode="auto">
          <a:xfrm>
            <a:off x="1331913" y="1700213"/>
            <a:ext cx="1008062" cy="935037"/>
          </a:xfrm>
          <a:prstGeom prst="line">
            <a:avLst/>
          </a:prstGeom>
          <a:noFill/>
          <a:ln w="9525">
            <a:solidFill>
              <a:schemeClr val="tx1"/>
            </a:solidFill>
            <a:round/>
            <a:headEnd type="triangle" w="med" len="med"/>
            <a:tailEnd type="triangle" w="med" len="med"/>
          </a:ln>
        </p:spPr>
        <p:txBody>
          <a:bodyPr/>
          <a:lstStyle/>
          <a:p>
            <a:endParaRPr lang="el-GR"/>
          </a:p>
        </p:txBody>
      </p:sp>
      <p:sp>
        <p:nvSpPr>
          <p:cNvPr id="44057" name="Line 62"/>
          <p:cNvSpPr>
            <a:spLocks noChangeShapeType="1"/>
          </p:cNvSpPr>
          <p:nvPr/>
        </p:nvSpPr>
        <p:spPr bwMode="auto">
          <a:xfrm flipV="1">
            <a:off x="2484438" y="1700213"/>
            <a:ext cx="503237" cy="863600"/>
          </a:xfrm>
          <a:prstGeom prst="line">
            <a:avLst/>
          </a:prstGeom>
          <a:noFill/>
          <a:ln w="9525">
            <a:solidFill>
              <a:schemeClr val="tx1"/>
            </a:solidFill>
            <a:round/>
            <a:headEnd type="triangle" w="med" len="med"/>
            <a:tailEnd type="triangle" w="med" len="med"/>
          </a:ln>
        </p:spPr>
        <p:txBody>
          <a:bodyPr/>
          <a:lstStyle/>
          <a:p>
            <a:endParaRPr lang="el-GR"/>
          </a:p>
        </p:txBody>
      </p:sp>
      <p:sp>
        <p:nvSpPr>
          <p:cNvPr id="44058" name="Line 64"/>
          <p:cNvSpPr>
            <a:spLocks noChangeShapeType="1"/>
          </p:cNvSpPr>
          <p:nvPr/>
        </p:nvSpPr>
        <p:spPr bwMode="auto">
          <a:xfrm>
            <a:off x="4427538" y="3716338"/>
            <a:ext cx="0" cy="576262"/>
          </a:xfrm>
          <a:prstGeom prst="line">
            <a:avLst/>
          </a:prstGeom>
          <a:noFill/>
          <a:ln w="9525">
            <a:solidFill>
              <a:schemeClr val="tx1"/>
            </a:solidFill>
            <a:round/>
            <a:headEnd type="triangle" w="med" len="med"/>
            <a:tailEnd type="triangle" w="med" len="med"/>
          </a:ln>
        </p:spPr>
        <p:txBody>
          <a:bodyPr/>
          <a:lstStyle/>
          <a:p>
            <a:endParaRPr lang="el-GR"/>
          </a:p>
        </p:txBody>
      </p:sp>
      <p:sp>
        <p:nvSpPr>
          <p:cNvPr id="44059" name="Line 65"/>
          <p:cNvSpPr>
            <a:spLocks noChangeShapeType="1"/>
          </p:cNvSpPr>
          <p:nvPr/>
        </p:nvSpPr>
        <p:spPr bwMode="auto">
          <a:xfrm>
            <a:off x="5508625" y="1700213"/>
            <a:ext cx="1079500" cy="863600"/>
          </a:xfrm>
          <a:prstGeom prst="line">
            <a:avLst/>
          </a:prstGeom>
          <a:noFill/>
          <a:ln w="9525">
            <a:solidFill>
              <a:schemeClr val="tx1"/>
            </a:solidFill>
            <a:round/>
            <a:headEnd type="triangle" w="med" len="med"/>
            <a:tailEnd type="triangle" w="med" len="med"/>
          </a:ln>
        </p:spPr>
        <p:txBody>
          <a:bodyPr/>
          <a:lstStyle/>
          <a:p>
            <a:endParaRPr lang="el-GR"/>
          </a:p>
        </p:txBody>
      </p:sp>
      <p:sp>
        <p:nvSpPr>
          <p:cNvPr id="44060" name="Line 66"/>
          <p:cNvSpPr>
            <a:spLocks noChangeShapeType="1"/>
          </p:cNvSpPr>
          <p:nvPr/>
        </p:nvSpPr>
        <p:spPr bwMode="auto">
          <a:xfrm flipV="1">
            <a:off x="6877050" y="1555750"/>
            <a:ext cx="431800" cy="936625"/>
          </a:xfrm>
          <a:prstGeom prst="line">
            <a:avLst/>
          </a:prstGeom>
          <a:noFill/>
          <a:ln w="9525">
            <a:solidFill>
              <a:schemeClr val="tx1"/>
            </a:solidFill>
            <a:round/>
            <a:headEnd type="triangle" w="med" len="med"/>
            <a:tailEnd type="triangle" w="med" len="med"/>
          </a:ln>
        </p:spPr>
        <p:txBody>
          <a:bodyPr/>
          <a:lstStyle/>
          <a:p>
            <a:endParaRPr lang="el-GR"/>
          </a:p>
        </p:txBody>
      </p:sp>
      <p:sp>
        <p:nvSpPr>
          <p:cNvPr id="44061" name="Line 67"/>
          <p:cNvSpPr>
            <a:spLocks noChangeShapeType="1"/>
          </p:cNvSpPr>
          <p:nvPr/>
        </p:nvSpPr>
        <p:spPr bwMode="auto">
          <a:xfrm>
            <a:off x="2555875" y="3789363"/>
            <a:ext cx="1511300" cy="503237"/>
          </a:xfrm>
          <a:prstGeom prst="line">
            <a:avLst/>
          </a:prstGeom>
          <a:noFill/>
          <a:ln w="9525">
            <a:solidFill>
              <a:schemeClr val="tx1"/>
            </a:solidFill>
            <a:round/>
            <a:headEnd type="triangle" w="med" len="med"/>
            <a:tailEnd type="triangle" w="med" len="med"/>
          </a:ln>
        </p:spPr>
        <p:txBody>
          <a:bodyPr/>
          <a:lstStyle/>
          <a:p>
            <a:endParaRPr lang="el-GR"/>
          </a:p>
        </p:txBody>
      </p:sp>
      <p:sp>
        <p:nvSpPr>
          <p:cNvPr id="44062" name="Line 68"/>
          <p:cNvSpPr>
            <a:spLocks noChangeShapeType="1"/>
          </p:cNvSpPr>
          <p:nvPr/>
        </p:nvSpPr>
        <p:spPr bwMode="auto">
          <a:xfrm flipH="1">
            <a:off x="4716463" y="3643313"/>
            <a:ext cx="1727200" cy="649287"/>
          </a:xfrm>
          <a:prstGeom prst="line">
            <a:avLst/>
          </a:prstGeom>
          <a:noFill/>
          <a:ln w="9525">
            <a:solidFill>
              <a:schemeClr val="tx1"/>
            </a:solidFill>
            <a:round/>
            <a:headEnd type="triangle" w="med" len="med"/>
            <a:tailEnd type="triangle" w="med" len="med"/>
          </a:ln>
        </p:spPr>
        <p:txBody>
          <a:bodyPr/>
          <a:lstStyle/>
          <a:p>
            <a:endParaRPr lang="el-GR"/>
          </a:p>
        </p:txBody>
      </p:sp>
      <p:sp>
        <p:nvSpPr>
          <p:cNvPr id="44063" name="Line 70"/>
          <p:cNvSpPr>
            <a:spLocks noChangeShapeType="1"/>
          </p:cNvSpPr>
          <p:nvPr/>
        </p:nvSpPr>
        <p:spPr bwMode="auto">
          <a:xfrm flipV="1">
            <a:off x="4500563" y="1700213"/>
            <a:ext cx="503237" cy="792162"/>
          </a:xfrm>
          <a:prstGeom prst="line">
            <a:avLst/>
          </a:prstGeom>
          <a:noFill/>
          <a:ln w="9525">
            <a:solidFill>
              <a:schemeClr val="tx1"/>
            </a:solidFill>
            <a:round/>
            <a:headEnd/>
            <a:tailEnd type="triangle" w="med" len="med"/>
          </a:ln>
        </p:spPr>
        <p:txBody>
          <a:bodyPr/>
          <a:lstStyle/>
          <a:p>
            <a:endParaRPr lang="el-GR"/>
          </a:p>
        </p:txBody>
      </p:sp>
      <p:sp>
        <p:nvSpPr>
          <p:cNvPr id="44064" name="Line 72"/>
          <p:cNvSpPr>
            <a:spLocks noChangeShapeType="1"/>
          </p:cNvSpPr>
          <p:nvPr/>
        </p:nvSpPr>
        <p:spPr bwMode="auto">
          <a:xfrm flipV="1">
            <a:off x="4572000" y="1627188"/>
            <a:ext cx="2592388" cy="865187"/>
          </a:xfrm>
          <a:prstGeom prst="line">
            <a:avLst/>
          </a:prstGeom>
          <a:noFill/>
          <a:ln w="9525">
            <a:solidFill>
              <a:schemeClr val="tx1"/>
            </a:solidFill>
            <a:round/>
            <a:headEnd/>
            <a:tailEnd type="triangle" w="med" len="med"/>
          </a:ln>
        </p:spPr>
        <p:txBody>
          <a:bodyPr/>
          <a:lstStyle/>
          <a:p>
            <a:endParaRPr lang="el-GR"/>
          </a:p>
        </p:txBody>
      </p:sp>
      <p:sp>
        <p:nvSpPr>
          <p:cNvPr id="44065" name="AutoShape 75"/>
          <p:cNvSpPr>
            <a:spLocks noChangeArrowheads="1"/>
          </p:cNvSpPr>
          <p:nvPr/>
        </p:nvSpPr>
        <p:spPr bwMode="auto">
          <a:xfrm>
            <a:off x="611188" y="5805488"/>
            <a:ext cx="7632700" cy="431800"/>
          </a:xfrm>
          <a:prstGeom prst="flowChartPunchedCard">
            <a:avLst/>
          </a:prstGeom>
          <a:solidFill>
            <a:schemeClr val="accent1"/>
          </a:solidFill>
          <a:ln w="9525">
            <a:solidFill>
              <a:schemeClr val="tx1"/>
            </a:solidFill>
            <a:miter lim="800000"/>
            <a:headEnd/>
            <a:tailEnd/>
          </a:ln>
        </p:spPr>
        <p:txBody>
          <a:bodyPr wrap="none" anchor="ctr"/>
          <a:lstStyle/>
          <a:p>
            <a:pPr algn="ctr"/>
            <a:r>
              <a:rPr lang="en-US"/>
              <a:t>Security System – Data Change Tracking – Reporting Tools</a:t>
            </a:r>
          </a:p>
        </p:txBody>
      </p:sp>
      <p:sp>
        <p:nvSpPr>
          <p:cNvPr id="44066" name="Line 38"/>
          <p:cNvSpPr>
            <a:spLocks noChangeShapeType="1"/>
          </p:cNvSpPr>
          <p:nvPr/>
        </p:nvSpPr>
        <p:spPr bwMode="auto">
          <a:xfrm flipH="1">
            <a:off x="6227763" y="4292600"/>
            <a:ext cx="0" cy="1441450"/>
          </a:xfrm>
          <a:prstGeom prst="line">
            <a:avLst/>
          </a:prstGeom>
          <a:noFill/>
          <a:ln w="9525">
            <a:solidFill>
              <a:schemeClr val="tx1"/>
            </a:solidFill>
            <a:round/>
            <a:headEnd/>
            <a:tailEnd/>
          </a:ln>
        </p:spPr>
        <p:txBody>
          <a:bodyPr/>
          <a:lstStyle/>
          <a:p>
            <a:endParaRPr lang="el-GR"/>
          </a:p>
        </p:txBody>
      </p:sp>
      <p:sp>
        <p:nvSpPr>
          <p:cNvPr id="44067" name="Text Box 39"/>
          <p:cNvSpPr txBox="1">
            <a:spLocks noChangeArrowheads="1"/>
          </p:cNvSpPr>
          <p:nvPr/>
        </p:nvSpPr>
        <p:spPr bwMode="auto">
          <a:xfrm>
            <a:off x="6443663" y="4941888"/>
            <a:ext cx="692150" cy="641350"/>
          </a:xfrm>
          <a:prstGeom prst="rect">
            <a:avLst/>
          </a:prstGeom>
          <a:noFill/>
          <a:ln w="9525">
            <a:noFill/>
            <a:miter lim="800000"/>
            <a:headEnd/>
            <a:tailEnd/>
          </a:ln>
        </p:spPr>
        <p:txBody>
          <a:bodyPr wrap="none">
            <a:spAutoFit/>
          </a:bodyPr>
          <a:lstStyle/>
          <a:p>
            <a:r>
              <a:rPr lang="en-US"/>
              <a:t>NC</a:t>
            </a:r>
          </a:p>
          <a:p>
            <a:r>
              <a:rPr lang="en-US"/>
              <a:t>Mgnt</a:t>
            </a:r>
          </a:p>
        </p:txBody>
      </p:sp>
      <p:sp>
        <p:nvSpPr>
          <p:cNvPr id="44068" name="Line 42"/>
          <p:cNvSpPr>
            <a:spLocks noChangeShapeType="1"/>
          </p:cNvSpPr>
          <p:nvPr/>
        </p:nvSpPr>
        <p:spPr bwMode="auto">
          <a:xfrm flipH="1" flipV="1">
            <a:off x="250825" y="4005263"/>
            <a:ext cx="1081088" cy="792162"/>
          </a:xfrm>
          <a:prstGeom prst="line">
            <a:avLst/>
          </a:prstGeom>
          <a:noFill/>
          <a:ln w="9525">
            <a:solidFill>
              <a:schemeClr val="tx1"/>
            </a:solidFill>
            <a:round/>
            <a:headEnd/>
            <a:tailEnd/>
          </a:ln>
        </p:spPr>
        <p:txBody>
          <a:bodyPr/>
          <a:lstStyle/>
          <a:p>
            <a:endParaRPr lang="el-GR"/>
          </a:p>
        </p:txBody>
      </p:sp>
      <p:sp>
        <p:nvSpPr>
          <p:cNvPr id="44069" name="Line 43"/>
          <p:cNvSpPr>
            <a:spLocks noChangeShapeType="1"/>
          </p:cNvSpPr>
          <p:nvPr/>
        </p:nvSpPr>
        <p:spPr bwMode="auto">
          <a:xfrm>
            <a:off x="250825" y="4005263"/>
            <a:ext cx="936625" cy="288925"/>
          </a:xfrm>
          <a:prstGeom prst="line">
            <a:avLst/>
          </a:prstGeom>
          <a:noFill/>
          <a:ln w="9525">
            <a:solidFill>
              <a:schemeClr val="tx1"/>
            </a:solidFill>
            <a:round/>
            <a:headEnd/>
            <a:tailEnd/>
          </a:ln>
        </p:spPr>
        <p:txBody>
          <a:bodyPr/>
          <a:lstStyle/>
          <a:p>
            <a:endParaRPr lang="el-GR"/>
          </a:p>
        </p:txBody>
      </p:sp>
      <p:sp>
        <p:nvSpPr>
          <p:cNvPr id="44070" name="Line 44"/>
          <p:cNvSpPr>
            <a:spLocks noChangeShapeType="1"/>
          </p:cNvSpPr>
          <p:nvPr/>
        </p:nvSpPr>
        <p:spPr bwMode="auto">
          <a:xfrm flipH="1" flipV="1">
            <a:off x="395288" y="3286125"/>
            <a:ext cx="792162" cy="1008063"/>
          </a:xfrm>
          <a:prstGeom prst="line">
            <a:avLst/>
          </a:prstGeom>
          <a:noFill/>
          <a:ln w="9525">
            <a:solidFill>
              <a:schemeClr val="tx1"/>
            </a:solidFill>
            <a:round/>
            <a:headEnd/>
            <a:tailEnd/>
          </a:ln>
        </p:spPr>
        <p:txBody>
          <a:bodyPr/>
          <a:lstStyle/>
          <a:p>
            <a:endParaRPr lang="el-GR"/>
          </a:p>
        </p:txBody>
      </p:sp>
      <p:sp>
        <p:nvSpPr>
          <p:cNvPr id="44071" name="Text Box 45"/>
          <p:cNvSpPr txBox="1">
            <a:spLocks noChangeArrowheads="1"/>
          </p:cNvSpPr>
          <p:nvPr/>
        </p:nvSpPr>
        <p:spPr bwMode="auto">
          <a:xfrm>
            <a:off x="0" y="2852738"/>
            <a:ext cx="1911350" cy="457200"/>
          </a:xfrm>
          <a:prstGeom prst="rect">
            <a:avLst/>
          </a:prstGeom>
          <a:noFill/>
          <a:ln w="9525">
            <a:noFill/>
            <a:miter lim="800000"/>
            <a:headEnd/>
            <a:tailEnd/>
          </a:ln>
        </p:spPr>
        <p:txBody>
          <a:bodyPr>
            <a:spAutoFit/>
          </a:bodyPr>
          <a:lstStyle/>
          <a:p>
            <a:pPr>
              <a:spcBef>
                <a:spcPct val="50000"/>
              </a:spcBef>
            </a:pPr>
            <a:r>
              <a:rPr lang="en-US" sz="2400" b="1"/>
              <a:t>ComLinks</a:t>
            </a:r>
          </a:p>
        </p:txBody>
      </p:sp>
      <p:sp>
        <p:nvSpPr>
          <p:cNvPr id="44072" name="Line 50"/>
          <p:cNvSpPr>
            <a:spLocks noChangeShapeType="1"/>
          </p:cNvSpPr>
          <p:nvPr/>
        </p:nvSpPr>
        <p:spPr bwMode="auto">
          <a:xfrm flipV="1">
            <a:off x="7596188" y="692150"/>
            <a:ext cx="360362" cy="576263"/>
          </a:xfrm>
          <a:prstGeom prst="line">
            <a:avLst/>
          </a:prstGeom>
          <a:noFill/>
          <a:ln w="9525">
            <a:solidFill>
              <a:schemeClr val="tx1"/>
            </a:solidFill>
            <a:round/>
            <a:headEnd/>
            <a:tailEnd/>
          </a:ln>
        </p:spPr>
        <p:txBody>
          <a:bodyPr/>
          <a:lstStyle/>
          <a:p>
            <a:endParaRPr lang="el-GR"/>
          </a:p>
        </p:txBody>
      </p:sp>
      <p:sp>
        <p:nvSpPr>
          <p:cNvPr id="44073" name="Line 51"/>
          <p:cNvSpPr>
            <a:spLocks noChangeShapeType="1"/>
          </p:cNvSpPr>
          <p:nvPr/>
        </p:nvSpPr>
        <p:spPr bwMode="auto">
          <a:xfrm>
            <a:off x="7956550" y="692150"/>
            <a:ext cx="0" cy="576263"/>
          </a:xfrm>
          <a:prstGeom prst="line">
            <a:avLst/>
          </a:prstGeom>
          <a:noFill/>
          <a:ln w="9525">
            <a:solidFill>
              <a:schemeClr val="tx1"/>
            </a:solidFill>
            <a:round/>
            <a:headEnd/>
            <a:tailEnd/>
          </a:ln>
        </p:spPr>
        <p:txBody>
          <a:bodyPr/>
          <a:lstStyle/>
          <a:p>
            <a:endParaRPr lang="el-GR"/>
          </a:p>
        </p:txBody>
      </p:sp>
      <p:sp>
        <p:nvSpPr>
          <p:cNvPr id="44074" name="Line 52"/>
          <p:cNvSpPr>
            <a:spLocks noChangeShapeType="1"/>
          </p:cNvSpPr>
          <p:nvPr/>
        </p:nvSpPr>
        <p:spPr bwMode="auto">
          <a:xfrm flipV="1">
            <a:off x="7956550" y="476250"/>
            <a:ext cx="360363" cy="792163"/>
          </a:xfrm>
          <a:prstGeom prst="line">
            <a:avLst/>
          </a:prstGeom>
          <a:noFill/>
          <a:ln w="9525">
            <a:solidFill>
              <a:schemeClr val="tx1"/>
            </a:solidFill>
            <a:round/>
            <a:headEnd/>
            <a:tailEnd/>
          </a:ln>
        </p:spPr>
        <p:txBody>
          <a:bodyPr/>
          <a:lstStyle/>
          <a:p>
            <a:endParaRPr lang="el-GR"/>
          </a:p>
        </p:txBody>
      </p:sp>
      <p:sp>
        <p:nvSpPr>
          <p:cNvPr id="44075" name="Text Box 53"/>
          <p:cNvSpPr txBox="1">
            <a:spLocks noChangeArrowheads="1"/>
          </p:cNvSpPr>
          <p:nvPr/>
        </p:nvSpPr>
        <p:spPr bwMode="auto">
          <a:xfrm>
            <a:off x="7451725" y="260350"/>
            <a:ext cx="1911350" cy="457200"/>
          </a:xfrm>
          <a:prstGeom prst="rect">
            <a:avLst/>
          </a:prstGeom>
          <a:noFill/>
          <a:ln w="9525">
            <a:noFill/>
            <a:miter lim="800000"/>
            <a:headEnd/>
            <a:tailEnd/>
          </a:ln>
        </p:spPr>
        <p:txBody>
          <a:bodyPr>
            <a:spAutoFit/>
          </a:bodyPr>
          <a:lstStyle/>
          <a:p>
            <a:pPr>
              <a:spcBef>
                <a:spcPct val="50000"/>
              </a:spcBef>
            </a:pPr>
            <a:r>
              <a:rPr lang="en-US" sz="2400" b="1"/>
              <a:t>ComLinks</a:t>
            </a:r>
          </a:p>
        </p:txBody>
      </p:sp>
      <p:sp>
        <p:nvSpPr>
          <p:cNvPr id="44076" name="Line 46"/>
          <p:cNvSpPr>
            <a:spLocks noChangeShapeType="1"/>
          </p:cNvSpPr>
          <p:nvPr/>
        </p:nvSpPr>
        <p:spPr bwMode="auto">
          <a:xfrm>
            <a:off x="7164388" y="4292600"/>
            <a:ext cx="0" cy="1441450"/>
          </a:xfrm>
          <a:prstGeom prst="line">
            <a:avLst/>
          </a:prstGeom>
          <a:noFill/>
          <a:ln w="9525">
            <a:solidFill>
              <a:schemeClr val="tx1"/>
            </a:solidFill>
            <a:round/>
            <a:headEnd/>
            <a:tailEnd/>
          </a:ln>
        </p:spPr>
        <p:txBody>
          <a:bodyPr/>
          <a:lstStyle/>
          <a:p>
            <a:endParaRPr lang="el-GR"/>
          </a:p>
        </p:txBody>
      </p:sp>
      <p:sp>
        <p:nvSpPr>
          <p:cNvPr id="44077" name="Text Box 47"/>
          <p:cNvSpPr txBox="1">
            <a:spLocks noChangeArrowheads="1"/>
          </p:cNvSpPr>
          <p:nvPr/>
        </p:nvSpPr>
        <p:spPr bwMode="auto">
          <a:xfrm>
            <a:off x="7451725" y="5013325"/>
            <a:ext cx="679450" cy="366713"/>
          </a:xfrm>
          <a:prstGeom prst="rect">
            <a:avLst/>
          </a:prstGeom>
          <a:noFill/>
          <a:ln w="9525">
            <a:noFill/>
            <a:miter lim="800000"/>
            <a:headEnd/>
            <a:tailEnd/>
          </a:ln>
        </p:spPr>
        <p:txBody>
          <a:bodyPr wrap="none">
            <a:spAutoFit/>
          </a:bodyPr>
          <a:lstStyle/>
          <a:p>
            <a:r>
              <a:rPr lang="el-GR"/>
              <a:t>ΑΕΜ</a:t>
            </a:r>
            <a:endParaRPr lang="en-US"/>
          </a:p>
        </p:txBody>
      </p:sp>
      <p:pic>
        <p:nvPicPr>
          <p:cNvPr id="44078" name="Picture 1"/>
          <p:cNvPicPr>
            <a:picLocks noChangeAspect="1" noChangeArrowheads="1"/>
          </p:cNvPicPr>
          <p:nvPr/>
        </p:nvPicPr>
        <p:blipFill>
          <a:blip r:embed="rId3" cstate="print"/>
          <a:srcRect/>
          <a:stretch>
            <a:fillRect/>
          </a:stretch>
        </p:blipFill>
        <p:spPr bwMode="auto">
          <a:xfrm>
            <a:off x="8243888" y="6165850"/>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0"/>
            <a:ext cx="8229600" cy="850900"/>
          </a:xfrm>
        </p:spPr>
        <p:txBody>
          <a:bodyPr/>
          <a:lstStyle/>
          <a:p>
            <a:pPr algn="ctr" eaLnBrk="1" hangingPunct="1"/>
            <a:r>
              <a:rPr lang="en-US" smtClean="0"/>
              <a:t>Timeframe – No Time Left </a:t>
            </a:r>
            <a:endParaRPr lang="el-GR" smtClean="0"/>
          </a:p>
        </p:txBody>
      </p:sp>
      <p:sp>
        <p:nvSpPr>
          <p:cNvPr id="45059" name="Content Placeholder 2"/>
          <p:cNvSpPr>
            <a:spLocks noGrp="1"/>
          </p:cNvSpPr>
          <p:nvPr>
            <p:ph idx="1"/>
          </p:nvPr>
        </p:nvSpPr>
        <p:spPr>
          <a:xfrm>
            <a:off x="457200" y="836613"/>
            <a:ext cx="8229600" cy="5761037"/>
          </a:xfrm>
        </p:spPr>
        <p:txBody>
          <a:bodyPr/>
          <a:lstStyle/>
          <a:p>
            <a:pPr eaLnBrk="1" hangingPunct="1"/>
            <a:r>
              <a:rPr lang="en-US" sz="2700" dirty="0" smtClean="0"/>
              <a:t>According to estimation MS need 12-18 months to adjust or develop their systems to the new CAP.</a:t>
            </a:r>
          </a:p>
          <a:p>
            <a:pPr eaLnBrk="1" hangingPunct="1"/>
            <a:r>
              <a:rPr lang="en-US" sz="2700" dirty="0" smtClean="0"/>
              <a:t>Time Left until 01.2014 </a:t>
            </a:r>
            <a:r>
              <a:rPr lang="en-US" sz="2700" dirty="0" smtClean="0">
                <a:sym typeface="Wingdings" pitchFamily="2" charset="2"/>
              </a:rPr>
              <a:t> 16 months</a:t>
            </a:r>
          </a:p>
          <a:p>
            <a:pPr eaLnBrk="1" hangingPunct="1"/>
            <a:r>
              <a:rPr lang="en-US" sz="2700" dirty="0" smtClean="0">
                <a:sym typeface="Wingdings" pitchFamily="2" charset="2"/>
              </a:rPr>
              <a:t>Regulations not yet final</a:t>
            </a:r>
          </a:p>
          <a:p>
            <a:pPr lvl="1" eaLnBrk="1" hangingPunct="1"/>
            <a:r>
              <a:rPr lang="en-US" sz="2700" dirty="0" smtClean="0">
                <a:sym typeface="Wingdings" pitchFamily="2" charset="2"/>
              </a:rPr>
              <a:t>MEPs lodged 7,000 amendments</a:t>
            </a:r>
          </a:p>
          <a:p>
            <a:pPr lvl="1" eaLnBrk="1" hangingPunct="1"/>
            <a:r>
              <a:rPr lang="en-US" sz="2700" dirty="0" smtClean="0">
                <a:sym typeface="Wingdings" pitchFamily="2" charset="2"/>
              </a:rPr>
              <a:t>Sanctions and penalties System has not yet defined</a:t>
            </a:r>
          </a:p>
          <a:p>
            <a:pPr lvl="1" eaLnBrk="1" hangingPunct="1"/>
            <a:r>
              <a:rPr lang="en-US" sz="2700" dirty="0" smtClean="0">
                <a:sym typeface="Wingdings" pitchFamily="2" charset="2"/>
              </a:rPr>
              <a:t>Implementing regulations not even in draft form</a:t>
            </a:r>
          </a:p>
          <a:p>
            <a:pPr lvl="1" eaLnBrk="1" hangingPunct="1"/>
            <a:r>
              <a:rPr lang="en-US" sz="2700" dirty="0" smtClean="0">
                <a:sym typeface="Wingdings" pitchFamily="2" charset="2"/>
              </a:rPr>
              <a:t>30.05.2012 amendment report for the proposed regulation consisting of 71 pages and 110 amendments!  </a:t>
            </a:r>
          </a:p>
          <a:p>
            <a:pPr eaLnBrk="1" hangingPunct="1"/>
            <a:r>
              <a:rPr lang="en-US" sz="2700" b="1" dirty="0" smtClean="0">
                <a:solidFill>
                  <a:srgbClr val="0070C0"/>
                </a:solidFill>
                <a:sym typeface="Wingdings" pitchFamily="2" charset="2"/>
              </a:rPr>
              <a:t>At least a year extension otherwise nightmare.</a:t>
            </a:r>
            <a:endParaRPr lang="el-GR" sz="2700" b="1" dirty="0" smtClean="0">
              <a:solidFill>
                <a:srgbClr val="0070C0"/>
              </a:solidFill>
            </a:endParaRPr>
          </a:p>
        </p:txBody>
      </p:sp>
      <p:pic>
        <p:nvPicPr>
          <p:cNvPr id="45060"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29600" cy="777875"/>
          </a:xfrm>
        </p:spPr>
        <p:txBody>
          <a:bodyPr>
            <a:normAutofit fontScale="90000"/>
          </a:bodyPr>
          <a:lstStyle/>
          <a:p>
            <a:pPr algn="ctr" eaLnBrk="1" fontAlgn="auto" hangingPunct="1">
              <a:spcAft>
                <a:spcPts val="0"/>
              </a:spcAft>
              <a:defRPr/>
            </a:pPr>
            <a:r>
              <a:rPr lang="en-US" dirty="0" smtClean="0"/>
              <a:t>In two words</a:t>
            </a:r>
          </a:p>
        </p:txBody>
      </p:sp>
      <p:sp>
        <p:nvSpPr>
          <p:cNvPr id="46083" name="Rectangle 3"/>
          <p:cNvSpPr>
            <a:spLocks noGrp="1" noChangeArrowheads="1"/>
          </p:cNvSpPr>
          <p:nvPr>
            <p:ph idx="1"/>
          </p:nvPr>
        </p:nvSpPr>
        <p:spPr>
          <a:xfrm>
            <a:off x="457200" y="1052513"/>
            <a:ext cx="8686800" cy="5329237"/>
          </a:xfrm>
        </p:spPr>
        <p:txBody>
          <a:bodyPr/>
          <a:lstStyle/>
          <a:p>
            <a:pPr eaLnBrk="1" hangingPunct="1"/>
            <a:r>
              <a:rPr lang="en-US" sz="3000" dirty="0" smtClean="0"/>
              <a:t>DPs needs simplification</a:t>
            </a:r>
          </a:p>
          <a:p>
            <a:pPr eaLnBrk="1" hangingPunct="1"/>
            <a:r>
              <a:rPr lang="en-US" sz="3000" dirty="0" smtClean="0"/>
              <a:t>Avoid duplication of measures on Pillar I and II</a:t>
            </a:r>
          </a:p>
          <a:p>
            <a:pPr eaLnBrk="1" hangingPunct="1"/>
            <a:r>
              <a:rPr lang="en-US" sz="3000" dirty="0" smtClean="0"/>
              <a:t>Reduce the Greening Cost both for farmers and MS authorities</a:t>
            </a:r>
          </a:p>
          <a:p>
            <a:pPr eaLnBrk="1" hangingPunct="1"/>
            <a:r>
              <a:rPr lang="en-US" sz="3000" dirty="0" smtClean="0"/>
              <a:t>Decouple </a:t>
            </a:r>
            <a:r>
              <a:rPr lang="en-US" sz="3000" dirty="0" err="1" smtClean="0"/>
              <a:t>Gr</a:t>
            </a:r>
            <a:r>
              <a:rPr lang="en-US" sz="3000" dirty="0" smtClean="0"/>
              <a:t> Sanctions from other Schemes</a:t>
            </a:r>
          </a:p>
          <a:p>
            <a:pPr eaLnBrk="1" hangingPunct="1"/>
            <a:r>
              <a:rPr lang="en-US" sz="3000" dirty="0" smtClean="0"/>
              <a:t>Make DPs various provisions volunteer to MS</a:t>
            </a:r>
          </a:p>
          <a:p>
            <a:pPr eaLnBrk="1" hangingPunct="1"/>
            <a:r>
              <a:rPr lang="en-US" sz="3000" dirty="0" smtClean="0"/>
              <a:t>AEM need more time to be paid. Mind 2014.</a:t>
            </a:r>
          </a:p>
          <a:p>
            <a:pPr eaLnBrk="1" hangingPunct="1"/>
            <a:r>
              <a:rPr lang="en-US" sz="3000" dirty="0" smtClean="0"/>
              <a:t>A year extension and gradual CAP implementation is a necessity. </a:t>
            </a:r>
          </a:p>
          <a:p>
            <a:pPr lvl="1" eaLnBrk="1" hangingPunct="1">
              <a:buFontTx/>
              <a:buNone/>
            </a:pPr>
            <a:endParaRPr lang="en-US" sz="3000" dirty="0" smtClean="0"/>
          </a:p>
        </p:txBody>
      </p:sp>
      <p:pic>
        <p:nvPicPr>
          <p:cNvPr id="46084"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53" name="Group 65"/>
          <p:cNvGraphicFramePr>
            <a:graphicFrameLocks noGrp="1"/>
          </p:cNvGraphicFramePr>
          <p:nvPr>
            <p:ph sz="half" idx="1"/>
          </p:nvPr>
        </p:nvGraphicFramePr>
        <p:xfrm>
          <a:off x="468313" y="188913"/>
          <a:ext cx="4038600" cy="6543993"/>
        </p:xfrm>
        <a:graphic>
          <a:graphicData uri="http://schemas.openxmlformats.org/drawingml/2006/table">
            <a:tbl>
              <a:tblPr/>
              <a:tblGrid>
                <a:gridCol w="4038600"/>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Constantia" pitchFamily="18" charset="0"/>
                          <a:cs typeface="Arial" charset="0"/>
                        </a:rPr>
                        <a:t>Thank you</a:t>
                      </a:r>
                      <a:endParaRPr kumimoji="0" lang="el-GR" sz="2600" b="1" i="0" u="none" strike="noStrike" cap="none" normalizeH="0" baseline="0" dirty="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Constantia" pitchFamily="18" charset="0"/>
                          <a:cs typeface="Arial" charset="0"/>
                        </a:rPr>
                        <a:t>Takk skal du ha</a:t>
                      </a:r>
                      <a:endParaRPr kumimoji="0" lang="el-GR" sz="26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600" b="1" i="0" u="none" strike="noStrike" cap="none" normalizeH="0" baseline="0" dirty="0" smtClean="0">
                          <a:ln>
                            <a:noFill/>
                          </a:ln>
                          <a:solidFill>
                            <a:srgbClr val="000000"/>
                          </a:solidFill>
                          <a:effectLst/>
                          <a:latin typeface="Constantia" pitchFamily="18" charset="0"/>
                          <a:cs typeface="Arial" charset="0"/>
                        </a:rPr>
                        <a:t>dank u</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600" b="1" i="0" u="none" strike="noStrike" cap="none" normalizeH="0" baseline="0" dirty="0" smtClean="0">
                          <a:ln>
                            <a:noFill/>
                          </a:ln>
                          <a:solidFill>
                            <a:srgbClr val="000000"/>
                          </a:solidFill>
                          <a:effectLst/>
                          <a:latin typeface="Constantia" pitchFamily="18" charset="0"/>
                          <a:cs typeface="Arial" charset="0"/>
                        </a:rPr>
                        <a:t>Köszönöm</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600" b="1" i="0" u="none" strike="noStrike" cap="none" normalizeH="0" baseline="0" dirty="0" smtClean="0">
                          <a:ln>
                            <a:noFill/>
                          </a:ln>
                          <a:solidFill>
                            <a:srgbClr val="000000"/>
                          </a:solidFill>
                          <a:effectLst/>
                          <a:latin typeface="Constantia" pitchFamily="18" charset="0"/>
                          <a:cs typeface="Arial" charset="0"/>
                        </a:rPr>
                        <a:t>Dziękuję</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2600" b="1" i="0" u="none" strike="noStrike" cap="none" normalizeH="0" baseline="0" dirty="0" smtClean="0">
                          <a:ln>
                            <a:noFill/>
                          </a:ln>
                          <a:solidFill>
                            <a:srgbClr val="000000"/>
                          </a:solidFill>
                          <a:effectLst/>
                          <a:latin typeface="Constantia" pitchFamily="18" charset="0"/>
                          <a:cs typeface="Arial" charset="0"/>
                        </a:rPr>
                        <a:t>Obrigado</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600" b="1" i="0" u="none" strike="noStrike" cap="none" normalizeH="0" baseline="0" dirty="0" smtClean="0">
                          <a:ln>
                            <a:noFill/>
                          </a:ln>
                          <a:solidFill>
                            <a:srgbClr val="000000"/>
                          </a:solidFill>
                          <a:effectLst/>
                          <a:latin typeface="Constantia" pitchFamily="18" charset="0"/>
                          <a:cs typeface="Arial" charset="0"/>
                        </a:rPr>
                        <a:t>Mulțumesc</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z-Cyrl-AZ" sz="2600" b="1" i="0" u="none" strike="noStrike" cap="none" normalizeH="0" baseline="0" smtClean="0">
                          <a:ln>
                            <a:noFill/>
                          </a:ln>
                          <a:solidFill>
                            <a:srgbClr val="000000"/>
                          </a:solidFill>
                          <a:effectLst/>
                          <a:latin typeface="Constantia" pitchFamily="18" charset="0"/>
                          <a:cs typeface="Arial" charset="0"/>
                        </a:rPr>
                        <a:t>Х</a:t>
                      </a:r>
                      <a:r>
                        <a:rPr kumimoji="0" lang="sr-Latn-CS" sz="2600" b="1" i="0" u="none" strike="noStrike" cap="none" normalizeH="0" baseline="0" smtClean="0">
                          <a:ln>
                            <a:noFill/>
                          </a:ln>
                          <a:solidFill>
                            <a:srgbClr val="000000"/>
                          </a:solidFill>
                          <a:effectLst/>
                          <a:latin typeface="Constantia" pitchFamily="18" charset="0"/>
                          <a:cs typeface="Arial" charset="0"/>
                        </a:rPr>
                        <a:t>вала</a:t>
                      </a:r>
                      <a:endParaRPr kumimoji="0" lang="el-GR" sz="26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2600" b="1" i="0" u="none" strike="noStrike" cap="none" normalizeH="0" baseline="0" smtClean="0">
                          <a:ln>
                            <a:noFill/>
                          </a:ln>
                          <a:solidFill>
                            <a:srgbClr val="000000"/>
                          </a:solidFill>
                          <a:effectLst/>
                          <a:latin typeface="Constantia" pitchFamily="18" charset="0"/>
                          <a:cs typeface="Arial" charset="0"/>
                        </a:rPr>
                        <a:t>ви благодариме</a:t>
                      </a:r>
                      <a:endParaRPr kumimoji="0" lang="en-US" sz="26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600" b="1" i="0" u="none" strike="noStrike" cap="none" normalizeH="0" baseline="0" dirty="0" smtClean="0">
                          <a:ln>
                            <a:noFill/>
                          </a:ln>
                          <a:solidFill>
                            <a:srgbClr val="000000"/>
                          </a:solidFill>
                          <a:effectLst/>
                          <a:latin typeface="Constantia" pitchFamily="18" charset="0"/>
                          <a:cs typeface="Arial" charset="0"/>
                        </a:rPr>
                        <a:t>Ďakujem</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600" b="1" i="0" u="none" strike="noStrike" cap="none" normalizeH="0" baseline="0" dirty="0" smtClean="0">
                          <a:ln>
                            <a:noFill/>
                          </a:ln>
                          <a:solidFill>
                            <a:srgbClr val="000000"/>
                          </a:solidFill>
                          <a:effectLst/>
                          <a:latin typeface="Constantia" pitchFamily="18" charset="0"/>
                          <a:cs typeface="Arial" charset="0"/>
                        </a:rPr>
                        <a:t>Hvala</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Constantia" pitchFamily="18" charset="0"/>
                          <a:cs typeface="Arial" charset="0"/>
                        </a:rPr>
                        <a:t>Tack</a:t>
                      </a:r>
                      <a:endParaRPr kumimoji="0" lang="el-GR" sz="26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600" b="1" i="0" u="none" strike="noStrike" cap="none" normalizeH="0" baseline="0" dirty="0" smtClean="0">
                          <a:ln>
                            <a:noFill/>
                          </a:ln>
                          <a:solidFill>
                            <a:srgbClr val="000000"/>
                          </a:solidFill>
                          <a:effectLst/>
                          <a:latin typeface="Constantia" pitchFamily="18" charset="0"/>
                          <a:cs typeface="Arial" charset="0"/>
                        </a:rPr>
                        <a:t>Děkuji</a:t>
                      </a:r>
                      <a:endParaRPr kumimoji="0" lang="el-GR" sz="2600" b="1" i="0" u="none" strike="noStrike" cap="none" normalizeH="0" baseline="0" dirty="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graphicFrame>
        <p:nvGraphicFramePr>
          <p:cNvPr id="37954" name="Group 66"/>
          <p:cNvGraphicFramePr>
            <a:graphicFrameLocks noGrp="1"/>
          </p:cNvGraphicFramePr>
          <p:nvPr>
            <p:ph sz="half" idx="2"/>
          </p:nvPr>
        </p:nvGraphicFramePr>
        <p:xfrm>
          <a:off x="4643438" y="184150"/>
          <a:ext cx="4038600" cy="6614160"/>
        </p:xfrm>
        <a:graphic>
          <a:graphicData uri="http://schemas.openxmlformats.org/drawingml/2006/table">
            <a:tbl>
              <a:tblPr/>
              <a:tblGrid>
                <a:gridCol w="4038600"/>
              </a:tblGrid>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2500" b="1" i="0" u="none" strike="noStrike" cap="none" normalizeH="0" baseline="0" dirty="0" smtClean="0">
                          <a:ln>
                            <a:noFill/>
                          </a:ln>
                          <a:solidFill>
                            <a:srgbClr val="FFFFFF"/>
                          </a:solidFill>
                          <a:effectLst/>
                          <a:latin typeface="Constantia" pitchFamily="18" charset="0"/>
                          <a:cs typeface="Arial" charset="0"/>
                        </a:rPr>
                        <a:t>kiitos</a:t>
                      </a:r>
                      <a:endParaRPr kumimoji="0" lang="en-US" sz="2500" b="1" i="0" u="none" strike="noStrike" cap="none" normalizeH="0" baseline="0" dirty="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00"/>
                          </a:solidFill>
                          <a:effectLst/>
                          <a:latin typeface="Constantia" pitchFamily="18" charset="0"/>
                          <a:cs typeface="Arial" charset="0"/>
                        </a:rPr>
                        <a:t>Grazzi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500" b="1" i="0" u="none" strike="noStrike" cap="none" normalizeH="0" baseline="0" smtClean="0">
                          <a:ln>
                            <a:noFill/>
                          </a:ln>
                          <a:solidFill>
                            <a:srgbClr val="000000"/>
                          </a:solidFill>
                          <a:effectLst/>
                          <a:latin typeface="Constantia" pitchFamily="18" charset="0"/>
                          <a:cs typeface="Arial" charset="0"/>
                        </a:rPr>
                        <a:t>Благодаря</a:t>
                      </a:r>
                      <a:endParaRPr kumimoji="0" lang="en-US"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500" b="1" i="0" u="none" strike="noStrike" cap="none" normalizeH="0" baseline="0" dirty="0" smtClean="0">
                          <a:ln>
                            <a:noFill/>
                          </a:ln>
                          <a:solidFill>
                            <a:srgbClr val="000000"/>
                          </a:solidFill>
                          <a:effectLst/>
                          <a:latin typeface="Constantia" pitchFamily="18" charset="0"/>
                          <a:cs typeface="Arial" charset="0"/>
                        </a:rPr>
                        <a:t>Merci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500" b="1" i="0" u="none" strike="noStrike" cap="none" normalizeH="0" baseline="0" smtClean="0">
                          <a:ln>
                            <a:noFill/>
                          </a:ln>
                          <a:solidFill>
                            <a:srgbClr val="000000"/>
                          </a:solidFill>
                          <a:effectLst/>
                          <a:latin typeface="Constantia" pitchFamily="18" charset="0"/>
                          <a:cs typeface="Arial" charset="0"/>
                        </a:rPr>
                        <a:t>Danke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500" b="1" i="0" u="none" strike="noStrike" cap="none" normalizeH="0" baseline="0" smtClean="0">
                          <a:ln>
                            <a:noFill/>
                          </a:ln>
                          <a:solidFill>
                            <a:srgbClr val="000000"/>
                          </a:solidFill>
                          <a:effectLst/>
                          <a:latin typeface="Constantia" pitchFamily="18" charset="0"/>
                          <a:cs typeface="Arial" charset="0"/>
                        </a:rPr>
                        <a:t>Tak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t-EE" sz="2500" b="1" i="0" u="none" strike="noStrike" cap="none" normalizeH="0" baseline="0" smtClean="0">
                          <a:ln>
                            <a:noFill/>
                          </a:ln>
                          <a:solidFill>
                            <a:srgbClr val="000000"/>
                          </a:solidFill>
                          <a:effectLst/>
                          <a:latin typeface="Constantia" pitchFamily="18" charset="0"/>
                          <a:cs typeface="Arial" charset="0"/>
                        </a:rPr>
                        <a:t>Aitäh</a:t>
                      </a:r>
                      <a:endParaRPr kumimoji="0" lang="en-US"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ga-IE" sz="2500" b="1" i="0" u="none" strike="noStrike" cap="none" normalizeH="0" baseline="0" smtClean="0">
                          <a:ln>
                            <a:noFill/>
                          </a:ln>
                          <a:solidFill>
                            <a:srgbClr val="000000"/>
                          </a:solidFill>
                          <a:effectLst/>
                          <a:latin typeface="Constantia" pitchFamily="18" charset="0"/>
                          <a:cs typeface="Arial" charset="0"/>
                        </a:rPr>
                        <a:t>Go raibh maith agat</a:t>
                      </a:r>
                      <a:endParaRPr kumimoji="0" lang="en-US"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s-IS" sz="2500" b="1" i="0" u="none" strike="noStrike" cap="none" normalizeH="0" baseline="0" smtClean="0">
                          <a:ln>
                            <a:noFill/>
                          </a:ln>
                          <a:solidFill>
                            <a:srgbClr val="000000"/>
                          </a:solidFill>
                          <a:effectLst/>
                          <a:latin typeface="Constantia" pitchFamily="18" charset="0"/>
                          <a:cs typeface="Arial" charset="0"/>
                        </a:rPr>
                        <a:t>Þakka þér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500" b="1" i="0" u="none" strike="noStrike" cap="none" normalizeH="0" baseline="0" smtClean="0">
                          <a:ln>
                            <a:noFill/>
                          </a:ln>
                          <a:solidFill>
                            <a:srgbClr val="000000"/>
                          </a:solidFill>
                          <a:effectLst/>
                          <a:latin typeface="Constantia" pitchFamily="18" charset="0"/>
                          <a:cs typeface="Arial" charset="0"/>
                        </a:rPr>
                        <a:t>¡gracias</a:t>
                      </a:r>
                      <a:endParaRPr kumimoji="0" lang="is-IS"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1" i="0" u="none" strike="noStrike" cap="none" normalizeH="0" baseline="0" smtClean="0">
                          <a:ln>
                            <a:noFill/>
                          </a:ln>
                          <a:solidFill>
                            <a:srgbClr val="000000"/>
                          </a:solidFill>
                          <a:effectLst/>
                          <a:latin typeface="Constantia" pitchFamily="18" charset="0"/>
                          <a:cs typeface="Arial" charset="0"/>
                        </a:rPr>
                        <a:t>Grazie</a:t>
                      </a:r>
                      <a:endParaRPr kumimoji="0" lang="el-GR"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500" b="1" i="0" u="none" strike="noStrike" cap="none" normalizeH="0" baseline="0" smtClean="0">
                          <a:ln>
                            <a:noFill/>
                          </a:ln>
                          <a:solidFill>
                            <a:srgbClr val="000000"/>
                          </a:solidFill>
                          <a:effectLst/>
                          <a:latin typeface="Constantia" pitchFamily="18" charset="0"/>
                          <a:cs typeface="Arial" charset="0"/>
                        </a:rPr>
                        <a:t>Hvala</a:t>
                      </a:r>
                      <a:endParaRPr kumimoji="0" lang="el-GR"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00"/>
                          </a:solidFill>
                          <a:effectLst/>
                          <a:latin typeface="Constantia" pitchFamily="18" charset="0"/>
                          <a:cs typeface="Arial" charset="0"/>
                        </a:rPr>
                        <a:t>Paldies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2500" b="1" i="0" u="none" strike="noStrike" cap="none" normalizeH="0" baseline="0" smtClean="0">
                          <a:ln>
                            <a:noFill/>
                          </a:ln>
                          <a:solidFill>
                            <a:srgbClr val="000000"/>
                          </a:solidFill>
                          <a:effectLst/>
                          <a:latin typeface="Constantia" pitchFamily="18" charset="0"/>
                          <a:cs typeface="Arial" charset="0"/>
                        </a:rPr>
                        <a:t>Ačiū</a:t>
                      </a:r>
                      <a:endParaRPr kumimoji="0" lang="el-GR" sz="2500" b="1"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pic>
        <p:nvPicPr>
          <p:cNvPr id="47168" name="Picture 1"/>
          <p:cNvPicPr>
            <a:picLocks noChangeAspect="1" noChangeArrowheads="1"/>
          </p:cNvPicPr>
          <p:nvPr/>
        </p:nvPicPr>
        <p:blipFill>
          <a:blip r:embed="rId3" cstate="print"/>
          <a:srcRect/>
          <a:stretch>
            <a:fillRect/>
          </a:stretch>
        </p:blipFill>
        <p:spPr bwMode="auto">
          <a:xfrm>
            <a:off x="7812088" y="188913"/>
            <a:ext cx="742950" cy="473075"/>
          </a:xfrm>
          <a:prstGeom prst="rect">
            <a:avLst/>
          </a:prstGeom>
          <a:noFill/>
          <a:ln w="25400">
            <a:noFill/>
            <a:miter lim="800000"/>
            <a:headEnd/>
            <a:tailEnd/>
          </a:ln>
        </p:spPr>
      </p:pic>
      <p:sp>
        <p:nvSpPr>
          <p:cNvPr id="5" name="Rectangle 4"/>
          <p:cNvSpPr/>
          <p:nvPr/>
        </p:nvSpPr>
        <p:spPr>
          <a:xfrm rot="17381184">
            <a:off x="696169" y="3319175"/>
            <a:ext cx="5604351" cy="1015663"/>
          </a:xfrm>
          <a:prstGeom prst="rect">
            <a:avLst/>
          </a:prstGeom>
          <a:noFill/>
        </p:spPr>
        <p:txBody>
          <a:bodyPr wrap="square" lIns="91440" tIns="45720" rIns="91440" bIns="45720">
            <a:spAutoFit/>
          </a:bodyPr>
          <a:lstStyle/>
          <a:p>
            <a:pPr algn="ctr"/>
            <a:r>
              <a:rPr lang="el-GR" sz="6000" b="1" kern="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Ευχαριστώ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188913"/>
            <a:ext cx="8229600" cy="850900"/>
          </a:xfrm>
        </p:spPr>
        <p:txBody>
          <a:bodyPr/>
          <a:lstStyle/>
          <a:p>
            <a:pPr algn="ctr" eaLnBrk="1" hangingPunct="1"/>
            <a:r>
              <a:rPr lang="en-US" smtClean="0"/>
              <a:t>CAP at a glance</a:t>
            </a:r>
            <a:endParaRPr lang="el-GR" smtClean="0"/>
          </a:p>
        </p:txBody>
      </p:sp>
      <p:graphicFrame>
        <p:nvGraphicFramePr>
          <p:cNvPr id="4" name="Content Placeholder 3"/>
          <p:cNvGraphicFramePr>
            <a:graphicFrameLocks noGrp="1"/>
          </p:cNvGraphicFramePr>
          <p:nvPr>
            <p:ph idx="1"/>
          </p:nvPr>
        </p:nvGraphicFramePr>
        <p:xfrm>
          <a:off x="323850" y="1125538"/>
          <a:ext cx="8291265" cy="5511800"/>
        </p:xfrm>
        <a:graphic>
          <a:graphicData uri="http://schemas.openxmlformats.org/drawingml/2006/table">
            <a:tbl>
              <a:tblPr firstRow="1" bandRow="1">
                <a:tableStyleId>{5C22544A-7EE6-4342-B048-85BDC9FD1C3A}</a:tableStyleId>
              </a:tblPr>
              <a:tblGrid>
                <a:gridCol w="2763755"/>
                <a:gridCol w="2763755"/>
                <a:gridCol w="2763755"/>
              </a:tblGrid>
              <a:tr h="516511">
                <a:tc>
                  <a:txBody>
                    <a:bodyPr/>
                    <a:lstStyle/>
                    <a:p>
                      <a:pPr algn="ctr">
                        <a:lnSpc>
                          <a:spcPts val="1405"/>
                        </a:lnSpc>
                        <a:spcAft>
                          <a:spcPts val="800"/>
                        </a:spcAft>
                      </a:pPr>
                      <a:endParaRPr lang="en-US" sz="2400" b="1" dirty="0" smtClean="0">
                        <a:solidFill>
                          <a:srgbClr val="000000"/>
                        </a:solidFill>
                        <a:latin typeface="Trebuchet MS"/>
                        <a:ea typeface="Times New Roman"/>
                        <a:cs typeface="Trebuchet MS"/>
                      </a:endParaRPr>
                    </a:p>
                    <a:p>
                      <a:pPr algn="ctr">
                        <a:lnSpc>
                          <a:spcPts val="1405"/>
                        </a:lnSpc>
                        <a:spcAft>
                          <a:spcPts val="800"/>
                        </a:spcAft>
                      </a:pPr>
                      <a:r>
                        <a:rPr lang="en-US" sz="2400" b="1" dirty="0" smtClean="0">
                          <a:solidFill>
                            <a:srgbClr val="000000"/>
                          </a:solidFill>
                          <a:latin typeface="Trebuchet MS"/>
                          <a:ea typeface="Times New Roman"/>
                          <a:cs typeface="Trebuchet MS"/>
                        </a:rPr>
                        <a:t>Direct </a:t>
                      </a:r>
                      <a:r>
                        <a:rPr lang="en-US" sz="2400" b="1" dirty="0">
                          <a:solidFill>
                            <a:srgbClr val="000000"/>
                          </a:solidFill>
                          <a:latin typeface="Trebuchet MS"/>
                          <a:ea typeface="Times New Roman"/>
                          <a:cs typeface="Trebuchet MS"/>
                        </a:rPr>
                        <a:t>Payments</a:t>
                      </a:r>
                      <a:endParaRPr lang="el-GR" sz="2400" dirty="0">
                        <a:latin typeface="Trebuchet MS"/>
                        <a:ea typeface="Times New Roman"/>
                        <a:cs typeface="Times New Roman"/>
                      </a:endParaRPr>
                    </a:p>
                  </a:txBody>
                  <a:tcPr marL="68580" marR="68580" marT="0" marB="0"/>
                </a:tc>
                <a:tc>
                  <a:txBody>
                    <a:bodyPr/>
                    <a:lstStyle/>
                    <a:p>
                      <a:pPr algn="ctr">
                        <a:lnSpc>
                          <a:spcPts val="1405"/>
                        </a:lnSpc>
                        <a:spcAft>
                          <a:spcPts val="800"/>
                        </a:spcAft>
                      </a:pPr>
                      <a:endParaRPr lang="en-US" sz="2400" b="1" dirty="0" smtClean="0">
                        <a:solidFill>
                          <a:srgbClr val="000000"/>
                        </a:solidFill>
                        <a:latin typeface="Trebuchet MS"/>
                        <a:ea typeface="Times New Roman"/>
                        <a:cs typeface="Trebuchet MS"/>
                      </a:endParaRPr>
                    </a:p>
                    <a:p>
                      <a:pPr algn="ctr">
                        <a:lnSpc>
                          <a:spcPts val="1405"/>
                        </a:lnSpc>
                        <a:spcAft>
                          <a:spcPts val="800"/>
                        </a:spcAft>
                      </a:pPr>
                      <a:r>
                        <a:rPr lang="en-US" sz="2400" b="1" dirty="0" smtClean="0">
                          <a:solidFill>
                            <a:srgbClr val="000000"/>
                          </a:solidFill>
                          <a:latin typeface="Trebuchet MS"/>
                          <a:ea typeface="Times New Roman"/>
                          <a:cs typeface="Trebuchet MS"/>
                        </a:rPr>
                        <a:t>Market </a:t>
                      </a:r>
                      <a:r>
                        <a:rPr lang="en-US" sz="2400" b="1" dirty="0">
                          <a:solidFill>
                            <a:srgbClr val="000000"/>
                          </a:solidFill>
                          <a:latin typeface="Trebuchet MS"/>
                          <a:ea typeface="Times New Roman"/>
                          <a:cs typeface="Trebuchet MS"/>
                        </a:rPr>
                        <a:t>Measures</a:t>
                      </a:r>
                      <a:endParaRPr lang="el-GR" sz="2400" dirty="0">
                        <a:latin typeface="Trebuchet MS"/>
                        <a:ea typeface="Times New Roman"/>
                        <a:cs typeface="Times New Roman"/>
                      </a:endParaRPr>
                    </a:p>
                  </a:txBody>
                  <a:tcPr marL="68580" marR="68580" marT="0" marB="0"/>
                </a:tc>
                <a:tc>
                  <a:txBody>
                    <a:bodyPr/>
                    <a:lstStyle/>
                    <a:p>
                      <a:pPr algn="ctr">
                        <a:lnSpc>
                          <a:spcPts val="1405"/>
                        </a:lnSpc>
                        <a:spcAft>
                          <a:spcPts val="800"/>
                        </a:spcAft>
                      </a:pPr>
                      <a:endParaRPr lang="en-US" sz="2400" b="1" dirty="0" smtClean="0">
                        <a:solidFill>
                          <a:srgbClr val="000000"/>
                        </a:solidFill>
                        <a:latin typeface="Trebuchet MS"/>
                        <a:ea typeface="Times New Roman"/>
                        <a:cs typeface="Trebuchet MS"/>
                      </a:endParaRPr>
                    </a:p>
                    <a:p>
                      <a:pPr algn="ctr">
                        <a:lnSpc>
                          <a:spcPts val="1405"/>
                        </a:lnSpc>
                        <a:spcAft>
                          <a:spcPts val="800"/>
                        </a:spcAft>
                      </a:pPr>
                      <a:r>
                        <a:rPr lang="en-US" sz="2400" b="1" dirty="0" smtClean="0">
                          <a:solidFill>
                            <a:srgbClr val="000000"/>
                          </a:solidFill>
                          <a:latin typeface="Trebuchet MS"/>
                          <a:ea typeface="Times New Roman"/>
                          <a:cs typeface="Trebuchet MS"/>
                        </a:rPr>
                        <a:t>Rural </a:t>
                      </a:r>
                      <a:r>
                        <a:rPr lang="en-US" sz="2400" b="1" dirty="0">
                          <a:solidFill>
                            <a:srgbClr val="000000"/>
                          </a:solidFill>
                          <a:latin typeface="Trebuchet MS"/>
                          <a:ea typeface="Times New Roman"/>
                          <a:cs typeface="Trebuchet MS"/>
                        </a:rPr>
                        <a:t>Development</a:t>
                      </a:r>
                      <a:endParaRPr lang="el-GR" sz="2400" dirty="0">
                        <a:latin typeface="Trebuchet MS"/>
                        <a:ea typeface="Times New Roman"/>
                        <a:cs typeface="Times New Roman"/>
                      </a:endParaRPr>
                    </a:p>
                  </a:txBody>
                  <a:tcPr marL="68580" marR="68580" marT="0" marB="0"/>
                </a:tc>
              </a:tr>
              <a:tr h="4131246">
                <a:tc>
                  <a:txBody>
                    <a:bodyPr/>
                    <a:lstStyle/>
                    <a:p>
                      <a:pPr>
                        <a:lnSpc>
                          <a:spcPct val="100000"/>
                        </a:lnSpc>
                        <a:spcAft>
                          <a:spcPts val="800"/>
                        </a:spcAft>
                      </a:pPr>
                      <a:r>
                        <a:rPr lang="en-US" sz="2000" kern="1400" baseline="0" smtClean="0">
                          <a:solidFill>
                            <a:srgbClr val="000000"/>
                          </a:solidFill>
                          <a:latin typeface="Trebuchet MS"/>
                          <a:ea typeface="Times New Roman"/>
                          <a:cs typeface="Trebuchet MS"/>
                        </a:rPr>
                        <a:t>Convergence </a:t>
                      </a:r>
                      <a:r>
                        <a:rPr lang="en-US" sz="2000" kern="1400" baseline="0" dirty="0">
                          <a:solidFill>
                            <a:srgbClr val="000000"/>
                          </a:solidFill>
                          <a:latin typeface="Trebuchet MS"/>
                          <a:ea typeface="Times New Roman"/>
                          <a:cs typeface="Trebuchet MS"/>
                        </a:rPr>
                        <a:t>of </a:t>
                      </a:r>
                      <a:r>
                        <a:rPr lang="en-US" sz="2000" kern="1400" baseline="0" dirty="0" smtClean="0">
                          <a:solidFill>
                            <a:srgbClr val="000000"/>
                          </a:solidFill>
                          <a:latin typeface="Trebuchet MS"/>
                          <a:ea typeface="Times New Roman"/>
                          <a:cs typeface="Trebuchet MS"/>
                        </a:rPr>
                        <a:t>direct</a:t>
                      </a:r>
                    </a:p>
                    <a:p>
                      <a:pPr>
                        <a:lnSpc>
                          <a:spcPct val="100000"/>
                        </a:lnSpc>
                        <a:spcAft>
                          <a:spcPts val="800"/>
                        </a:spcAft>
                      </a:pPr>
                      <a:r>
                        <a:rPr lang="en-US" sz="2000" kern="1400" baseline="0" dirty="0" smtClean="0">
                          <a:solidFill>
                            <a:srgbClr val="000000"/>
                          </a:solidFill>
                          <a:latin typeface="Trebuchet MS"/>
                          <a:ea typeface="Times New Roman"/>
                          <a:cs typeface="Trebuchet MS"/>
                        </a:rPr>
                        <a:t> </a:t>
                      </a:r>
                      <a:r>
                        <a:rPr lang="en-US" sz="2000" kern="1400" baseline="0" dirty="0">
                          <a:solidFill>
                            <a:srgbClr val="000000"/>
                          </a:solidFill>
                          <a:latin typeface="Trebuchet MS"/>
                          <a:ea typeface="Times New Roman"/>
                          <a:cs typeface="Trebuchet MS"/>
                        </a:rPr>
                        <a:t>payments </a:t>
                      </a:r>
                      <a:r>
                        <a:rPr lang="en-US" sz="2000" kern="1400" baseline="0" dirty="0" smtClean="0">
                          <a:solidFill>
                            <a:srgbClr val="000000"/>
                          </a:solidFill>
                          <a:latin typeface="Trebuchet MS"/>
                          <a:ea typeface="Times New Roman"/>
                          <a:cs typeface="Trebuchet MS"/>
                        </a:rPr>
                        <a:t>across MS.</a:t>
                      </a:r>
                      <a:endParaRPr lang="el-GR" sz="2000" kern="1400" baseline="0" dirty="0">
                        <a:latin typeface="Trebuchet MS"/>
                        <a:ea typeface="Times New Roman"/>
                        <a:cs typeface="Times New Roman"/>
                      </a:endParaRPr>
                    </a:p>
                    <a:p>
                      <a:pPr>
                        <a:lnSpc>
                          <a:spcPct val="100000"/>
                        </a:lnSpc>
                        <a:spcAft>
                          <a:spcPts val="800"/>
                        </a:spcAft>
                      </a:pPr>
                      <a:r>
                        <a:rPr lang="en-US" sz="2000" kern="1400" baseline="0" dirty="0">
                          <a:solidFill>
                            <a:srgbClr val="000000"/>
                          </a:solidFill>
                          <a:latin typeface="Trebuchet MS"/>
                          <a:ea typeface="Times New Roman"/>
                          <a:cs typeface="Trebuchet MS"/>
                        </a:rPr>
                        <a:t>New basic payment to replace </a:t>
                      </a:r>
                      <a:r>
                        <a:rPr lang="en-US" sz="2000" kern="1400" baseline="0">
                          <a:solidFill>
                            <a:srgbClr val="000000"/>
                          </a:solidFill>
                          <a:latin typeface="Trebuchet MS"/>
                          <a:ea typeface="Times New Roman"/>
                          <a:cs typeface="Trebuchet MS"/>
                        </a:rPr>
                        <a:t>the </a:t>
                      </a:r>
                      <a:r>
                        <a:rPr lang="en-US" sz="2000" kern="1400" baseline="0" smtClean="0">
                          <a:solidFill>
                            <a:srgbClr val="000000"/>
                          </a:solidFill>
                          <a:latin typeface="Trebuchet MS"/>
                          <a:ea typeface="Times New Roman"/>
                          <a:cs typeface="Trebuchet MS"/>
                        </a:rPr>
                        <a:t>SPS &amp;SAPS</a:t>
                      </a:r>
                    </a:p>
                    <a:p>
                      <a:pPr>
                        <a:lnSpc>
                          <a:spcPct val="100000"/>
                        </a:lnSpc>
                        <a:spcAft>
                          <a:spcPts val="800"/>
                        </a:spcAft>
                      </a:pPr>
                      <a:r>
                        <a:rPr lang="en-US" sz="2000" kern="1400" baseline="0" smtClean="0">
                          <a:solidFill>
                            <a:srgbClr val="000000"/>
                          </a:solidFill>
                          <a:latin typeface="Trebuchet MS"/>
                          <a:ea typeface="Times New Roman"/>
                          <a:cs typeface="Trebuchet MS"/>
                        </a:rPr>
                        <a:t>New </a:t>
                      </a:r>
                      <a:r>
                        <a:rPr lang="en-US" sz="2000" kern="1400" baseline="0" dirty="0">
                          <a:solidFill>
                            <a:srgbClr val="000000"/>
                          </a:solidFill>
                          <a:latin typeface="Trebuchet MS"/>
                          <a:ea typeface="Times New Roman"/>
                          <a:cs typeface="Trebuchet MS"/>
                        </a:rPr>
                        <a:t>“green” component </a:t>
                      </a:r>
                      <a:r>
                        <a:rPr lang="en-US" sz="2000" kern="1400" baseline="0">
                          <a:solidFill>
                            <a:srgbClr val="000000"/>
                          </a:solidFill>
                          <a:latin typeface="Trebuchet MS"/>
                          <a:ea typeface="Times New Roman"/>
                          <a:cs typeface="Trebuchet MS"/>
                        </a:rPr>
                        <a:t>of </a:t>
                      </a:r>
                      <a:r>
                        <a:rPr lang="en-US" sz="2000" kern="1400" baseline="0" smtClean="0">
                          <a:solidFill>
                            <a:srgbClr val="000000"/>
                          </a:solidFill>
                          <a:latin typeface="Trebuchet MS"/>
                          <a:ea typeface="Times New Roman"/>
                          <a:cs typeface="Trebuchet MS"/>
                        </a:rPr>
                        <a:t>DPs</a:t>
                      </a:r>
                      <a:endParaRPr lang="el-GR" sz="2000" kern="1400" baseline="0" dirty="0">
                        <a:latin typeface="Trebuchet MS"/>
                        <a:ea typeface="Times New Roman"/>
                        <a:cs typeface="Times New Roman"/>
                      </a:endParaRPr>
                    </a:p>
                    <a:p>
                      <a:pPr>
                        <a:lnSpc>
                          <a:spcPct val="100000"/>
                        </a:lnSpc>
                        <a:spcAft>
                          <a:spcPts val="800"/>
                        </a:spcAft>
                      </a:pPr>
                      <a:r>
                        <a:rPr lang="en-US" sz="2000" kern="1400" baseline="0" dirty="0">
                          <a:solidFill>
                            <a:srgbClr val="000000"/>
                          </a:solidFill>
                          <a:latin typeface="Trebuchet MS"/>
                          <a:ea typeface="Times New Roman"/>
                          <a:cs typeface="Trebuchet MS"/>
                        </a:rPr>
                        <a:t>Greater targeting of beneficiaries</a:t>
                      </a:r>
                      <a:endParaRPr lang="el-GR" sz="2000" kern="1400" baseline="0" dirty="0">
                        <a:latin typeface="Trebuchet MS"/>
                        <a:ea typeface="Times New Roman"/>
                        <a:cs typeface="Times New Roman"/>
                      </a:endParaRPr>
                    </a:p>
                    <a:p>
                      <a:pPr>
                        <a:lnSpc>
                          <a:spcPct val="100000"/>
                        </a:lnSpc>
                        <a:spcAft>
                          <a:spcPts val="800"/>
                        </a:spcAft>
                      </a:pPr>
                      <a:r>
                        <a:rPr lang="en-US" sz="2000" kern="1400" baseline="0" dirty="0">
                          <a:solidFill>
                            <a:srgbClr val="000000"/>
                          </a:solidFill>
                          <a:latin typeface="Trebuchet MS"/>
                          <a:ea typeface="Times New Roman"/>
                          <a:cs typeface="Trebuchet MS"/>
                        </a:rPr>
                        <a:t>New rules for coupled payments</a:t>
                      </a:r>
                      <a:endParaRPr lang="el-GR" sz="2000" kern="1400" baseline="0" dirty="0">
                        <a:latin typeface="Trebuchet MS"/>
                        <a:ea typeface="Times New Roman"/>
                        <a:cs typeface="Times New Roman"/>
                      </a:endParaRPr>
                    </a:p>
                    <a:p>
                      <a:pPr>
                        <a:lnSpc>
                          <a:spcPct val="100000"/>
                        </a:lnSpc>
                        <a:spcAft>
                          <a:spcPts val="800"/>
                        </a:spcAft>
                      </a:pPr>
                      <a:r>
                        <a:rPr lang="en-US" sz="2000" kern="1400" baseline="0">
                          <a:solidFill>
                            <a:srgbClr val="000000"/>
                          </a:solidFill>
                          <a:latin typeface="Trebuchet MS"/>
                          <a:ea typeface="Times New Roman"/>
                          <a:cs typeface="Trebuchet MS"/>
                        </a:rPr>
                        <a:t>Changed </a:t>
                      </a:r>
                      <a:r>
                        <a:rPr lang="en-US" sz="2000" kern="1400" baseline="0" smtClean="0">
                          <a:solidFill>
                            <a:srgbClr val="000000"/>
                          </a:solidFill>
                          <a:latin typeface="Trebuchet MS"/>
                          <a:ea typeface="Times New Roman"/>
                          <a:cs typeface="Trebuchet MS"/>
                        </a:rPr>
                        <a:t>CC </a:t>
                      </a:r>
                      <a:r>
                        <a:rPr lang="en-US" sz="2000" kern="1400" baseline="0" dirty="0">
                          <a:solidFill>
                            <a:srgbClr val="000000"/>
                          </a:solidFill>
                          <a:latin typeface="Trebuchet MS"/>
                          <a:ea typeface="Times New Roman"/>
                          <a:cs typeface="Trebuchet MS"/>
                        </a:rPr>
                        <a:t>rules </a:t>
                      </a:r>
                      <a:endParaRPr lang="el-GR" sz="2000" kern="1400" baseline="0" dirty="0">
                        <a:latin typeface="Trebuchet MS"/>
                        <a:ea typeface="Times New Roman"/>
                        <a:cs typeface="Times New Roman"/>
                      </a:endParaRPr>
                    </a:p>
                  </a:txBody>
                  <a:tcPr marL="68580" marR="68580" marT="0" marB="0"/>
                </a:tc>
                <a:tc>
                  <a:txBody>
                    <a:bodyPr/>
                    <a:lstStyle/>
                    <a:p>
                      <a:pPr>
                        <a:lnSpc>
                          <a:spcPct val="100000"/>
                        </a:lnSpc>
                        <a:spcAft>
                          <a:spcPts val="800"/>
                        </a:spcAft>
                      </a:pPr>
                      <a:r>
                        <a:rPr lang="en-US" sz="2000" dirty="0">
                          <a:solidFill>
                            <a:srgbClr val="000000"/>
                          </a:solidFill>
                          <a:latin typeface="Trebuchet MS"/>
                          <a:ea typeface="Times New Roman"/>
                          <a:cs typeface="Trebuchet MS"/>
                        </a:rPr>
                        <a:t>Confirmation of the ending of milk quotas, of sugar quotas (with one year delay), and of vine planting ban</a:t>
                      </a:r>
                      <a:endParaRPr lang="el-GR" sz="2000" dirty="0">
                        <a:latin typeface="Trebuchet MS"/>
                        <a:ea typeface="Times New Roman"/>
                        <a:cs typeface="Times New Roman"/>
                      </a:endParaRPr>
                    </a:p>
                    <a:p>
                      <a:pPr>
                        <a:lnSpc>
                          <a:spcPct val="100000"/>
                        </a:lnSpc>
                        <a:spcAft>
                          <a:spcPts val="800"/>
                        </a:spcAft>
                      </a:pPr>
                      <a:r>
                        <a:rPr lang="en-US" sz="2000" dirty="0">
                          <a:solidFill>
                            <a:srgbClr val="000000"/>
                          </a:solidFill>
                          <a:latin typeface="Trebuchet MS"/>
                          <a:ea typeface="Times New Roman"/>
                          <a:cs typeface="Trebuchet MS"/>
                        </a:rPr>
                        <a:t>Extension of the market disturbance clause to all commodities under the CMO</a:t>
                      </a:r>
                      <a:endParaRPr lang="el-GR" sz="2000" dirty="0">
                        <a:latin typeface="Trebuchet MS"/>
                        <a:ea typeface="Times New Roman"/>
                        <a:cs typeface="Times New Roman"/>
                      </a:endParaRPr>
                    </a:p>
                    <a:p>
                      <a:pPr>
                        <a:lnSpc>
                          <a:spcPct val="100000"/>
                        </a:lnSpc>
                        <a:spcAft>
                          <a:spcPts val="800"/>
                        </a:spcAft>
                      </a:pPr>
                      <a:r>
                        <a:rPr lang="en-US" sz="2000" dirty="0">
                          <a:solidFill>
                            <a:srgbClr val="000000"/>
                          </a:solidFill>
                          <a:latin typeface="Trebuchet MS"/>
                          <a:ea typeface="Times New Roman"/>
                          <a:cs typeface="Trebuchet MS"/>
                        </a:rPr>
                        <a:t>Measures to improve functioning of the food chain</a:t>
                      </a:r>
                      <a:endParaRPr lang="el-GR" sz="2000" dirty="0">
                        <a:latin typeface="Trebuchet MS"/>
                        <a:ea typeface="Times New Roman"/>
                        <a:cs typeface="Times New Roman"/>
                      </a:endParaRPr>
                    </a:p>
                    <a:p>
                      <a:pPr>
                        <a:lnSpc>
                          <a:spcPct val="100000"/>
                        </a:lnSpc>
                        <a:spcAft>
                          <a:spcPts val="800"/>
                        </a:spcAft>
                      </a:pPr>
                      <a:r>
                        <a:rPr lang="en-US" sz="2000" dirty="0">
                          <a:solidFill>
                            <a:srgbClr val="000000"/>
                          </a:solidFill>
                          <a:latin typeface="Trebuchet MS"/>
                          <a:ea typeface="Times New Roman"/>
                          <a:cs typeface="Trebuchet MS"/>
                        </a:rPr>
                        <a:t>Measures to support quality production</a:t>
                      </a:r>
                      <a:endParaRPr lang="el-GR" sz="2000" dirty="0">
                        <a:latin typeface="Trebuchet MS"/>
                        <a:ea typeface="Times New Roman"/>
                        <a:cs typeface="Times New Roman"/>
                      </a:endParaRPr>
                    </a:p>
                  </a:txBody>
                  <a:tcPr marL="68580" marR="68580" marT="0" marB="0"/>
                </a:tc>
                <a:tc>
                  <a:txBody>
                    <a:bodyPr/>
                    <a:lstStyle/>
                    <a:p>
                      <a:pPr>
                        <a:lnSpc>
                          <a:spcPct val="100000"/>
                        </a:lnSpc>
                        <a:spcAft>
                          <a:spcPts val="800"/>
                        </a:spcAft>
                      </a:pPr>
                      <a:r>
                        <a:rPr lang="en-US" sz="1800" dirty="0">
                          <a:solidFill>
                            <a:srgbClr val="000000"/>
                          </a:solidFill>
                          <a:latin typeface="Trebuchet MS"/>
                          <a:ea typeface="Times New Roman"/>
                          <a:cs typeface="Trebuchet MS"/>
                        </a:rPr>
                        <a:t>New </a:t>
                      </a:r>
                      <a:r>
                        <a:rPr lang="en-US" sz="1800" dirty="0" smtClean="0">
                          <a:solidFill>
                            <a:srgbClr val="000000"/>
                          </a:solidFill>
                          <a:latin typeface="Trebuchet MS"/>
                          <a:ea typeface="Times New Roman"/>
                          <a:cs typeface="Trebuchet MS"/>
                        </a:rPr>
                        <a:t>RD </a:t>
                      </a:r>
                      <a:r>
                        <a:rPr lang="en-US" sz="1800" dirty="0">
                          <a:solidFill>
                            <a:srgbClr val="000000"/>
                          </a:solidFill>
                          <a:latin typeface="Trebuchet MS"/>
                          <a:ea typeface="Times New Roman"/>
                          <a:cs typeface="Trebuchet MS"/>
                        </a:rPr>
                        <a:t>priorities to replace current axes</a:t>
                      </a:r>
                      <a:endParaRPr lang="el-GR" sz="1800" dirty="0">
                        <a:latin typeface="Trebuchet MS"/>
                        <a:ea typeface="Times New Roman"/>
                        <a:cs typeface="Times New Roman"/>
                      </a:endParaRPr>
                    </a:p>
                    <a:p>
                      <a:pPr>
                        <a:lnSpc>
                          <a:spcPct val="100000"/>
                        </a:lnSpc>
                        <a:spcAft>
                          <a:spcPts val="800"/>
                        </a:spcAft>
                      </a:pPr>
                      <a:r>
                        <a:rPr lang="en-US" sz="1800" dirty="0">
                          <a:solidFill>
                            <a:srgbClr val="000000"/>
                          </a:solidFill>
                          <a:latin typeface="Trebuchet MS"/>
                          <a:ea typeface="Times New Roman"/>
                          <a:cs typeface="Trebuchet MS"/>
                        </a:rPr>
                        <a:t>Better coordination with other EU funds</a:t>
                      </a:r>
                      <a:endParaRPr lang="el-GR" sz="1800" dirty="0">
                        <a:latin typeface="Trebuchet MS"/>
                        <a:ea typeface="Times New Roman"/>
                        <a:cs typeface="Times New Roman"/>
                      </a:endParaRPr>
                    </a:p>
                    <a:p>
                      <a:pPr>
                        <a:lnSpc>
                          <a:spcPct val="100000"/>
                        </a:lnSpc>
                        <a:spcAft>
                          <a:spcPts val="800"/>
                        </a:spcAft>
                      </a:pPr>
                      <a:r>
                        <a:rPr lang="en-US" sz="1800" dirty="0">
                          <a:solidFill>
                            <a:srgbClr val="000000"/>
                          </a:solidFill>
                          <a:latin typeface="Trebuchet MS"/>
                          <a:ea typeface="Times New Roman"/>
                          <a:cs typeface="Trebuchet MS"/>
                        </a:rPr>
                        <a:t>New criteria to allocate Pillar 2 funds across member states</a:t>
                      </a:r>
                      <a:endParaRPr lang="el-GR" sz="1800" dirty="0">
                        <a:latin typeface="Trebuchet MS"/>
                        <a:ea typeface="Times New Roman"/>
                        <a:cs typeface="Times New Roman"/>
                      </a:endParaRPr>
                    </a:p>
                    <a:p>
                      <a:pPr>
                        <a:lnSpc>
                          <a:spcPct val="100000"/>
                        </a:lnSpc>
                        <a:spcAft>
                          <a:spcPts val="800"/>
                        </a:spcAft>
                      </a:pPr>
                      <a:r>
                        <a:rPr lang="en-US" sz="1800" dirty="0">
                          <a:solidFill>
                            <a:srgbClr val="000000"/>
                          </a:solidFill>
                          <a:latin typeface="Trebuchet MS"/>
                          <a:ea typeface="Times New Roman"/>
                          <a:cs typeface="Trebuchet MS"/>
                        </a:rPr>
                        <a:t>Simplification of supported measures</a:t>
                      </a:r>
                      <a:endParaRPr lang="el-GR" sz="1800" dirty="0">
                        <a:latin typeface="Trebuchet MS"/>
                        <a:ea typeface="Times New Roman"/>
                        <a:cs typeface="Times New Roman"/>
                      </a:endParaRPr>
                    </a:p>
                    <a:p>
                      <a:pPr>
                        <a:lnSpc>
                          <a:spcPct val="100000"/>
                        </a:lnSpc>
                        <a:spcAft>
                          <a:spcPts val="800"/>
                        </a:spcAft>
                      </a:pPr>
                      <a:r>
                        <a:rPr lang="en-US" sz="1800" dirty="0">
                          <a:solidFill>
                            <a:srgbClr val="000000"/>
                          </a:solidFill>
                          <a:latin typeface="Trebuchet MS"/>
                          <a:ea typeface="Times New Roman"/>
                          <a:cs typeface="Trebuchet MS"/>
                        </a:rPr>
                        <a:t>Enhanced risk </a:t>
                      </a:r>
                      <a:r>
                        <a:rPr lang="en-US" sz="1800" dirty="0" smtClean="0">
                          <a:solidFill>
                            <a:srgbClr val="000000"/>
                          </a:solidFill>
                          <a:latin typeface="Trebuchet MS"/>
                          <a:ea typeface="Times New Roman"/>
                          <a:cs typeface="Trebuchet MS"/>
                        </a:rPr>
                        <a:t>management </a:t>
                      </a:r>
                      <a:r>
                        <a:rPr lang="en-US" sz="1800" dirty="0">
                          <a:solidFill>
                            <a:srgbClr val="000000"/>
                          </a:solidFill>
                          <a:latin typeface="Trebuchet MS"/>
                          <a:ea typeface="Times New Roman"/>
                          <a:cs typeface="Trebuchet MS"/>
                        </a:rPr>
                        <a:t>toolkit</a:t>
                      </a:r>
                      <a:endParaRPr lang="el-GR" sz="1800" dirty="0">
                        <a:latin typeface="Trebuchet MS"/>
                        <a:ea typeface="Times New Roman"/>
                        <a:cs typeface="Times New Roman"/>
                      </a:endParaRPr>
                    </a:p>
                    <a:p>
                      <a:pPr>
                        <a:lnSpc>
                          <a:spcPct val="100000"/>
                        </a:lnSpc>
                        <a:spcAft>
                          <a:spcPts val="800"/>
                        </a:spcAft>
                      </a:pPr>
                      <a:r>
                        <a:rPr lang="en-US" sz="1800" dirty="0" smtClean="0">
                          <a:solidFill>
                            <a:srgbClr val="000000"/>
                          </a:solidFill>
                          <a:latin typeface="Trebuchet MS"/>
                          <a:ea typeface="Times New Roman"/>
                          <a:cs typeface="Trebuchet MS"/>
                        </a:rPr>
                        <a:t>European Innovation </a:t>
                      </a:r>
                      <a:r>
                        <a:rPr lang="en-US" sz="1800" dirty="0">
                          <a:solidFill>
                            <a:srgbClr val="000000"/>
                          </a:solidFill>
                          <a:latin typeface="Trebuchet MS"/>
                          <a:ea typeface="Times New Roman"/>
                          <a:cs typeface="Trebuchet MS"/>
                        </a:rPr>
                        <a:t>Partnership</a:t>
                      </a:r>
                      <a:endParaRPr lang="el-GR" sz="1800" dirty="0">
                        <a:latin typeface="Trebuchet MS"/>
                        <a:ea typeface="Times New Roman"/>
                        <a:cs typeface="Times New Roman"/>
                      </a:endParaRPr>
                    </a:p>
                    <a:p>
                      <a:pPr>
                        <a:lnSpc>
                          <a:spcPct val="100000"/>
                        </a:lnSpc>
                        <a:spcAft>
                          <a:spcPts val="800"/>
                        </a:spcAft>
                      </a:pPr>
                      <a:r>
                        <a:rPr lang="en-US" sz="1800" dirty="0">
                          <a:solidFill>
                            <a:srgbClr val="000000"/>
                          </a:solidFill>
                          <a:latin typeface="Trebuchet MS"/>
                          <a:ea typeface="Times New Roman"/>
                          <a:cs typeface="Trebuchet MS"/>
                        </a:rPr>
                        <a:t>Proposals on monitoring and evaluation</a:t>
                      </a:r>
                      <a:endParaRPr lang="el-GR" sz="1800" dirty="0">
                        <a:latin typeface="Trebuchet MS"/>
                        <a:ea typeface="Times New Roman"/>
                        <a:cs typeface="Times New Roman"/>
                      </a:endParaRPr>
                    </a:p>
                  </a:txBody>
                  <a:tcPr marL="68580" marR="68580" marT="0" marB="0"/>
                </a:tc>
              </a:tr>
            </a:tbl>
          </a:graphicData>
        </a:graphic>
      </p:graphicFrame>
      <p:pic>
        <p:nvPicPr>
          <p:cNvPr id="16401" name="Picture 1"/>
          <p:cNvPicPr>
            <a:picLocks noChangeAspect="1" noChangeArrowheads="1"/>
          </p:cNvPicPr>
          <p:nvPr/>
        </p:nvPicPr>
        <p:blipFill>
          <a:blip r:embed="rId3" cstate="print"/>
          <a:srcRect/>
          <a:stretch>
            <a:fillRect/>
          </a:stretch>
        </p:blipFill>
        <p:spPr bwMode="auto">
          <a:xfrm>
            <a:off x="8218488" y="188913"/>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188913"/>
            <a:ext cx="8229600" cy="993775"/>
          </a:xfrm>
        </p:spPr>
        <p:txBody>
          <a:bodyPr/>
          <a:lstStyle/>
          <a:p>
            <a:pPr algn="ctr" eaLnBrk="1" hangingPunct="1"/>
            <a:r>
              <a:rPr lang="en-US" smtClean="0"/>
              <a:t>DP Prevails</a:t>
            </a:r>
            <a:endParaRPr lang="el-GR" smtClean="0"/>
          </a:p>
        </p:txBody>
      </p:sp>
      <p:sp>
        <p:nvSpPr>
          <p:cNvPr id="17411" name="Content Placeholder 2"/>
          <p:cNvSpPr>
            <a:spLocks noGrp="1"/>
          </p:cNvSpPr>
          <p:nvPr>
            <p:ph idx="1"/>
          </p:nvPr>
        </p:nvSpPr>
        <p:spPr>
          <a:xfrm>
            <a:off x="457200" y="1052513"/>
            <a:ext cx="8229600" cy="5545137"/>
          </a:xfrm>
        </p:spPr>
        <p:txBody>
          <a:bodyPr/>
          <a:lstStyle/>
          <a:p>
            <a:pPr eaLnBrk="1" hangingPunct="1"/>
            <a:r>
              <a:rPr lang="en-US" smtClean="0"/>
              <a:t>Market Measures-&gt;Minor changes</a:t>
            </a:r>
          </a:p>
          <a:p>
            <a:pPr eaLnBrk="1" hangingPunct="1">
              <a:buFontTx/>
              <a:buNone/>
            </a:pPr>
            <a:endParaRPr lang="en-US" sz="800" smtClean="0"/>
          </a:p>
          <a:p>
            <a:pPr eaLnBrk="1" hangingPunct="1">
              <a:lnSpc>
                <a:spcPct val="80000"/>
              </a:lnSpc>
            </a:pPr>
            <a:r>
              <a:rPr lang="en-US" smtClean="0"/>
              <a:t>RD  </a:t>
            </a:r>
            <a:r>
              <a:rPr lang="en-US" smtClean="0">
                <a:sym typeface="Wingdings" pitchFamily="2" charset="2"/>
              </a:rPr>
              <a:t> S</a:t>
            </a:r>
            <a:r>
              <a:rPr lang="en-US" smtClean="0"/>
              <a:t>ustainable Management of Natural resources and to climate action </a:t>
            </a:r>
          </a:p>
          <a:p>
            <a:pPr eaLnBrk="1" hangingPunct="1">
              <a:lnSpc>
                <a:spcPct val="80000"/>
              </a:lnSpc>
            </a:pPr>
            <a:endParaRPr lang="en-US" smtClean="0"/>
          </a:p>
          <a:p>
            <a:pPr eaLnBrk="1" hangingPunct="1">
              <a:lnSpc>
                <a:spcPct val="80000"/>
              </a:lnSpc>
            </a:pPr>
            <a:r>
              <a:rPr lang="en-US" smtClean="0"/>
              <a:t>DP  </a:t>
            </a:r>
            <a:r>
              <a:rPr lang="en-US" smtClean="0">
                <a:sym typeface="Wingdings" pitchFamily="2" charset="2"/>
              </a:rPr>
              <a:t>73% EU CAP expenditure</a:t>
            </a:r>
          </a:p>
          <a:p>
            <a:pPr eaLnBrk="1" hangingPunct="1">
              <a:lnSpc>
                <a:spcPct val="80000"/>
              </a:lnSpc>
            </a:pPr>
            <a:endParaRPr lang="el-GR" sz="800" smtClean="0"/>
          </a:p>
          <a:p>
            <a:pPr eaLnBrk="1" hangingPunct="1"/>
            <a:r>
              <a:rPr lang="en-US" smtClean="0"/>
              <a:t>MFF  ↓ real terms  but  ↑ in nominal terms</a:t>
            </a:r>
          </a:p>
          <a:p>
            <a:pPr eaLnBrk="1" hangingPunct="1"/>
            <a:r>
              <a:rPr lang="en-US" smtClean="0"/>
              <a:t>2013</a:t>
            </a:r>
            <a:r>
              <a:rPr lang="en-US" smtClean="0">
                <a:sym typeface="Wingdings" pitchFamily="2" charset="2"/>
              </a:rPr>
              <a:t>39% of EU budget  202033%</a:t>
            </a:r>
            <a:endParaRPr lang="en-US" smtClean="0"/>
          </a:p>
          <a:p>
            <a:pPr eaLnBrk="1" hangingPunct="1"/>
            <a:endParaRPr lang="en-US" sz="2400" smtClean="0"/>
          </a:p>
          <a:p>
            <a:pPr eaLnBrk="1" hangingPunct="1"/>
            <a:r>
              <a:rPr lang="en-US" smtClean="0"/>
              <a:t>Pillar I </a:t>
            </a:r>
            <a:r>
              <a:rPr lang="en-US" smtClean="0">
                <a:sym typeface="Wingdings" pitchFamily="2" charset="2"/>
              </a:rPr>
              <a:t> 281.8Bns, Pillar II 89,9bns</a:t>
            </a:r>
            <a:endParaRPr lang="en-US" sz="2400" smtClean="0">
              <a:sym typeface="Wingdings" pitchFamily="2" charset="2"/>
            </a:endParaRPr>
          </a:p>
          <a:p>
            <a:pPr eaLnBrk="1" hangingPunct="1"/>
            <a:r>
              <a:rPr lang="en-US" smtClean="0">
                <a:sym typeface="Wingdings" pitchFamily="2" charset="2"/>
              </a:rPr>
              <a:t>Additional 15.2bns.  </a:t>
            </a:r>
            <a:r>
              <a:rPr lang="en-US" b="1" smtClean="0">
                <a:sym typeface="Wingdings" pitchFamily="2" charset="2"/>
              </a:rPr>
              <a:t>Total: 386.9bn</a:t>
            </a:r>
            <a:endParaRPr lang="en-US" b="1" smtClean="0"/>
          </a:p>
          <a:p>
            <a:pPr eaLnBrk="1" hangingPunct="1">
              <a:buFontTx/>
              <a:buNone/>
            </a:pPr>
            <a:endParaRPr lang="el-GR" smtClean="0"/>
          </a:p>
        </p:txBody>
      </p:sp>
      <p:pic>
        <p:nvPicPr>
          <p:cNvPr id="17412"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15888"/>
            <a:ext cx="8229600" cy="850900"/>
          </a:xfrm>
        </p:spPr>
        <p:txBody>
          <a:bodyPr/>
          <a:lstStyle/>
          <a:p>
            <a:pPr algn="ctr" eaLnBrk="1" hangingPunct="1"/>
            <a:r>
              <a:rPr lang="en-US" smtClean="0"/>
              <a:t>Payments Under DP</a:t>
            </a:r>
            <a:endParaRPr lang="el-GR" smtClean="0"/>
          </a:p>
        </p:txBody>
      </p:sp>
      <p:graphicFrame>
        <p:nvGraphicFramePr>
          <p:cNvPr id="7215" name="Group 47"/>
          <p:cNvGraphicFramePr>
            <a:graphicFrameLocks noGrp="1"/>
          </p:cNvGraphicFramePr>
          <p:nvPr>
            <p:ph idx="1"/>
          </p:nvPr>
        </p:nvGraphicFramePr>
        <p:xfrm>
          <a:off x="468313" y="981075"/>
          <a:ext cx="8280400" cy="5463225"/>
        </p:xfrm>
        <a:graphic>
          <a:graphicData uri="http://schemas.openxmlformats.org/drawingml/2006/table">
            <a:tbl>
              <a:tblPr/>
              <a:tblGrid>
                <a:gridCol w="4176712"/>
                <a:gridCol w="2014538"/>
                <a:gridCol w="208915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Scheme</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 of NC</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Voluntary</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Basic payments for farmers</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43-60%</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Mandatory</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Greening</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30%</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Mandatory</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Natural Constraints Areas</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Up to 5%</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Voluntary</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Young Farmers</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Up to 2%</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Mandatory</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Small Farmers</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Up to 10%</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Mandatory</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Couple Support </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rPr>
                        <a:t>Up to 5/10/+%</a:t>
                      </a:r>
                      <a:endParaRPr kumimoji="0" lang="el-GR"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Voluntary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890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Complementary Nat DP for Bulgaria &amp; Romania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Specific Payment for Cotton</a:t>
                      </a:r>
                      <a:endParaRPr kumimoji="0" lang="el-GR" sz="2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Posei, Aegean islands</a:t>
                      </a:r>
                      <a:endParaRPr kumimoji="0" lang="el-GR" sz="2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l-GR"/>
                    </a:p>
                  </a:txBody>
                  <a:tcPr/>
                </a:tc>
                <a:tc hMerge="1">
                  <a:txBody>
                    <a:bodyPr/>
                    <a:lstStyle/>
                    <a:p>
                      <a:endParaRPr lang="el-GR"/>
                    </a:p>
                  </a:txBody>
                  <a:tcPr/>
                </a:tc>
              </a:tr>
            </a:tbl>
          </a:graphicData>
        </a:graphic>
      </p:graphicFrame>
      <p:pic>
        <p:nvPicPr>
          <p:cNvPr id="18471"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88913"/>
            <a:ext cx="8229600" cy="792162"/>
          </a:xfrm>
        </p:spPr>
        <p:txBody>
          <a:bodyPr>
            <a:normAutofit fontScale="90000"/>
          </a:bodyPr>
          <a:lstStyle/>
          <a:p>
            <a:pPr algn="ctr" eaLnBrk="1" fontAlgn="auto" hangingPunct="1">
              <a:spcAft>
                <a:spcPts val="0"/>
              </a:spcAft>
              <a:defRPr/>
            </a:pPr>
            <a:r>
              <a:rPr lang="en-US" smtClean="0"/>
              <a:t>Greening</a:t>
            </a:r>
            <a:endParaRPr lang="el-GR" smtClean="0"/>
          </a:p>
        </p:txBody>
      </p:sp>
      <p:graphicFrame>
        <p:nvGraphicFramePr>
          <p:cNvPr id="4" name="Content Placeholder 3"/>
          <p:cNvGraphicFramePr>
            <a:graphicFrameLocks noGrp="1"/>
          </p:cNvGraphicFramePr>
          <p:nvPr>
            <p:ph idx="1"/>
          </p:nvPr>
        </p:nvGraphicFramePr>
        <p:xfrm>
          <a:off x="250825" y="908050"/>
          <a:ext cx="8642350" cy="5839143"/>
        </p:xfrm>
        <a:graphic>
          <a:graphicData uri="http://schemas.openxmlformats.org/drawingml/2006/table">
            <a:tbl>
              <a:tblPr/>
              <a:tblGrid>
                <a:gridCol w="1081088"/>
                <a:gridCol w="1655762"/>
                <a:gridCol w="2265363"/>
                <a:gridCol w="1766887"/>
                <a:gridCol w="1873250"/>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Practice</a:t>
                      </a:r>
                      <a:endParaRPr kumimoji="0" lang="el-GR"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When</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DO</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Exceptions</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Notes</a:t>
                      </a:r>
                      <a:endParaRPr kumimoji="0" lang="el-GR"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0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Crops Diversification</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Claimed Arable Land&gt;3 hec</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3 crops. None &lt; 5% of Arable Land and none &gt;than 70%.</a:t>
                      </a:r>
                      <a:endParaRPr kumimoji="0" lang="el-GR"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 Entirely for Grass Production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 Left fallow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 Crop under water</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00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Permanent Pasture</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Permanent Pasture claimed Land</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Maintain for ever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2014=Reference </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 of Reference land</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70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EFA</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Claim EFA</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7% of the Eligible Area excluding areas under Permanent Grassland</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Land left fallow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Terraces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Landscape features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Buffer Strips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Afforested Areas</a:t>
                      </a:r>
                      <a:endParaRPr kumimoji="0" lang="el-GR"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08426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Payment to those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rPr>
                        <a:t>observing the practices relevant to them, participating to organic farming, whose holding fully or partly in areas defined as Natura 2000. </a:t>
                      </a:r>
                      <a:endParaRPr kumimoji="0" lang="el-GR" sz="1800" b="1"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pic>
        <p:nvPicPr>
          <p:cNvPr id="19493" name="Picture 1"/>
          <p:cNvPicPr>
            <a:picLocks noChangeAspect="1" noChangeArrowheads="1"/>
          </p:cNvPicPr>
          <p:nvPr/>
        </p:nvPicPr>
        <p:blipFill>
          <a:blip r:embed="rId3" cstate="print"/>
          <a:srcRect/>
          <a:stretch>
            <a:fillRect/>
          </a:stretch>
        </p:blipFill>
        <p:spPr bwMode="auto">
          <a:xfrm>
            <a:off x="8172450" y="188913"/>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260350"/>
            <a:ext cx="8229600" cy="706438"/>
          </a:xfrm>
        </p:spPr>
        <p:txBody>
          <a:bodyPr>
            <a:normAutofit fontScale="90000"/>
          </a:bodyPr>
          <a:lstStyle/>
          <a:p>
            <a:pPr algn="ctr" eaLnBrk="1" fontAlgn="auto" hangingPunct="1">
              <a:spcAft>
                <a:spcPts val="0"/>
              </a:spcAft>
              <a:defRPr/>
            </a:pPr>
            <a:r>
              <a:rPr lang="en-US" dirty="0" smtClean="0"/>
              <a:t>MS-</a:t>
            </a:r>
            <a:r>
              <a:rPr lang="en-US" dirty="0" err="1" smtClean="0"/>
              <a:t>Gr</a:t>
            </a:r>
            <a:r>
              <a:rPr lang="en-US" dirty="0" smtClean="0"/>
              <a:t>(1)</a:t>
            </a:r>
            <a:endParaRPr lang="el-GR" dirty="0" smtClean="0"/>
          </a:p>
        </p:txBody>
      </p:sp>
      <p:sp>
        <p:nvSpPr>
          <p:cNvPr id="20483" name="Content Placeholder 2"/>
          <p:cNvSpPr>
            <a:spLocks noGrp="1"/>
          </p:cNvSpPr>
          <p:nvPr>
            <p:ph idx="1"/>
          </p:nvPr>
        </p:nvSpPr>
        <p:spPr>
          <a:xfrm>
            <a:off x="457200" y="836613"/>
            <a:ext cx="8362950" cy="5832475"/>
          </a:xfrm>
        </p:spPr>
        <p:txBody>
          <a:bodyPr/>
          <a:lstStyle/>
          <a:p>
            <a:pPr eaLnBrk="1" hangingPunct="1"/>
            <a:r>
              <a:rPr lang="en-US" sz="2000" dirty="0" smtClean="0"/>
              <a:t>Yes to the </a:t>
            </a:r>
            <a:r>
              <a:rPr lang="en-US" sz="2000" dirty="0" err="1" smtClean="0"/>
              <a:t>Gr</a:t>
            </a:r>
            <a:r>
              <a:rPr lang="en-US" sz="2000" dirty="0" smtClean="0"/>
              <a:t> but introduce amendments</a:t>
            </a:r>
          </a:p>
          <a:p>
            <a:pPr eaLnBrk="1" hangingPunct="1"/>
            <a:r>
              <a:rPr lang="en-US" sz="2000" dirty="0" smtClean="0"/>
              <a:t>Pluses: </a:t>
            </a:r>
          </a:p>
          <a:p>
            <a:pPr lvl="1" eaLnBrk="1" hangingPunct="1"/>
            <a:r>
              <a:rPr lang="en-US" sz="2000" dirty="0" smtClean="0"/>
              <a:t>Organic farmers would automatically receive the </a:t>
            </a:r>
            <a:r>
              <a:rPr lang="en-US" sz="2000" dirty="0" err="1" smtClean="0"/>
              <a:t>GrP</a:t>
            </a:r>
            <a:r>
              <a:rPr lang="en-US" sz="2000" dirty="0" smtClean="0"/>
              <a:t> as well as </a:t>
            </a:r>
            <a:r>
              <a:rPr lang="en-US" sz="2000" dirty="0" err="1" smtClean="0"/>
              <a:t>Natura</a:t>
            </a:r>
            <a:r>
              <a:rPr lang="en-US" sz="2000" dirty="0" smtClean="0"/>
              <a:t> 2000 farmers.</a:t>
            </a:r>
          </a:p>
          <a:p>
            <a:pPr lvl="1" eaLnBrk="1" hangingPunct="1"/>
            <a:r>
              <a:rPr lang="en-US" sz="2000" dirty="0" smtClean="0"/>
              <a:t>Ineligible land might count towards EFA obligation, which could be of real value  to some farmers  and take account of their biodiversity</a:t>
            </a:r>
          </a:p>
          <a:p>
            <a:pPr lvl="1" eaLnBrk="1" hangingPunct="1">
              <a:buFontTx/>
              <a:buNone/>
            </a:pPr>
            <a:r>
              <a:rPr lang="en-US" sz="2000" dirty="0" smtClean="0"/>
              <a:t>	</a:t>
            </a:r>
            <a:r>
              <a:rPr lang="en-US" sz="2000" dirty="0" smtClean="0">
                <a:solidFill>
                  <a:srgbClr val="0070C0"/>
                </a:solidFill>
              </a:rPr>
              <a:t>Suggestion: Extend exemptions for Greening</a:t>
            </a:r>
          </a:p>
          <a:p>
            <a:pPr lvl="2" eaLnBrk="1" hangingPunct="1"/>
            <a:r>
              <a:rPr lang="en-US" sz="2000" dirty="0" smtClean="0">
                <a:solidFill>
                  <a:srgbClr val="0070C0"/>
                </a:solidFill>
              </a:rPr>
              <a:t> AEM participants, harder  GAEC baseline req. </a:t>
            </a:r>
          </a:p>
          <a:p>
            <a:pPr eaLnBrk="1" hangingPunct="1"/>
            <a:r>
              <a:rPr lang="en-US" sz="2000" dirty="0" smtClean="0"/>
              <a:t>Skeptic: </a:t>
            </a:r>
          </a:p>
          <a:p>
            <a:pPr lvl="1" eaLnBrk="1" hangingPunct="1"/>
            <a:r>
              <a:rPr lang="en-US" sz="2000" dirty="0" smtClean="0"/>
              <a:t>30% of the whole DP financial envelop </a:t>
            </a:r>
            <a:r>
              <a:rPr lang="en-US" sz="2000" dirty="0" smtClean="0">
                <a:sym typeface="Wingdings" pitchFamily="2" charset="2"/>
              </a:rPr>
              <a:t> 85billions. </a:t>
            </a:r>
          </a:p>
          <a:p>
            <a:pPr lvl="1" eaLnBrk="1" hangingPunct="1"/>
            <a:r>
              <a:rPr lang="en-US" sz="2000" dirty="0" smtClean="0">
                <a:sym typeface="Wingdings" pitchFamily="2" charset="2"/>
              </a:rPr>
              <a:t>Cost of greening: </a:t>
            </a:r>
            <a:r>
              <a:rPr lang="el-GR" sz="2000" dirty="0" smtClean="0">
                <a:sym typeface="Wingdings" pitchFamily="2" charset="2"/>
              </a:rPr>
              <a:t>€33 / </a:t>
            </a:r>
            <a:r>
              <a:rPr lang="en-US" sz="2000" dirty="0" err="1" smtClean="0">
                <a:sym typeface="Wingdings" pitchFamily="2" charset="2"/>
              </a:rPr>
              <a:t>hec</a:t>
            </a:r>
            <a:r>
              <a:rPr lang="en-US" sz="2000" dirty="0" smtClean="0">
                <a:sym typeface="Wingdings" pitchFamily="2" charset="2"/>
              </a:rPr>
              <a:t> leading to 4.8% fall in farm income.   </a:t>
            </a:r>
            <a:r>
              <a:rPr lang="en-US" sz="2000" dirty="0" smtClean="0"/>
              <a:t> </a:t>
            </a:r>
          </a:p>
          <a:p>
            <a:pPr lvl="1" eaLnBrk="1" hangingPunct="1"/>
            <a:r>
              <a:rPr lang="en-US" sz="2000" dirty="0" smtClean="0"/>
              <a:t>compliance and penalties might also apply to the BPS = great disincentive. More clarification for penalty regime of breaching Gr. </a:t>
            </a:r>
          </a:p>
          <a:p>
            <a:pPr lvl="1" eaLnBrk="1" hangingPunct="1">
              <a:buFontTx/>
              <a:buNone/>
            </a:pPr>
            <a:r>
              <a:rPr lang="en-US" sz="2000" dirty="0" smtClean="0">
                <a:solidFill>
                  <a:srgbClr val="0070C0"/>
                </a:solidFill>
              </a:rPr>
              <a:t>Suggestion: Reduce 30% to 20% or even to 10%. </a:t>
            </a:r>
          </a:p>
          <a:p>
            <a:pPr lvl="1" eaLnBrk="1" hangingPunct="1">
              <a:buFontTx/>
              <a:buNone/>
            </a:pPr>
            <a:r>
              <a:rPr lang="en-US" sz="2000" dirty="0" smtClean="0">
                <a:solidFill>
                  <a:srgbClr val="0070C0"/>
                </a:solidFill>
                <a:sym typeface="Wingdings" pitchFamily="2" charset="2"/>
              </a:rPr>
              <a:t>Real voluntary with out penalty effects on other </a:t>
            </a:r>
            <a:r>
              <a:rPr lang="en-US" sz="2000" dirty="0" smtClean="0">
                <a:solidFill>
                  <a:srgbClr val="0070C0"/>
                </a:solidFill>
                <a:sym typeface="Wingdings" pitchFamily="2" charset="2"/>
              </a:rPr>
              <a:t>schemes</a:t>
            </a:r>
            <a:endParaRPr lang="el-GR" sz="2000" dirty="0" smtClean="0">
              <a:solidFill>
                <a:srgbClr val="0070C0"/>
              </a:solidFill>
              <a:sym typeface="Wingdings" pitchFamily="2" charset="2"/>
            </a:endParaRPr>
          </a:p>
          <a:p>
            <a:pPr lvl="1" eaLnBrk="1" hangingPunct="1">
              <a:buNone/>
            </a:pPr>
            <a:r>
              <a:rPr lang="en-US" sz="2000" dirty="0" smtClean="0">
                <a:solidFill>
                  <a:srgbClr val="0070C0"/>
                </a:solidFill>
                <a:sym typeface="Wingdings" pitchFamily="2" charset="2"/>
              </a:rPr>
              <a:t>Instead of Greening extend CC</a:t>
            </a:r>
          </a:p>
          <a:p>
            <a:pPr lvl="1" eaLnBrk="1" hangingPunct="1">
              <a:buFontTx/>
              <a:buNone/>
            </a:pPr>
            <a:endParaRPr lang="en-US" sz="2000" dirty="0" smtClean="0">
              <a:solidFill>
                <a:srgbClr val="0070C0"/>
              </a:solidFill>
              <a:sym typeface="Wingdings" pitchFamily="2" charset="2"/>
            </a:endParaRPr>
          </a:p>
        </p:txBody>
      </p:sp>
      <p:pic>
        <p:nvPicPr>
          <p:cNvPr id="20484"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15888"/>
            <a:ext cx="8229600" cy="936625"/>
          </a:xfrm>
        </p:spPr>
        <p:txBody>
          <a:bodyPr/>
          <a:lstStyle/>
          <a:p>
            <a:pPr algn="ctr" eaLnBrk="1" hangingPunct="1"/>
            <a:r>
              <a:rPr lang="en-US" smtClean="0"/>
              <a:t>MS-Gr(2)</a:t>
            </a:r>
            <a:endParaRPr lang="el-GR" smtClean="0"/>
          </a:p>
        </p:txBody>
      </p:sp>
      <p:sp>
        <p:nvSpPr>
          <p:cNvPr id="21507" name="Content Placeholder 2"/>
          <p:cNvSpPr>
            <a:spLocks noGrp="1"/>
          </p:cNvSpPr>
          <p:nvPr>
            <p:ph idx="1"/>
          </p:nvPr>
        </p:nvSpPr>
        <p:spPr>
          <a:xfrm>
            <a:off x="457200" y="908050"/>
            <a:ext cx="8229600" cy="5689600"/>
          </a:xfrm>
        </p:spPr>
        <p:txBody>
          <a:bodyPr/>
          <a:lstStyle/>
          <a:p>
            <a:pPr lvl="1" eaLnBrk="1" hangingPunct="1">
              <a:lnSpc>
                <a:spcPct val="90000"/>
              </a:lnSpc>
              <a:buFontTx/>
              <a:buNone/>
            </a:pPr>
            <a:r>
              <a:rPr lang="en-US" sz="2600" dirty="0" smtClean="0">
                <a:solidFill>
                  <a:srgbClr val="0070C0"/>
                </a:solidFill>
                <a:sym typeface="Wingdings" pitchFamily="2" charset="2"/>
              </a:rPr>
              <a:t>One </a:t>
            </a:r>
            <a:r>
              <a:rPr lang="en-US" sz="2600" dirty="0" smtClean="0">
                <a:solidFill>
                  <a:srgbClr val="0070C0"/>
                </a:solidFill>
                <a:sym typeface="Wingdings" pitchFamily="2" charset="2"/>
              </a:rPr>
              <a:t>size does not fit all – Menu like approach </a:t>
            </a:r>
          </a:p>
          <a:p>
            <a:pPr lvl="1" eaLnBrk="1" hangingPunct="1">
              <a:lnSpc>
                <a:spcPct val="90000"/>
              </a:lnSpc>
              <a:buFontTx/>
              <a:buNone/>
            </a:pPr>
            <a:r>
              <a:rPr lang="en-US" sz="2600" dirty="0" smtClean="0"/>
              <a:t>Greening </a:t>
            </a:r>
            <a:r>
              <a:rPr lang="en-US" sz="2600" dirty="0" smtClean="0">
                <a:sym typeface="Wingdings" pitchFamily="2" charset="2"/>
              </a:rPr>
              <a:t> Premature remove of permanent crops</a:t>
            </a:r>
          </a:p>
          <a:p>
            <a:pPr lvl="1" eaLnBrk="1" hangingPunct="1">
              <a:lnSpc>
                <a:spcPct val="90000"/>
              </a:lnSpc>
              <a:buFontTx/>
              <a:buNone/>
            </a:pPr>
            <a:r>
              <a:rPr lang="en-US" sz="2600" dirty="0" smtClean="0">
                <a:sym typeface="Wingdings" pitchFamily="2" charset="2"/>
              </a:rPr>
              <a:t> </a:t>
            </a:r>
            <a:r>
              <a:rPr lang="en-US" sz="2600" dirty="0" smtClean="0">
                <a:solidFill>
                  <a:srgbClr val="0070C0"/>
                </a:solidFill>
                <a:sym typeface="Wingdings" pitchFamily="2" charset="2"/>
              </a:rPr>
              <a:t>Suggestion: </a:t>
            </a:r>
            <a:r>
              <a:rPr lang="en-US" sz="2600" dirty="0" smtClean="0">
                <a:solidFill>
                  <a:srgbClr val="0070C0"/>
                </a:solidFill>
              </a:rPr>
              <a:t>Further </a:t>
            </a:r>
            <a:r>
              <a:rPr lang="en-US" sz="2600" dirty="0" err="1" smtClean="0">
                <a:solidFill>
                  <a:srgbClr val="0070C0"/>
                </a:solidFill>
              </a:rPr>
              <a:t>Gr</a:t>
            </a:r>
            <a:r>
              <a:rPr lang="en-US" sz="2600" dirty="0" smtClean="0">
                <a:solidFill>
                  <a:srgbClr val="0070C0"/>
                </a:solidFill>
              </a:rPr>
              <a:t> measures identifying “win/wins” should be added to the list of measures</a:t>
            </a:r>
            <a:r>
              <a:rPr lang="el-GR" sz="2600" dirty="0" smtClean="0">
                <a:solidFill>
                  <a:srgbClr val="0070C0"/>
                </a:solidFill>
                <a:latin typeface="Arial" pitchFamily="34" charset="0"/>
              </a:rPr>
              <a:t>.</a:t>
            </a:r>
            <a:endParaRPr lang="en-US" sz="2600" dirty="0" smtClean="0"/>
          </a:p>
          <a:p>
            <a:pPr lvl="1" eaLnBrk="1" hangingPunct="1">
              <a:lnSpc>
                <a:spcPct val="90000"/>
              </a:lnSpc>
            </a:pPr>
            <a:r>
              <a:rPr lang="en-US" sz="2600" dirty="0" smtClean="0"/>
              <a:t>Diversification (the three crops rule) to cover the arable area of a farm and EFA (7% of eligible land rule) will be difficult both to implement at farm level and to control at administrative level</a:t>
            </a:r>
          </a:p>
          <a:p>
            <a:pPr lvl="1" eaLnBrk="1" hangingPunct="1">
              <a:lnSpc>
                <a:spcPct val="90000"/>
              </a:lnSpc>
              <a:buFontTx/>
              <a:buNone/>
            </a:pPr>
            <a:r>
              <a:rPr lang="en-US" sz="2600" dirty="0" smtClean="0">
                <a:solidFill>
                  <a:srgbClr val="0070C0"/>
                </a:solidFill>
              </a:rPr>
              <a:t>Suggestion: </a:t>
            </a:r>
            <a:r>
              <a:rPr lang="en-US" sz="2600" dirty="0" smtClean="0">
                <a:solidFill>
                  <a:srgbClr val="0070C0"/>
                </a:solidFill>
                <a:sym typeface="Wingdings" pitchFamily="2" charset="2"/>
              </a:rPr>
              <a:t>3 crops for diversification  2 crops, main crop not more than 90%, 2 main crops &lt;95% </a:t>
            </a:r>
            <a:endParaRPr lang="en-US" sz="2600" dirty="0" smtClean="0">
              <a:sym typeface="Wingdings" pitchFamily="2" charset="2"/>
            </a:endParaRPr>
          </a:p>
          <a:p>
            <a:pPr lvl="1" eaLnBrk="1" hangingPunct="1">
              <a:lnSpc>
                <a:spcPct val="90000"/>
              </a:lnSpc>
              <a:buFontTx/>
              <a:buNone/>
            </a:pPr>
            <a:r>
              <a:rPr lang="en-US" sz="2600" dirty="0" smtClean="0">
                <a:sym typeface="Wingdings" pitchFamily="2" charset="2"/>
              </a:rPr>
              <a:t>	</a:t>
            </a:r>
            <a:r>
              <a:rPr lang="en-US" sz="2600" dirty="0" smtClean="0">
                <a:solidFill>
                  <a:srgbClr val="0070C0"/>
                </a:solidFill>
                <a:sym typeface="Wingdings" pitchFamily="2" charset="2"/>
              </a:rPr>
              <a:t>Increase the 3 </a:t>
            </a:r>
            <a:r>
              <a:rPr lang="en-US" sz="2600" dirty="0" err="1" smtClean="0">
                <a:solidFill>
                  <a:srgbClr val="0070C0"/>
                </a:solidFill>
                <a:sym typeface="Wingdings" pitchFamily="2" charset="2"/>
              </a:rPr>
              <a:t>hec</a:t>
            </a:r>
            <a:r>
              <a:rPr lang="en-US" sz="2600" dirty="0" smtClean="0">
                <a:solidFill>
                  <a:srgbClr val="0070C0"/>
                </a:solidFill>
                <a:sym typeface="Wingdings" pitchFamily="2" charset="2"/>
              </a:rPr>
              <a:t> threshold for diversification to 5 /10 </a:t>
            </a:r>
            <a:r>
              <a:rPr lang="en-US" sz="2600" dirty="0" err="1" smtClean="0">
                <a:solidFill>
                  <a:srgbClr val="0070C0"/>
                </a:solidFill>
                <a:sym typeface="Wingdings" pitchFamily="2" charset="2"/>
              </a:rPr>
              <a:t>hec</a:t>
            </a:r>
            <a:r>
              <a:rPr lang="en-US" sz="2600" dirty="0" smtClean="0">
                <a:solidFill>
                  <a:srgbClr val="0070C0"/>
                </a:solidFill>
                <a:sym typeface="Wingdings" pitchFamily="2" charset="2"/>
              </a:rPr>
              <a:t> or even to the average size of </a:t>
            </a:r>
            <a:r>
              <a:rPr lang="en-US" sz="2600" dirty="0" err="1" smtClean="0">
                <a:solidFill>
                  <a:srgbClr val="0070C0"/>
                </a:solidFill>
                <a:sym typeface="Wingdings" pitchFamily="2" charset="2"/>
              </a:rPr>
              <a:t>agri</a:t>
            </a:r>
            <a:r>
              <a:rPr lang="en-US" sz="2600" dirty="0" smtClean="0">
                <a:solidFill>
                  <a:srgbClr val="0070C0"/>
                </a:solidFill>
                <a:sym typeface="Wingdings" pitchFamily="2" charset="2"/>
              </a:rPr>
              <a:t> holding per MS (</a:t>
            </a:r>
            <a:r>
              <a:rPr lang="en-US" sz="2600" dirty="0" err="1" smtClean="0">
                <a:solidFill>
                  <a:srgbClr val="0070C0"/>
                </a:solidFill>
                <a:sym typeface="Wingdings" pitchFamily="2" charset="2"/>
              </a:rPr>
              <a:t>AnnexVI</a:t>
            </a:r>
            <a:r>
              <a:rPr lang="en-US" sz="2600" dirty="0" smtClean="0">
                <a:solidFill>
                  <a:srgbClr val="0070C0"/>
                </a:solidFill>
                <a:sym typeface="Wingdings" pitchFamily="2" charset="2"/>
              </a:rPr>
              <a:t>). </a:t>
            </a:r>
            <a:endParaRPr lang="el-GR" dirty="0" smtClean="0"/>
          </a:p>
        </p:txBody>
      </p:sp>
      <p:pic>
        <p:nvPicPr>
          <p:cNvPr id="21508" name="Picture 1"/>
          <p:cNvPicPr>
            <a:picLocks noChangeAspect="1" noChangeArrowheads="1"/>
          </p:cNvPicPr>
          <p:nvPr/>
        </p:nvPicPr>
        <p:blipFill>
          <a:blip r:embed="rId3" cstate="print"/>
          <a:srcRect/>
          <a:stretch>
            <a:fillRect/>
          </a:stretch>
        </p:blipFill>
        <p:spPr bwMode="auto">
          <a:xfrm>
            <a:off x="8218488" y="212725"/>
            <a:ext cx="742950" cy="4730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itle &amp; Subtitle copy 9">
  <a:themeElements>
    <a:clrScheme name="">
      <a:dk1>
        <a:srgbClr val="000000"/>
      </a:dk1>
      <a:lt1>
        <a:srgbClr val="0092D1"/>
      </a:lt1>
      <a:dk2>
        <a:srgbClr val="000000"/>
      </a:dk2>
      <a:lt2>
        <a:srgbClr val="808080"/>
      </a:lt2>
      <a:accent1>
        <a:srgbClr val="BBE0E3"/>
      </a:accent1>
      <a:accent2>
        <a:srgbClr val="333399"/>
      </a:accent2>
      <a:accent3>
        <a:srgbClr val="AAC7E5"/>
      </a:accent3>
      <a:accent4>
        <a:srgbClr val="000000"/>
      </a:accent4>
      <a:accent5>
        <a:srgbClr val="DAEDEF"/>
      </a:accent5>
      <a:accent6>
        <a:srgbClr val="2D2D8A"/>
      </a:accent6>
      <a:hlink>
        <a:srgbClr val="009999"/>
      </a:hlink>
      <a:folHlink>
        <a:srgbClr val="99CC00"/>
      </a:folHlink>
    </a:clrScheme>
    <a:fontScheme name="Title &amp; Subtitle copy 9">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838200" algn="l"/>
          </a:tabLst>
          <a:defRPr kumimoji="0" lang="en-US" sz="26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838200" algn="l"/>
          </a:tabLst>
          <a:defRPr kumimoji="0" lang="en-US" sz="26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Title &amp; Subtitle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19378</TotalTime>
  <Words>2432</Words>
  <Application>Microsoft Office PowerPoint</Application>
  <PresentationFormat>On-screen Show (4:3)</PresentationFormat>
  <Paragraphs>362</Paragraphs>
  <Slides>35</Slides>
  <Notes>32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Flow</vt:lpstr>
      <vt:lpstr>Title &amp; Subtitle copy 9</vt:lpstr>
      <vt:lpstr>Slide 1</vt:lpstr>
      <vt:lpstr> </vt:lpstr>
      <vt:lpstr>CAP: Legislative Framework</vt:lpstr>
      <vt:lpstr>CAP at a glance</vt:lpstr>
      <vt:lpstr>DP Prevails</vt:lpstr>
      <vt:lpstr>Payments Under DP</vt:lpstr>
      <vt:lpstr>Greening</vt:lpstr>
      <vt:lpstr>MS-Gr(1)</vt:lpstr>
      <vt:lpstr>MS-Gr(2)</vt:lpstr>
      <vt:lpstr>MS-Gr(3)</vt:lpstr>
      <vt:lpstr>MS-Gr(4)</vt:lpstr>
      <vt:lpstr>MS-Gr(5)</vt:lpstr>
      <vt:lpstr>Small Farmers Scheme–SFS(1)</vt:lpstr>
      <vt:lpstr>Small Farmers Scheme–SFS(2)</vt:lpstr>
      <vt:lpstr>Small Farmers Scheme–SFS(3)</vt:lpstr>
      <vt:lpstr>MS- SFS(1)</vt:lpstr>
      <vt:lpstr>MS- SFS(2)</vt:lpstr>
      <vt:lpstr>MS- SFS(3)</vt:lpstr>
      <vt:lpstr>Young Farmers - MS</vt:lpstr>
      <vt:lpstr>NCA - Active Farmer</vt:lpstr>
      <vt:lpstr>Capping</vt:lpstr>
      <vt:lpstr>Capping (2)</vt:lpstr>
      <vt:lpstr>Capping (3)</vt:lpstr>
      <vt:lpstr>Modulation – CS.</vt:lpstr>
      <vt:lpstr>DP=15% Additional Administrative Cost.    Change Management, Mind the Changes.</vt:lpstr>
      <vt:lpstr>RD</vt:lpstr>
      <vt:lpstr>Single CMO</vt:lpstr>
      <vt:lpstr>HRZ</vt:lpstr>
      <vt:lpstr>IACS (1)</vt:lpstr>
      <vt:lpstr>IACS (2)</vt:lpstr>
      <vt:lpstr>IACS (3)</vt:lpstr>
      <vt:lpstr>IACS abstract design</vt:lpstr>
      <vt:lpstr>Timeframe – No Time Left </vt:lpstr>
      <vt:lpstr>In two words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Agricultural Policy</dc:title>
  <dc:creator>Socrates</dc:creator>
  <cp:lastModifiedBy>ssocratous</cp:lastModifiedBy>
  <cp:revision>425</cp:revision>
  <dcterms:created xsi:type="dcterms:W3CDTF">2012-08-09T20:51:52Z</dcterms:created>
  <dcterms:modified xsi:type="dcterms:W3CDTF">2012-09-10T12:05:57Z</dcterms:modified>
</cp:coreProperties>
</file>