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75" r:id="rId2"/>
    <p:sldId id="276" r:id="rId3"/>
    <p:sldId id="277" r:id="rId4"/>
    <p:sldId id="289" r:id="rId5"/>
    <p:sldId id="288" r:id="rId6"/>
    <p:sldId id="278" r:id="rId7"/>
    <p:sldId id="287" r:id="rId8"/>
    <p:sldId id="292" r:id="rId9"/>
    <p:sldId id="295" r:id="rId10"/>
    <p:sldId id="296" r:id="rId11"/>
    <p:sldId id="319" r:id="rId12"/>
    <p:sldId id="320" r:id="rId13"/>
    <p:sldId id="297" r:id="rId14"/>
    <p:sldId id="298" r:id="rId15"/>
    <p:sldId id="300" r:id="rId16"/>
    <p:sldId id="318" r:id="rId17"/>
    <p:sldId id="256" r:id="rId18"/>
    <p:sldId id="303" r:id="rId19"/>
    <p:sldId id="299" r:id="rId20"/>
    <p:sldId id="321" r:id="rId21"/>
    <p:sldId id="323" r:id="rId22"/>
    <p:sldId id="324" r:id="rId23"/>
    <p:sldId id="322" r:id="rId24"/>
    <p:sldId id="274" r:id="rId25"/>
    <p:sldId id="313" r:id="rId26"/>
    <p:sldId id="304" r:id="rId27"/>
    <p:sldId id="305" r:id="rId28"/>
    <p:sldId id="306" r:id="rId29"/>
    <p:sldId id="307" r:id="rId30"/>
    <p:sldId id="314" r:id="rId31"/>
    <p:sldId id="312" r:id="rId32"/>
    <p:sldId id="325" r:id="rId33"/>
    <p:sldId id="309" r:id="rId34"/>
    <p:sldId id="310" r:id="rId35"/>
    <p:sldId id="273" r:id="rId36"/>
    <p:sldId id="264" r:id="rId37"/>
    <p:sldId id="257" r:id="rId38"/>
    <p:sldId id="272" r:id="rId39"/>
    <p:sldId id="258" r:id="rId40"/>
    <p:sldId id="265" r:id="rId41"/>
    <p:sldId id="266" r:id="rId42"/>
    <p:sldId id="267" r:id="rId43"/>
    <p:sldId id="268" r:id="rId44"/>
    <p:sldId id="269" r:id="rId45"/>
    <p:sldId id="270" r:id="rId46"/>
    <p:sldId id="271" r:id="rId47"/>
    <p:sldId id="260"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CC"/>
    <a:srgbClr val="006600"/>
    <a:srgbClr val="CCFF99"/>
    <a:srgbClr val="00CC99"/>
    <a:srgbClr val="33CCFF"/>
    <a:srgbClr val="99FFCC"/>
    <a:srgbClr val="34EA57"/>
    <a:srgbClr val="CC9900"/>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0FCF3-5832-4CFC-80DA-DDD109C3AB64}" type="doc">
      <dgm:prSet loTypeId="urn:microsoft.com/office/officeart/2005/8/layout/process2" loCatId="process" qsTypeId="urn:microsoft.com/office/officeart/2005/8/quickstyle/3d3" qsCatId="3D" csTypeId="urn:microsoft.com/office/officeart/2005/8/colors/accent1_2" csCatId="accent1" phldr="1"/>
      <dgm:spPr/>
      <dgm:t>
        <a:bodyPr/>
        <a:lstStyle/>
        <a:p>
          <a:endParaRPr lang="el-GR"/>
        </a:p>
      </dgm:t>
    </dgm:pt>
    <dgm:pt modelId="{EE2BC245-88EA-4AA2-96E1-953DAD797DCC}">
      <dgm:prSet phldrT="[Text]" custT="1"/>
      <dgm:spPr>
        <a:solidFill>
          <a:schemeClr val="bg2">
            <a:lumMod val="90000"/>
          </a:schemeClr>
        </a:solidFill>
      </dgm:spPr>
      <dgm:t>
        <a:bodyPr/>
        <a:lstStyle/>
        <a:p>
          <a:r>
            <a:rPr lang="el-GR" sz="2000" b="0" dirty="0" smtClean="0">
              <a:solidFill>
                <a:schemeClr val="tx1"/>
              </a:solidFill>
              <a:latin typeface="Calibri" pitchFamily="34" charset="0"/>
              <a:cs typeface="Calibri" pitchFamily="34" charset="0"/>
            </a:rPr>
            <a:t>ΕΝΗΜΕΡΩΣΗ ΜΗΤΡΩΟΥ ΓΕΩΡΓΙΚΗΣ ΓΗΣ </a:t>
          </a:r>
        </a:p>
        <a:p>
          <a:r>
            <a:rPr lang="el-GR" sz="2000" b="1" dirty="0" smtClean="0">
              <a:solidFill>
                <a:schemeClr val="tx1"/>
              </a:solidFill>
              <a:latin typeface="Calibri" pitchFamily="34" charset="0"/>
              <a:cs typeface="Calibri" pitchFamily="34" charset="0"/>
            </a:rPr>
            <a:t>18/02/2013    -    15/03/2013</a:t>
          </a:r>
          <a:endParaRPr lang="el-GR" sz="2000" b="1" dirty="0">
            <a:solidFill>
              <a:schemeClr val="tx1"/>
            </a:solidFill>
            <a:latin typeface="Calibri" pitchFamily="34" charset="0"/>
            <a:cs typeface="Calibri" pitchFamily="34" charset="0"/>
          </a:endParaRPr>
        </a:p>
      </dgm:t>
    </dgm:pt>
    <dgm:pt modelId="{D033BF44-93B5-48E1-9C64-81B531322362}" type="parTrans" cxnId="{48236346-0ECA-4676-8B3E-7A1159EEC7DB}">
      <dgm:prSet/>
      <dgm:spPr/>
      <dgm:t>
        <a:bodyPr/>
        <a:lstStyle/>
        <a:p>
          <a:endParaRPr lang="el-GR"/>
        </a:p>
      </dgm:t>
    </dgm:pt>
    <dgm:pt modelId="{4D3563A6-31C5-49E8-946A-D44576C592CF}" type="sibTrans" cxnId="{48236346-0ECA-4676-8B3E-7A1159EEC7DB}">
      <dgm:prSet/>
      <dgm:spPr>
        <a:solidFill>
          <a:srgbClr val="FF0000"/>
        </a:solidFill>
      </dgm:spPr>
      <dgm:t>
        <a:bodyPr/>
        <a:lstStyle/>
        <a:p>
          <a:endParaRPr lang="el-GR" dirty="0"/>
        </a:p>
      </dgm:t>
    </dgm:pt>
    <dgm:pt modelId="{72E0D182-1ADB-4A76-805D-008DBDDA514C}">
      <dgm:prSet phldrT="[Text]" custT="1"/>
      <dgm:spPr>
        <a:solidFill>
          <a:schemeClr val="bg2">
            <a:lumMod val="75000"/>
          </a:schemeClr>
        </a:solidFill>
      </dgm:spPr>
      <dgm:t>
        <a:bodyPr/>
        <a:lstStyle/>
        <a:p>
          <a:r>
            <a:rPr lang="el-GR" sz="1600" b="1" dirty="0" smtClean="0">
              <a:solidFill>
                <a:schemeClr val="tx1"/>
              </a:solidFill>
              <a:latin typeface="Calibri" pitchFamily="34" charset="0"/>
              <a:cs typeface="Calibri" pitchFamily="34" charset="0"/>
            </a:rPr>
            <a:t>ΔΙΟΙΚΗΤΙΚΟΙ ΕΛΕΓΧΟΙ </a:t>
          </a:r>
          <a:r>
            <a:rPr lang="el-GR" sz="1600" b="1" dirty="0" smtClean="0">
              <a:solidFill>
                <a:schemeClr val="tx1"/>
              </a:solidFill>
              <a:latin typeface="Calibri" pitchFamily="34" charset="0"/>
              <a:cs typeface="Calibri" pitchFamily="34" charset="0"/>
            </a:rPr>
            <a:t>ΚΟΑΠ </a:t>
          </a:r>
          <a:r>
            <a:rPr lang="el-GR" sz="1600" b="1" dirty="0" smtClean="0">
              <a:solidFill>
                <a:schemeClr val="tx1"/>
              </a:solidFill>
              <a:latin typeface="Calibri" pitchFamily="34" charset="0"/>
              <a:cs typeface="Calibri" pitchFamily="34" charset="0"/>
            </a:rPr>
            <a:t>ΤΟΥ Μ.Γ.Γ  ΓΙΑ </a:t>
          </a:r>
          <a:r>
            <a:rPr lang="el-GR" sz="1600" b="1" dirty="0" smtClean="0">
              <a:solidFill>
                <a:schemeClr val="tx1"/>
              </a:solidFill>
              <a:latin typeface="Calibri" pitchFamily="34" charset="0"/>
              <a:cs typeface="Calibri" pitchFamily="34" charset="0"/>
            </a:rPr>
            <a:t>ΤΥΧΟΝ </a:t>
          </a:r>
          <a:r>
            <a:rPr lang="el-GR" sz="1600" b="1" dirty="0" smtClean="0">
              <a:solidFill>
                <a:schemeClr val="tx1"/>
              </a:solidFill>
              <a:latin typeface="Calibri" pitchFamily="34" charset="0"/>
              <a:cs typeface="Calibri" pitchFamily="34" charset="0"/>
            </a:rPr>
            <a:t>ΣΦΑΛΜΑΤΑ ΣΤΑ ΣΤΟΙΧΕΙΑ ΤΩΝ ΤΕΜΑΧΙΩΝ ΠΟΥ ΚΑΤΑΧΩΡΗΘΗΚΑΝ</a:t>
          </a:r>
          <a:endParaRPr lang="el-GR" sz="1600" b="1" dirty="0">
            <a:solidFill>
              <a:schemeClr val="tx1"/>
            </a:solidFill>
            <a:latin typeface="Calibri" pitchFamily="34" charset="0"/>
            <a:cs typeface="Calibri" pitchFamily="34" charset="0"/>
          </a:endParaRPr>
        </a:p>
      </dgm:t>
    </dgm:pt>
    <dgm:pt modelId="{401C30A8-70BE-4CF3-A713-38216C34830A}" type="parTrans" cxnId="{1CD87A3B-104A-4345-8D14-61C8342663E4}">
      <dgm:prSet/>
      <dgm:spPr/>
      <dgm:t>
        <a:bodyPr/>
        <a:lstStyle/>
        <a:p>
          <a:endParaRPr lang="el-GR"/>
        </a:p>
      </dgm:t>
    </dgm:pt>
    <dgm:pt modelId="{E053DAD7-42F6-41AC-9573-93591FC1C5B2}" type="sibTrans" cxnId="{1CD87A3B-104A-4345-8D14-61C8342663E4}">
      <dgm:prSet/>
      <dgm:spPr>
        <a:solidFill>
          <a:srgbClr val="FF0000"/>
        </a:solidFill>
      </dgm:spPr>
      <dgm:t>
        <a:bodyPr/>
        <a:lstStyle/>
        <a:p>
          <a:endParaRPr lang="el-GR" dirty="0"/>
        </a:p>
      </dgm:t>
    </dgm:pt>
    <dgm:pt modelId="{03C74B8F-3D4B-451F-9465-69A5D4F44377}">
      <dgm:prSet phldrT="[Text]" custT="1"/>
      <dgm:spPr>
        <a:solidFill>
          <a:schemeClr val="bg2">
            <a:lumMod val="25000"/>
          </a:schemeClr>
        </a:solidFill>
      </dgm:spPr>
      <dgm:t>
        <a:bodyPr/>
        <a:lstStyle/>
        <a:p>
          <a:r>
            <a:rPr lang="el-GR" sz="2000" b="0" dirty="0" smtClean="0">
              <a:solidFill>
                <a:schemeClr val="bg1"/>
              </a:solidFill>
              <a:latin typeface="Calibri" pitchFamily="34" charset="0"/>
              <a:cs typeface="Calibri" pitchFamily="34" charset="0"/>
            </a:rPr>
            <a:t>ΗΛΕΚΤΡΟΝΙΚΗ ΥΠΟΒΟΛΗ ΕΝΙΑΙΑΣ ΑΙΤΗΣΗΣ ΕΚΤΑΡΙΚΩΝ ΕΠΙΔΟΤΗΣΕΩΝ </a:t>
          </a:r>
          <a:r>
            <a:rPr lang="el-GR" sz="2000" b="0" dirty="0" smtClean="0">
              <a:solidFill>
                <a:schemeClr val="bg1"/>
              </a:solidFill>
              <a:latin typeface="Calibri" pitchFamily="34" charset="0"/>
              <a:cs typeface="Calibri" pitchFamily="34" charset="0"/>
            </a:rPr>
            <a:t>2013 – ΔΙΟΡΘΩΣΗ ΤΥΧΟΝ ΣΦΑΛΜΑΤΩΝ</a:t>
          </a:r>
          <a:endParaRPr lang="el-GR" sz="2000" b="0" dirty="0" smtClean="0">
            <a:solidFill>
              <a:schemeClr val="bg1"/>
            </a:solidFill>
            <a:latin typeface="Calibri" pitchFamily="34" charset="0"/>
            <a:cs typeface="Calibri" pitchFamily="34" charset="0"/>
          </a:endParaRPr>
        </a:p>
        <a:p>
          <a:r>
            <a:rPr lang="el-GR" sz="2000" b="1" dirty="0" smtClean="0">
              <a:solidFill>
                <a:schemeClr val="bg1"/>
              </a:solidFill>
              <a:latin typeface="Calibri" pitchFamily="34" charset="0"/>
              <a:cs typeface="Calibri" pitchFamily="34" charset="0"/>
            </a:rPr>
            <a:t>26/03/2013   -   19/04/2013</a:t>
          </a:r>
          <a:endParaRPr lang="el-GR" sz="2000" b="1" dirty="0">
            <a:solidFill>
              <a:schemeClr val="bg1"/>
            </a:solidFill>
            <a:latin typeface="Calibri" pitchFamily="34" charset="0"/>
            <a:cs typeface="Calibri" pitchFamily="34" charset="0"/>
          </a:endParaRPr>
        </a:p>
      </dgm:t>
    </dgm:pt>
    <dgm:pt modelId="{A14A6275-AB9B-45F0-A8A4-69D03BF1D953}" type="parTrans" cxnId="{B1953DD9-ECC7-4B8F-AD08-56FC4C3BB1BD}">
      <dgm:prSet/>
      <dgm:spPr/>
      <dgm:t>
        <a:bodyPr/>
        <a:lstStyle/>
        <a:p>
          <a:endParaRPr lang="el-GR"/>
        </a:p>
      </dgm:t>
    </dgm:pt>
    <dgm:pt modelId="{12AB99E4-93EB-49B1-A644-CF88FA6D43F6}" type="sibTrans" cxnId="{B1953DD9-ECC7-4B8F-AD08-56FC4C3BB1BD}">
      <dgm:prSet/>
      <dgm:spPr>
        <a:solidFill>
          <a:srgbClr val="FF0000"/>
        </a:solidFill>
      </dgm:spPr>
      <dgm:t>
        <a:bodyPr/>
        <a:lstStyle/>
        <a:p>
          <a:endParaRPr lang="el-GR" dirty="0"/>
        </a:p>
      </dgm:t>
    </dgm:pt>
    <dgm:pt modelId="{CC85CC48-3C90-4329-90B6-0C67497A489F}">
      <dgm:prSet phldrT="[Text]" custT="1"/>
      <dgm:spPr>
        <a:solidFill>
          <a:schemeClr val="bg2">
            <a:lumMod val="10000"/>
          </a:schemeClr>
        </a:solidFill>
      </dgm:spPr>
      <dgm:t>
        <a:bodyPr/>
        <a:lstStyle/>
        <a:p>
          <a:r>
            <a:rPr lang="el-GR" sz="1600" b="1" dirty="0" smtClean="0">
              <a:solidFill>
                <a:schemeClr val="bg1"/>
              </a:solidFill>
              <a:latin typeface="Calibri" pitchFamily="34" charset="0"/>
              <a:cs typeface="Calibri" pitchFamily="34" charset="0"/>
            </a:rPr>
            <a:t>ΤΡΟΠΟΠΟΙΗΣΕΙΣ ΣΤΟΙΧΕΙΩΝ ΕΝΙΑΙΑΣ ΑΙΤΗΣΗΣ</a:t>
          </a:r>
        </a:p>
        <a:p>
          <a:r>
            <a:rPr lang="el-GR" sz="1600" b="1" dirty="0" smtClean="0">
              <a:solidFill>
                <a:schemeClr val="bg1"/>
              </a:solidFill>
              <a:latin typeface="Calibri" pitchFamily="34" charset="0"/>
              <a:cs typeface="Calibri" pitchFamily="34" charset="0"/>
            </a:rPr>
            <a:t>ΑΠΟ ΥΠΟΒΟΛΗ ΑΙΤΗΣΗΣ ΜΕΧΡΙ 31/05/2013 ΥΠΟ ΠΡΟΫΠΟΘΕΣΕΙΣ</a:t>
          </a:r>
          <a:endParaRPr lang="el-GR" sz="1600" b="1" dirty="0">
            <a:solidFill>
              <a:schemeClr val="bg1"/>
            </a:solidFill>
            <a:latin typeface="Calibri" pitchFamily="34" charset="0"/>
            <a:cs typeface="Calibri" pitchFamily="34" charset="0"/>
          </a:endParaRPr>
        </a:p>
      </dgm:t>
    </dgm:pt>
    <dgm:pt modelId="{4242EE0E-9CE9-48BD-BF01-C92E9DF14213}" type="sibTrans" cxnId="{388B315E-81BD-4DAC-BBD8-550049EC17ED}">
      <dgm:prSet/>
      <dgm:spPr>
        <a:solidFill>
          <a:srgbClr val="FF0000"/>
        </a:solidFill>
      </dgm:spPr>
      <dgm:t>
        <a:bodyPr/>
        <a:lstStyle/>
        <a:p>
          <a:endParaRPr lang="el-GR" dirty="0"/>
        </a:p>
      </dgm:t>
    </dgm:pt>
    <dgm:pt modelId="{93A1F6F9-9164-4E3D-A773-122E8388833D}" type="parTrans" cxnId="{388B315E-81BD-4DAC-BBD8-550049EC17ED}">
      <dgm:prSet/>
      <dgm:spPr/>
      <dgm:t>
        <a:bodyPr/>
        <a:lstStyle/>
        <a:p>
          <a:endParaRPr lang="el-GR"/>
        </a:p>
      </dgm:t>
    </dgm:pt>
    <dgm:pt modelId="{7EE1B9CE-B109-44E3-AC3F-E1CF3C9EA531}">
      <dgm:prSet phldrT="[Text]" custT="1"/>
      <dgm:spPr/>
      <dgm:t>
        <a:bodyPr/>
        <a:lstStyle/>
        <a:p>
          <a:r>
            <a:rPr lang="el-GR" sz="1600" b="1" dirty="0" smtClean="0">
              <a:solidFill>
                <a:schemeClr val="tx1"/>
              </a:solidFill>
              <a:latin typeface="Calibri" pitchFamily="34" charset="0"/>
              <a:cs typeface="Calibri" pitchFamily="34" charset="0"/>
            </a:rPr>
            <a:t>ΔΙΟΡΘΩΣΕΙΣ </a:t>
          </a:r>
          <a:r>
            <a:rPr lang="el-GR" sz="1600" b="1" dirty="0" smtClean="0">
              <a:solidFill>
                <a:schemeClr val="tx1"/>
              </a:solidFill>
              <a:latin typeface="Calibri" pitchFamily="34" charset="0"/>
              <a:cs typeface="Calibri" pitchFamily="34" charset="0"/>
            </a:rPr>
            <a:t>ΣΦΑΛΜΑΤΩΝ  ΤΟΥ Μ.Γ.Γ ΠΟΥ ΕΝΤΟΠΙΣΕ Ο ΚΟΑΠ, ΑΠΌ ΤΟΥΣ ΑΙΤΗΤΕΣ </a:t>
          </a:r>
          <a:r>
            <a:rPr lang="el-GR" sz="1600" b="1" dirty="0" smtClean="0">
              <a:solidFill>
                <a:schemeClr val="tx1"/>
              </a:solidFill>
              <a:latin typeface="Calibri" pitchFamily="34" charset="0"/>
              <a:cs typeface="Calibri" pitchFamily="34" charset="0"/>
            </a:rPr>
            <a:t>ΑΠΟ </a:t>
          </a:r>
          <a:r>
            <a:rPr lang="en-US" sz="1600" b="1" dirty="0" smtClean="0">
              <a:solidFill>
                <a:schemeClr val="tx1"/>
              </a:solidFill>
              <a:latin typeface="Calibri" pitchFamily="34" charset="0"/>
              <a:cs typeface="Calibri" pitchFamily="34" charset="0"/>
            </a:rPr>
            <a:t>26</a:t>
          </a:r>
          <a:r>
            <a:rPr lang="el-GR" sz="1600" b="1" dirty="0" smtClean="0">
              <a:solidFill>
                <a:schemeClr val="tx1"/>
              </a:solidFill>
              <a:latin typeface="Calibri" pitchFamily="34" charset="0"/>
              <a:cs typeface="Calibri" pitchFamily="34" charset="0"/>
            </a:rPr>
            <a:t>/03 </a:t>
          </a:r>
        </a:p>
        <a:p>
          <a:r>
            <a:rPr lang="el-GR" sz="1600" b="1" dirty="0" smtClean="0">
              <a:solidFill>
                <a:schemeClr val="tx1"/>
              </a:solidFill>
              <a:latin typeface="Calibri" pitchFamily="34" charset="0"/>
              <a:cs typeface="Calibri" pitchFamily="34" charset="0"/>
            </a:rPr>
            <a:t> </a:t>
          </a:r>
          <a:r>
            <a:rPr lang="el-GR" sz="1400" b="1" i="1" dirty="0" smtClean="0">
              <a:solidFill>
                <a:schemeClr val="tx1"/>
              </a:solidFill>
              <a:latin typeface="Calibri" pitchFamily="34" charset="0"/>
              <a:cs typeface="Calibri" pitchFamily="34" charset="0"/>
            </a:rPr>
            <a:t>ΟΙ ΔΙΟΡΘΩΣΕΙΣ ΠΡΕΠΕΙ ΝΑ ΓΙΝΟΥΝ ΠΡΙΝ ΥΠΟΒΑΛΟΥΝ ΤΗΝ ΕΝΙΑΙΑ ΑΙΤΗΣΗ ΕΚΤΑΡΙΚΏΝ ΕΠΙΔΟΤΗΣΕΩΝ</a:t>
          </a:r>
          <a:endParaRPr lang="el-GR" sz="1400" b="1" i="1" dirty="0">
            <a:solidFill>
              <a:schemeClr val="tx1"/>
            </a:solidFill>
            <a:latin typeface="Calibri" pitchFamily="34" charset="0"/>
            <a:cs typeface="Calibri" pitchFamily="34" charset="0"/>
          </a:endParaRPr>
        </a:p>
      </dgm:t>
    </dgm:pt>
    <dgm:pt modelId="{C7875D05-5295-4641-A4F8-D746020D4BC6}" type="sibTrans" cxnId="{CB9EDAC5-61DD-41CD-84C9-13C5CAA3299E}">
      <dgm:prSet/>
      <dgm:spPr>
        <a:solidFill>
          <a:srgbClr val="FF0000"/>
        </a:solidFill>
      </dgm:spPr>
      <dgm:t>
        <a:bodyPr/>
        <a:lstStyle/>
        <a:p>
          <a:endParaRPr lang="el-GR" dirty="0"/>
        </a:p>
      </dgm:t>
    </dgm:pt>
    <dgm:pt modelId="{AB0A3A18-61C7-41F7-9F5E-415ED17921CD}" type="parTrans" cxnId="{CB9EDAC5-61DD-41CD-84C9-13C5CAA3299E}">
      <dgm:prSet/>
      <dgm:spPr/>
      <dgm:t>
        <a:bodyPr/>
        <a:lstStyle/>
        <a:p>
          <a:endParaRPr lang="el-GR"/>
        </a:p>
      </dgm:t>
    </dgm:pt>
    <dgm:pt modelId="{861DEDB9-97C5-4F3B-A2C1-054FBDA0E271}" type="pres">
      <dgm:prSet presAssocID="{B270FCF3-5832-4CFC-80DA-DDD109C3AB64}" presName="linearFlow" presStyleCnt="0">
        <dgm:presLayoutVars>
          <dgm:resizeHandles val="exact"/>
        </dgm:presLayoutVars>
      </dgm:prSet>
      <dgm:spPr/>
      <dgm:t>
        <a:bodyPr/>
        <a:lstStyle/>
        <a:p>
          <a:endParaRPr lang="el-GR"/>
        </a:p>
      </dgm:t>
    </dgm:pt>
    <dgm:pt modelId="{22E1D590-BD43-40A4-A6E3-02C17050603F}" type="pres">
      <dgm:prSet presAssocID="{EE2BC245-88EA-4AA2-96E1-953DAD797DCC}" presName="node" presStyleLbl="node1" presStyleIdx="0" presStyleCnt="5" custScaleX="240506" custScaleY="122122">
        <dgm:presLayoutVars>
          <dgm:bulletEnabled val="1"/>
        </dgm:presLayoutVars>
      </dgm:prSet>
      <dgm:spPr/>
      <dgm:t>
        <a:bodyPr/>
        <a:lstStyle/>
        <a:p>
          <a:endParaRPr lang="el-GR"/>
        </a:p>
      </dgm:t>
    </dgm:pt>
    <dgm:pt modelId="{E6BC6982-C330-4EB1-BB91-BD22D02597BC}" type="pres">
      <dgm:prSet presAssocID="{4D3563A6-31C5-49E8-946A-D44576C592CF}" presName="sibTrans" presStyleLbl="sibTrans2D1" presStyleIdx="0" presStyleCnt="4"/>
      <dgm:spPr/>
      <dgm:t>
        <a:bodyPr/>
        <a:lstStyle/>
        <a:p>
          <a:endParaRPr lang="el-GR"/>
        </a:p>
      </dgm:t>
    </dgm:pt>
    <dgm:pt modelId="{3ABDFD17-FD29-42F9-865F-4AF7532F751A}" type="pres">
      <dgm:prSet presAssocID="{4D3563A6-31C5-49E8-946A-D44576C592CF}" presName="connectorText" presStyleLbl="sibTrans2D1" presStyleIdx="0" presStyleCnt="4"/>
      <dgm:spPr/>
      <dgm:t>
        <a:bodyPr/>
        <a:lstStyle/>
        <a:p>
          <a:endParaRPr lang="el-GR"/>
        </a:p>
      </dgm:t>
    </dgm:pt>
    <dgm:pt modelId="{2BBD252E-F9E1-44F2-8AE2-3D75F95C00E1}" type="pres">
      <dgm:prSet presAssocID="{72E0D182-1ADB-4A76-805D-008DBDDA514C}" presName="node" presStyleLbl="node1" presStyleIdx="1" presStyleCnt="5" custScaleX="286729" custScaleY="144320">
        <dgm:presLayoutVars>
          <dgm:bulletEnabled val="1"/>
        </dgm:presLayoutVars>
      </dgm:prSet>
      <dgm:spPr/>
      <dgm:t>
        <a:bodyPr/>
        <a:lstStyle/>
        <a:p>
          <a:endParaRPr lang="el-GR"/>
        </a:p>
      </dgm:t>
    </dgm:pt>
    <dgm:pt modelId="{C11C7CB9-4EB8-48D4-B430-418886C7D577}" type="pres">
      <dgm:prSet presAssocID="{E053DAD7-42F6-41AC-9573-93591FC1C5B2}" presName="sibTrans" presStyleLbl="sibTrans2D1" presStyleIdx="1" presStyleCnt="4"/>
      <dgm:spPr/>
      <dgm:t>
        <a:bodyPr/>
        <a:lstStyle/>
        <a:p>
          <a:endParaRPr lang="el-GR"/>
        </a:p>
      </dgm:t>
    </dgm:pt>
    <dgm:pt modelId="{E8700B97-0B68-4641-BC60-E9E17527D55D}" type="pres">
      <dgm:prSet presAssocID="{E053DAD7-42F6-41AC-9573-93591FC1C5B2}" presName="connectorText" presStyleLbl="sibTrans2D1" presStyleIdx="1" presStyleCnt="4"/>
      <dgm:spPr/>
      <dgm:t>
        <a:bodyPr/>
        <a:lstStyle/>
        <a:p>
          <a:endParaRPr lang="el-GR"/>
        </a:p>
      </dgm:t>
    </dgm:pt>
    <dgm:pt modelId="{C18E3F9D-5E3B-40E0-9E18-BAA05016980A}" type="pres">
      <dgm:prSet presAssocID="{7EE1B9CE-B109-44E3-AC3F-E1CF3C9EA531}" presName="node" presStyleLbl="node1" presStyleIdx="2" presStyleCnt="5" custScaleX="301897" custScaleY="154044" custLinFactNeighborX="-718" custLinFactNeighborY="12368">
        <dgm:presLayoutVars>
          <dgm:bulletEnabled val="1"/>
        </dgm:presLayoutVars>
      </dgm:prSet>
      <dgm:spPr/>
      <dgm:t>
        <a:bodyPr/>
        <a:lstStyle/>
        <a:p>
          <a:endParaRPr lang="el-GR"/>
        </a:p>
      </dgm:t>
    </dgm:pt>
    <dgm:pt modelId="{6AAB050F-B442-440C-BA3A-99FB0B887C52}" type="pres">
      <dgm:prSet presAssocID="{C7875D05-5295-4641-A4F8-D746020D4BC6}" presName="sibTrans" presStyleLbl="sibTrans2D1" presStyleIdx="2" presStyleCnt="4"/>
      <dgm:spPr/>
      <dgm:t>
        <a:bodyPr/>
        <a:lstStyle/>
        <a:p>
          <a:endParaRPr lang="el-GR"/>
        </a:p>
      </dgm:t>
    </dgm:pt>
    <dgm:pt modelId="{A0956DB7-EC99-4622-9C44-9FD681BD088B}" type="pres">
      <dgm:prSet presAssocID="{C7875D05-5295-4641-A4F8-D746020D4BC6}" presName="connectorText" presStyleLbl="sibTrans2D1" presStyleIdx="2" presStyleCnt="4"/>
      <dgm:spPr/>
      <dgm:t>
        <a:bodyPr/>
        <a:lstStyle/>
        <a:p>
          <a:endParaRPr lang="el-GR"/>
        </a:p>
      </dgm:t>
    </dgm:pt>
    <dgm:pt modelId="{A964DF06-FEE2-473F-825C-A048CECCF58E}" type="pres">
      <dgm:prSet presAssocID="{03C74B8F-3D4B-451F-9465-69A5D4F44377}" presName="node" presStyleLbl="node1" presStyleIdx="3" presStyleCnt="5" custScaleX="326349" custScaleY="229039">
        <dgm:presLayoutVars>
          <dgm:bulletEnabled val="1"/>
        </dgm:presLayoutVars>
      </dgm:prSet>
      <dgm:spPr/>
      <dgm:t>
        <a:bodyPr/>
        <a:lstStyle/>
        <a:p>
          <a:endParaRPr lang="el-GR"/>
        </a:p>
      </dgm:t>
    </dgm:pt>
    <dgm:pt modelId="{BC071C83-9380-4EE2-AA0E-5B114E522E5D}" type="pres">
      <dgm:prSet presAssocID="{12AB99E4-93EB-49B1-A644-CF88FA6D43F6}" presName="sibTrans" presStyleLbl="sibTrans2D1" presStyleIdx="3" presStyleCnt="4"/>
      <dgm:spPr/>
      <dgm:t>
        <a:bodyPr/>
        <a:lstStyle/>
        <a:p>
          <a:endParaRPr lang="el-GR"/>
        </a:p>
      </dgm:t>
    </dgm:pt>
    <dgm:pt modelId="{67251C1D-E123-4D5E-9592-A8AC39D79C22}" type="pres">
      <dgm:prSet presAssocID="{12AB99E4-93EB-49B1-A644-CF88FA6D43F6}" presName="connectorText" presStyleLbl="sibTrans2D1" presStyleIdx="3" presStyleCnt="4"/>
      <dgm:spPr/>
      <dgm:t>
        <a:bodyPr/>
        <a:lstStyle/>
        <a:p>
          <a:endParaRPr lang="el-GR"/>
        </a:p>
      </dgm:t>
    </dgm:pt>
    <dgm:pt modelId="{D316FAF0-93BA-4CCF-9BFA-8CA343401A79}" type="pres">
      <dgm:prSet presAssocID="{CC85CC48-3C90-4329-90B6-0C67497A489F}" presName="node" presStyleLbl="node1" presStyleIdx="4" presStyleCnt="5" custScaleX="347186" custScaleY="192872">
        <dgm:presLayoutVars>
          <dgm:bulletEnabled val="1"/>
        </dgm:presLayoutVars>
      </dgm:prSet>
      <dgm:spPr/>
      <dgm:t>
        <a:bodyPr/>
        <a:lstStyle/>
        <a:p>
          <a:endParaRPr lang="el-GR"/>
        </a:p>
      </dgm:t>
    </dgm:pt>
  </dgm:ptLst>
  <dgm:cxnLst>
    <dgm:cxn modelId="{7F469DB2-721F-4A81-A562-2265FE789C41}" type="presOf" srcId="{72E0D182-1ADB-4A76-805D-008DBDDA514C}" destId="{2BBD252E-F9E1-44F2-8AE2-3D75F95C00E1}" srcOrd="0" destOrd="0" presId="urn:microsoft.com/office/officeart/2005/8/layout/process2"/>
    <dgm:cxn modelId="{447DA9D9-A125-42F6-BEE8-F9CC5558A0B5}" type="presOf" srcId="{E053DAD7-42F6-41AC-9573-93591FC1C5B2}" destId="{C11C7CB9-4EB8-48D4-B430-418886C7D577}" srcOrd="0" destOrd="0" presId="urn:microsoft.com/office/officeart/2005/8/layout/process2"/>
    <dgm:cxn modelId="{F22AEECC-95BD-4392-A69B-3B095E1334C1}" type="presOf" srcId="{EE2BC245-88EA-4AA2-96E1-953DAD797DCC}" destId="{22E1D590-BD43-40A4-A6E3-02C17050603F}" srcOrd="0" destOrd="0" presId="urn:microsoft.com/office/officeart/2005/8/layout/process2"/>
    <dgm:cxn modelId="{24245602-EBE0-4B16-98C7-69A8122F02CD}" type="presOf" srcId="{B270FCF3-5832-4CFC-80DA-DDD109C3AB64}" destId="{861DEDB9-97C5-4F3B-A2C1-054FBDA0E271}" srcOrd="0" destOrd="0" presId="urn:microsoft.com/office/officeart/2005/8/layout/process2"/>
    <dgm:cxn modelId="{48236346-0ECA-4676-8B3E-7A1159EEC7DB}" srcId="{B270FCF3-5832-4CFC-80DA-DDD109C3AB64}" destId="{EE2BC245-88EA-4AA2-96E1-953DAD797DCC}" srcOrd="0" destOrd="0" parTransId="{D033BF44-93B5-48E1-9C64-81B531322362}" sibTransId="{4D3563A6-31C5-49E8-946A-D44576C592CF}"/>
    <dgm:cxn modelId="{388B315E-81BD-4DAC-BBD8-550049EC17ED}" srcId="{B270FCF3-5832-4CFC-80DA-DDD109C3AB64}" destId="{CC85CC48-3C90-4329-90B6-0C67497A489F}" srcOrd="4" destOrd="0" parTransId="{93A1F6F9-9164-4E3D-A773-122E8388833D}" sibTransId="{4242EE0E-9CE9-48BD-BF01-C92E9DF14213}"/>
    <dgm:cxn modelId="{CB9EDAC5-61DD-41CD-84C9-13C5CAA3299E}" srcId="{B270FCF3-5832-4CFC-80DA-DDD109C3AB64}" destId="{7EE1B9CE-B109-44E3-AC3F-E1CF3C9EA531}" srcOrd="2" destOrd="0" parTransId="{AB0A3A18-61C7-41F7-9F5E-415ED17921CD}" sibTransId="{C7875D05-5295-4641-A4F8-D746020D4BC6}"/>
    <dgm:cxn modelId="{B1681DC3-5FA6-44A0-A279-90759C1981AE}" type="presOf" srcId="{4D3563A6-31C5-49E8-946A-D44576C592CF}" destId="{E6BC6982-C330-4EB1-BB91-BD22D02597BC}" srcOrd="0" destOrd="0" presId="urn:microsoft.com/office/officeart/2005/8/layout/process2"/>
    <dgm:cxn modelId="{B1953DD9-ECC7-4B8F-AD08-56FC4C3BB1BD}" srcId="{B270FCF3-5832-4CFC-80DA-DDD109C3AB64}" destId="{03C74B8F-3D4B-451F-9465-69A5D4F44377}" srcOrd="3" destOrd="0" parTransId="{A14A6275-AB9B-45F0-A8A4-69D03BF1D953}" sibTransId="{12AB99E4-93EB-49B1-A644-CF88FA6D43F6}"/>
    <dgm:cxn modelId="{869DDFED-3811-479B-954F-118E5D40ACE2}" type="presOf" srcId="{CC85CC48-3C90-4329-90B6-0C67497A489F}" destId="{D316FAF0-93BA-4CCF-9BFA-8CA343401A79}" srcOrd="0" destOrd="0" presId="urn:microsoft.com/office/officeart/2005/8/layout/process2"/>
    <dgm:cxn modelId="{1CD87A3B-104A-4345-8D14-61C8342663E4}" srcId="{B270FCF3-5832-4CFC-80DA-DDD109C3AB64}" destId="{72E0D182-1ADB-4A76-805D-008DBDDA514C}" srcOrd="1" destOrd="0" parTransId="{401C30A8-70BE-4CF3-A713-38216C34830A}" sibTransId="{E053DAD7-42F6-41AC-9573-93591FC1C5B2}"/>
    <dgm:cxn modelId="{74EC621E-BB9F-4239-B256-A23D60A1F682}" type="presOf" srcId="{03C74B8F-3D4B-451F-9465-69A5D4F44377}" destId="{A964DF06-FEE2-473F-825C-A048CECCF58E}" srcOrd="0" destOrd="0" presId="urn:microsoft.com/office/officeart/2005/8/layout/process2"/>
    <dgm:cxn modelId="{918563CD-A375-4AAD-8D43-5BEB30C9CF22}" type="presOf" srcId="{12AB99E4-93EB-49B1-A644-CF88FA6D43F6}" destId="{67251C1D-E123-4D5E-9592-A8AC39D79C22}" srcOrd="1" destOrd="0" presId="urn:microsoft.com/office/officeart/2005/8/layout/process2"/>
    <dgm:cxn modelId="{153800E6-2611-4645-930C-4758570AEED4}" type="presOf" srcId="{7EE1B9CE-B109-44E3-AC3F-E1CF3C9EA531}" destId="{C18E3F9D-5E3B-40E0-9E18-BAA05016980A}" srcOrd="0" destOrd="0" presId="urn:microsoft.com/office/officeart/2005/8/layout/process2"/>
    <dgm:cxn modelId="{0D65D669-89B4-4137-B13B-DA69D403C9F7}" type="presOf" srcId="{E053DAD7-42F6-41AC-9573-93591FC1C5B2}" destId="{E8700B97-0B68-4641-BC60-E9E17527D55D}" srcOrd="1" destOrd="0" presId="urn:microsoft.com/office/officeart/2005/8/layout/process2"/>
    <dgm:cxn modelId="{0249E418-91F1-422A-AF35-DDE0D9D2AA8D}" type="presOf" srcId="{4D3563A6-31C5-49E8-946A-D44576C592CF}" destId="{3ABDFD17-FD29-42F9-865F-4AF7532F751A}" srcOrd="1" destOrd="0" presId="urn:microsoft.com/office/officeart/2005/8/layout/process2"/>
    <dgm:cxn modelId="{54B69C1B-FC14-4426-9A1C-3613462C21CB}" type="presOf" srcId="{12AB99E4-93EB-49B1-A644-CF88FA6D43F6}" destId="{BC071C83-9380-4EE2-AA0E-5B114E522E5D}" srcOrd="0" destOrd="0" presId="urn:microsoft.com/office/officeart/2005/8/layout/process2"/>
    <dgm:cxn modelId="{BA857DA0-44A1-4A56-9317-33C30B47B76E}" type="presOf" srcId="{C7875D05-5295-4641-A4F8-D746020D4BC6}" destId="{6AAB050F-B442-440C-BA3A-99FB0B887C52}" srcOrd="0" destOrd="0" presId="urn:microsoft.com/office/officeart/2005/8/layout/process2"/>
    <dgm:cxn modelId="{AF44D91E-7801-4152-83AD-CDA77B071D66}" type="presOf" srcId="{C7875D05-5295-4641-A4F8-D746020D4BC6}" destId="{A0956DB7-EC99-4622-9C44-9FD681BD088B}" srcOrd="1" destOrd="0" presId="urn:microsoft.com/office/officeart/2005/8/layout/process2"/>
    <dgm:cxn modelId="{A16FDA00-BDD2-42B3-8568-58C76AD61B71}" type="presParOf" srcId="{861DEDB9-97C5-4F3B-A2C1-054FBDA0E271}" destId="{22E1D590-BD43-40A4-A6E3-02C17050603F}" srcOrd="0" destOrd="0" presId="urn:microsoft.com/office/officeart/2005/8/layout/process2"/>
    <dgm:cxn modelId="{293DA15F-4FFB-41DF-971E-0D171A593A8B}" type="presParOf" srcId="{861DEDB9-97C5-4F3B-A2C1-054FBDA0E271}" destId="{E6BC6982-C330-4EB1-BB91-BD22D02597BC}" srcOrd="1" destOrd="0" presId="urn:microsoft.com/office/officeart/2005/8/layout/process2"/>
    <dgm:cxn modelId="{675B0164-6FBE-41DE-93C9-2A0C80879D34}" type="presParOf" srcId="{E6BC6982-C330-4EB1-BB91-BD22D02597BC}" destId="{3ABDFD17-FD29-42F9-865F-4AF7532F751A}" srcOrd="0" destOrd="0" presId="urn:microsoft.com/office/officeart/2005/8/layout/process2"/>
    <dgm:cxn modelId="{81A8C52A-5F30-47BF-AA57-3506DE60706C}" type="presParOf" srcId="{861DEDB9-97C5-4F3B-A2C1-054FBDA0E271}" destId="{2BBD252E-F9E1-44F2-8AE2-3D75F95C00E1}" srcOrd="2" destOrd="0" presId="urn:microsoft.com/office/officeart/2005/8/layout/process2"/>
    <dgm:cxn modelId="{5E9EF654-DE86-46AF-B44C-2888ADAAE7CA}" type="presParOf" srcId="{861DEDB9-97C5-4F3B-A2C1-054FBDA0E271}" destId="{C11C7CB9-4EB8-48D4-B430-418886C7D577}" srcOrd="3" destOrd="0" presId="urn:microsoft.com/office/officeart/2005/8/layout/process2"/>
    <dgm:cxn modelId="{14D582B2-6BFB-4340-B523-421856B0CAFA}" type="presParOf" srcId="{C11C7CB9-4EB8-48D4-B430-418886C7D577}" destId="{E8700B97-0B68-4641-BC60-E9E17527D55D}" srcOrd="0" destOrd="0" presId="urn:microsoft.com/office/officeart/2005/8/layout/process2"/>
    <dgm:cxn modelId="{DE04A4F6-D8E0-44E2-AF8A-D88485624953}" type="presParOf" srcId="{861DEDB9-97C5-4F3B-A2C1-054FBDA0E271}" destId="{C18E3F9D-5E3B-40E0-9E18-BAA05016980A}" srcOrd="4" destOrd="0" presId="urn:microsoft.com/office/officeart/2005/8/layout/process2"/>
    <dgm:cxn modelId="{7B93950B-0C0B-4456-9CFE-732B342F96E1}" type="presParOf" srcId="{861DEDB9-97C5-4F3B-A2C1-054FBDA0E271}" destId="{6AAB050F-B442-440C-BA3A-99FB0B887C52}" srcOrd="5" destOrd="0" presId="urn:microsoft.com/office/officeart/2005/8/layout/process2"/>
    <dgm:cxn modelId="{3FCE1257-9F7D-4E52-BF7D-1CD41D6BAA83}" type="presParOf" srcId="{6AAB050F-B442-440C-BA3A-99FB0B887C52}" destId="{A0956DB7-EC99-4622-9C44-9FD681BD088B}" srcOrd="0" destOrd="0" presId="urn:microsoft.com/office/officeart/2005/8/layout/process2"/>
    <dgm:cxn modelId="{7D157F24-84BE-4654-8DA9-6D95276D2562}" type="presParOf" srcId="{861DEDB9-97C5-4F3B-A2C1-054FBDA0E271}" destId="{A964DF06-FEE2-473F-825C-A048CECCF58E}" srcOrd="6" destOrd="0" presId="urn:microsoft.com/office/officeart/2005/8/layout/process2"/>
    <dgm:cxn modelId="{369A35E3-268D-4DA6-B8F2-EED1B1744C0F}" type="presParOf" srcId="{861DEDB9-97C5-4F3B-A2C1-054FBDA0E271}" destId="{BC071C83-9380-4EE2-AA0E-5B114E522E5D}" srcOrd="7" destOrd="0" presId="urn:microsoft.com/office/officeart/2005/8/layout/process2"/>
    <dgm:cxn modelId="{9398D554-F64D-46E1-923D-AB9E0184E428}" type="presParOf" srcId="{BC071C83-9380-4EE2-AA0E-5B114E522E5D}" destId="{67251C1D-E123-4D5E-9592-A8AC39D79C22}" srcOrd="0" destOrd="0" presId="urn:microsoft.com/office/officeart/2005/8/layout/process2"/>
    <dgm:cxn modelId="{7D825665-6269-424C-A7D8-8CCD30167704}" type="presParOf" srcId="{861DEDB9-97C5-4F3B-A2C1-054FBDA0E271}" destId="{D316FAF0-93BA-4CCF-9BFA-8CA343401A79}" srcOrd="8" destOrd="0" presId="urn:microsoft.com/office/officeart/2005/8/layout/process2"/>
  </dgm:cxnLst>
  <dgm:bg>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E1D590-BD43-40A4-A6E3-02C17050603F}">
      <dsp:nvSpPr>
        <dsp:cNvPr id="0" name=""/>
        <dsp:cNvSpPr/>
      </dsp:nvSpPr>
      <dsp:spPr>
        <a:xfrm>
          <a:off x="1188617" y="6567"/>
          <a:ext cx="5769815" cy="732436"/>
        </a:xfrm>
        <a:prstGeom prst="roundRect">
          <a:avLst>
            <a:gd name="adj" fmla="val 10000"/>
          </a:avLst>
        </a:prstGeom>
        <a:solidFill>
          <a:schemeClr val="bg2">
            <a:lumMod val="90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0" kern="1200" dirty="0" smtClean="0">
              <a:solidFill>
                <a:schemeClr val="tx1"/>
              </a:solidFill>
              <a:latin typeface="Calibri" pitchFamily="34" charset="0"/>
              <a:cs typeface="Calibri" pitchFamily="34" charset="0"/>
            </a:rPr>
            <a:t>ΕΝΗΜΕΡΩΣΗ ΜΗΤΡΩΟΥ ΓΕΩΡΓΙΚΗΣ ΓΗΣ </a:t>
          </a:r>
        </a:p>
        <a:p>
          <a:pPr lvl="0" algn="ctr" defTabSz="889000">
            <a:lnSpc>
              <a:spcPct val="90000"/>
            </a:lnSpc>
            <a:spcBef>
              <a:spcPct val="0"/>
            </a:spcBef>
            <a:spcAft>
              <a:spcPct val="35000"/>
            </a:spcAft>
          </a:pPr>
          <a:r>
            <a:rPr lang="el-GR" sz="2000" b="1" kern="1200" dirty="0" smtClean="0">
              <a:solidFill>
                <a:schemeClr val="tx1"/>
              </a:solidFill>
              <a:latin typeface="Calibri" pitchFamily="34" charset="0"/>
              <a:cs typeface="Calibri" pitchFamily="34" charset="0"/>
            </a:rPr>
            <a:t>18/02/2013    -    15/03/2013</a:t>
          </a:r>
          <a:endParaRPr lang="el-GR" sz="2000" b="1" kern="1200" dirty="0">
            <a:solidFill>
              <a:schemeClr val="tx1"/>
            </a:solidFill>
            <a:latin typeface="Calibri" pitchFamily="34" charset="0"/>
            <a:cs typeface="Calibri" pitchFamily="34" charset="0"/>
          </a:endParaRPr>
        </a:p>
      </dsp:txBody>
      <dsp:txXfrm>
        <a:off x="1188617" y="6567"/>
        <a:ext cx="5769815" cy="732436"/>
      </dsp:txXfrm>
    </dsp:sp>
    <dsp:sp modelId="{E6BC6982-C330-4EB1-BB91-BD22D02597BC}">
      <dsp:nvSpPr>
        <dsp:cNvPr id="0" name=""/>
        <dsp:cNvSpPr/>
      </dsp:nvSpPr>
      <dsp:spPr>
        <a:xfrm rot="5400000">
          <a:off x="3961070" y="753997"/>
          <a:ext cx="224909" cy="269891"/>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dirty="0"/>
        </a:p>
      </dsp:txBody>
      <dsp:txXfrm rot="5400000">
        <a:off x="3961070" y="753997"/>
        <a:ext cx="224909" cy="269891"/>
      </dsp:txXfrm>
    </dsp:sp>
    <dsp:sp modelId="{2BBD252E-F9E1-44F2-8AE2-3D75F95C00E1}">
      <dsp:nvSpPr>
        <dsp:cNvPr id="0" name=""/>
        <dsp:cNvSpPr/>
      </dsp:nvSpPr>
      <dsp:spPr>
        <a:xfrm>
          <a:off x="634164" y="1038882"/>
          <a:ext cx="6878720" cy="865570"/>
        </a:xfrm>
        <a:prstGeom prst="roundRect">
          <a:avLst>
            <a:gd name="adj" fmla="val 10000"/>
          </a:avLst>
        </a:prstGeom>
        <a:solidFill>
          <a:schemeClr val="bg2">
            <a:lumMod val="7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Calibri" pitchFamily="34" charset="0"/>
              <a:cs typeface="Calibri" pitchFamily="34" charset="0"/>
            </a:rPr>
            <a:t>ΔΙΟΙΚΗΤΙΚΟΙ ΕΛΕΓΧΟΙ </a:t>
          </a:r>
          <a:r>
            <a:rPr lang="el-GR" sz="1600" b="1" kern="1200" dirty="0" smtClean="0">
              <a:solidFill>
                <a:schemeClr val="tx1"/>
              </a:solidFill>
              <a:latin typeface="Calibri" pitchFamily="34" charset="0"/>
              <a:cs typeface="Calibri" pitchFamily="34" charset="0"/>
            </a:rPr>
            <a:t>ΚΟΑΠ </a:t>
          </a:r>
          <a:r>
            <a:rPr lang="el-GR" sz="1600" b="1" kern="1200" dirty="0" smtClean="0">
              <a:solidFill>
                <a:schemeClr val="tx1"/>
              </a:solidFill>
              <a:latin typeface="Calibri" pitchFamily="34" charset="0"/>
              <a:cs typeface="Calibri" pitchFamily="34" charset="0"/>
            </a:rPr>
            <a:t>ΤΟΥ Μ.Γ.Γ  ΓΙΑ </a:t>
          </a:r>
          <a:r>
            <a:rPr lang="el-GR" sz="1600" b="1" kern="1200" dirty="0" smtClean="0">
              <a:solidFill>
                <a:schemeClr val="tx1"/>
              </a:solidFill>
              <a:latin typeface="Calibri" pitchFamily="34" charset="0"/>
              <a:cs typeface="Calibri" pitchFamily="34" charset="0"/>
            </a:rPr>
            <a:t>ΤΥΧΟΝ </a:t>
          </a:r>
          <a:r>
            <a:rPr lang="el-GR" sz="1600" b="1" kern="1200" dirty="0" smtClean="0">
              <a:solidFill>
                <a:schemeClr val="tx1"/>
              </a:solidFill>
              <a:latin typeface="Calibri" pitchFamily="34" charset="0"/>
              <a:cs typeface="Calibri" pitchFamily="34" charset="0"/>
            </a:rPr>
            <a:t>ΣΦΑΛΜΑΤΑ ΣΤΑ ΣΤΟΙΧΕΙΑ ΤΩΝ ΤΕΜΑΧΙΩΝ ΠΟΥ ΚΑΤΑΧΩΡΗΘΗΚΑΝ</a:t>
          </a:r>
          <a:endParaRPr lang="el-GR" sz="1600" b="1" kern="1200" dirty="0">
            <a:solidFill>
              <a:schemeClr val="tx1"/>
            </a:solidFill>
            <a:latin typeface="Calibri" pitchFamily="34" charset="0"/>
            <a:cs typeface="Calibri" pitchFamily="34" charset="0"/>
          </a:endParaRPr>
        </a:p>
      </dsp:txBody>
      <dsp:txXfrm>
        <a:off x="634164" y="1038882"/>
        <a:ext cx="6878720" cy="865570"/>
      </dsp:txXfrm>
    </dsp:sp>
    <dsp:sp modelId="{C11C7CB9-4EB8-48D4-B430-418886C7D577}">
      <dsp:nvSpPr>
        <dsp:cNvPr id="0" name=""/>
        <dsp:cNvSpPr/>
      </dsp:nvSpPr>
      <dsp:spPr>
        <a:xfrm rot="5448073">
          <a:off x="3938741" y="1937991"/>
          <a:ext cx="252750" cy="269891"/>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l-GR" sz="1300" kern="1200" dirty="0"/>
        </a:p>
      </dsp:txBody>
      <dsp:txXfrm rot="5448073">
        <a:off x="3938741" y="1937991"/>
        <a:ext cx="252750" cy="269891"/>
      </dsp:txXfrm>
    </dsp:sp>
    <dsp:sp modelId="{C18E3F9D-5E3B-40E0-9E18-BAA05016980A}">
      <dsp:nvSpPr>
        <dsp:cNvPr id="0" name=""/>
        <dsp:cNvSpPr/>
      </dsp:nvSpPr>
      <dsp:spPr>
        <a:xfrm>
          <a:off x="434997" y="2241421"/>
          <a:ext cx="7242605" cy="923891"/>
        </a:xfrm>
        <a:prstGeom prst="roundRect">
          <a:avLst>
            <a:gd name="adj" fmla="val 1000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Calibri" pitchFamily="34" charset="0"/>
              <a:cs typeface="Calibri" pitchFamily="34" charset="0"/>
            </a:rPr>
            <a:t>ΔΙΟΡΘΩΣΕΙΣ </a:t>
          </a:r>
          <a:r>
            <a:rPr lang="el-GR" sz="1600" b="1" kern="1200" dirty="0" smtClean="0">
              <a:solidFill>
                <a:schemeClr val="tx1"/>
              </a:solidFill>
              <a:latin typeface="Calibri" pitchFamily="34" charset="0"/>
              <a:cs typeface="Calibri" pitchFamily="34" charset="0"/>
            </a:rPr>
            <a:t>ΣΦΑΛΜΑΤΩΝ  ΤΟΥ Μ.Γ.Γ ΠΟΥ ΕΝΤΟΠΙΣΕ Ο ΚΟΑΠ, ΑΠΌ ΤΟΥΣ ΑΙΤΗΤΕΣ </a:t>
          </a:r>
          <a:r>
            <a:rPr lang="el-GR" sz="1600" b="1" kern="1200" dirty="0" smtClean="0">
              <a:solidFill>
                <a:schemeClr val="tx1"/>
              </a:solidFill>
              <a:latin typeface="Calibri" pitchFamily="34" charset="0"/>
              <a:cs typeface="Calibri" pitchFamily="34" charset="0"/>
            </a:rPr>
            <a:t>ΑΠΟ </a:t>
          </a:r>
          <a:r>
            <a:rPr lang="en-US" sz="1600" b="1" kern="1200" dirty="0" smtClean="0">
              <a:solidFill>
                <a:schemeClr val="tx1"/>
              </a:solidFill>
              <a:latin typeface="Calibri" pitchFamily="34" charset="0"/>
              <a:cs typeface="Calibri" pitchFamily="34" charset="0"/>
            </a:rPr>
            <a:t>26</a:t>
          </a:r>
          <a:r>
            <a:rPr lang="el-GR" sz="1600" b="1" kern="1200" dirty="0" smtClean="0">
              <a:solidFill>
                <a:schemeClr val="tx1"/>
              </a:solidFill>
              <a:latin typeface="Calibri" pitchFamily="34" charset="0"/>
              <a:cs typeface="Calibri" pitchFamily="34" charset="0"/>
            </a:rPr>
            <a:t>/03 </a:t>
          </a:r>
        </a:p>
        <a:p>
          <a:pPr lvl="0" algn="ctr" defTabSz="711200">
            <a:lnSpc>
              <a:spcPct val="90000"/>
            </a:lnSpc>
            <a:spcBef>
              <a:spcPct val="0"/>
            </a:spcBef>
            <a:spcAft>
              <a:spcPct val="35000"/>
            </a:spcAft>
          </a:pPr>
          <a:r>
            <a:rPr lang="el-GR" sz="1600" b="1" kern="1200" dirty="0" smtClean="0">
              <a:solidFill>
                <a:schemeClr val="tx1"/>
              </a:solidFill>
              <a:latin typeface="Calibri" pitchFamily="34" charset="0"/>
              <a:cs typeface="Calibri" pitchFamily="34" charset="0"/>
            </a:rPr>
            <a:t> </a:t>
          </a:r>
          <a:r>
            <a:rPr lang="el-GR" sz="1400" b="1" i="1" kern="1200" dirty="0" smtClean="0">
              <a:solidFill>
                <a:schemeClr val="tx1"/>
              </a:solidFill>
              <a:latin typeface="Calibri" pitchFamily="34" charset="0"/>
              <a:cs typeface="Calibri" pitchFamily="34" charset="0"/>
            </a:rPr>
            <a:t>ΟΙ ΔΙΟΡΘΩΣΕΙΣ ΠΡΕΠΕΙ ΝΑ ΓΙΝΟΥΝ ΠΡΙΝ ΥΠΟΒΑΛΟΥΝ ΤΗΝ ΕΝΙΑΙΑ ΑΙΤΗΣΗ ΕΚΤΑΡΙΚΏΝ ΕΠΙΔΟΤΗΣΕΩΝ</a:t>
          </a:r>
          <a:endParaRPr lang="el-GR" sz="1400" b="1" i="1" kern="1200" dirty="0">
            <a:solidFill>
              <a:schemeClr val="tx1"/>
            </a:solidFill>
            <a:latin typeface="Calibri" pitchFamily="34" charset="0"/>
            <a:cs typeface="Calibri" pitchFamily="34" charset="0"/>
          </a:endParaRPr>
        </a:p>
      </dsp:txBody>
      <dsp:txXfrm>
        <a:off x="434997" y="2241421"/>
        <a:ext cx="7242605" cy="923891"/>
      </dsp:txXfrm>
    </dsp:sp>
    <dsp:sp modelId="{6AAB050F-B442-440C-BA3A-99FB0B887C52}">
      <dsp:nvSpPr>
        <dsp:cNvPr id="0" name=""/>
        <dsp:cNvSpPr/>
      </dsp:nvSpPr>
      <dsp:spPr>
        <a:xfrm rot="5358052">
          <a:off x="3964986" y="3161762"/>
          <a:ext cx="197107" cy="269891"/>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l-GR" sz="1000" kern="1200" dirty="0"/>
        </a:p>
      </dsp:txBody>
      <dsp:txXfrm rot="5358052">
        <a:off x="3964986" y="3161762"/>
        <a:ext cx="197107" cy="269891"/>
      </dsp:txXfrm>
    </dsp:sp>
    <dsp:sp modelId="{A964DF06-FEE2-473F-825C-A048CECCF58E}">
      <dsp:nvSpPr>
        <dsp:cNvPr id="0" name=""/>
        <dsp:cNvSpPr/>
      </dsp:nvSpPr>
      <dsp:spPr>
        <a:xfrm>
          <a:off x="158916" y="3428102"/>
          <a:ext cx="7829216" cy="1373679"/>
        </a:xfrm>
        <a:prstGeom prst="roundRect">
          <a:avLst>
            <a:gd name="adj" fmla="val 10000"/>
          </a:avLst>
        </a:prstGeom>
        <a:solidFill>
          <a:schemeClr val="bg2">
            <a:lumMod val="25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0" kern="1200" dirty="0" smtClean="0">
              <a:solidFill>
                <a:schemeClr val="bg1"/>
              </a:solidFill>
              <a:latin typeface="Calibri" pitchFamily="34" charset="0"/>
              <a:cs typeface="Calibri" pitchFamily="34" charset="0"/>
            </a:rPr>
            <a:t>ΗΛΕΚΤΡΟΝΙΚΗ ΥΠΟΒΟΛΗ ΕΝΙΑΙΑΣ ΑΙΤΗΣΗΣ ΕΚΤΑΡΙΚΩΝ ΕΠΙΔΟΤΗΣΕΩΝ </a:t>
          </a:r>
          <a:r>
            <a:rPr lang="el-GR" sz="2000" b="0" kern="1200" dirty="0" smtClean="0">
              <a:solidFill>
                <a:schemeClr val="bg1"/>
              </a:solidFill>
              <a:latin typeface="Calibri" pitchFamily="34" charset="0"/>
              <a:cs typeface="Calibri" pitchFamily="34" charset="0"/>
            </a:rPr>
            <a:t>2013 – ΔΙΟΡΘΩΣΗ ΤΥΧΟΝ ΣΦΑΛΜΑΤΩΝ</a:t>
          </a:r>
          <a:endParaRPr lang="el-GR" sz="2000" b="0" kern="1200" dirty="0" smtClean="0">
            <a:solidFill>
              <a:schemeClr val="bg1"/>
            </a:solidFill>
            <a:latin typeface="Calibri" pitchFamily="34" charset="0"/>
            <a:cs typeface="Calibri" pitchFamily="34" charset="0"/>
          </a:endParaRPr>
        </a:p>
        <a:p>
          <a:pPr lvl="0" algn="ctr" defTabSz="889000">
            <a:lnSpc>
              <a:spcPct val="90000"/>
            </a:lnSpc>
            <a:spcBef>
              <a:spcPct val="0"/>
            </a:spcBef>
            <a:spcAft>
              <a:spcPct val="35000"/>
            </a:spcAft>
          </a:pPr>
          <a:r>
            <a:rPr lang="el-GR" sz="2000" b="1" kern="1200" dirty="0" smtClean="0">
              <a:solidFill>
                <a:schemeClr val="bg1"/>
              </a:solidFill>
              <a:latin typeface="Calibri" pitchFamily="34" charset="0"/>
              <a:cs typeface="Calibri" pitchFamily="34" charset="0"/>
            </a:rPr>
            <a:t>26/03/2013   -   19/04/2013</a:t>
          </a:r>
          <a:endParaRPr lang="el-GR" sz="2000" b="1" kern="1200" dirty="0">
            <a:solidFill>
              <a:schemeClr val="bg1"/>
            </a:solidFill>
            <a:latin typeface="Calibri" pitchFamily="34" charset="0"/>
            <a:cs typeface="Calibri" pitchFamily="34" charset="0"/>
          </a:endParaRPr>
        </a:p>
      </dsp:txBody>
      <dsp:txXfrm>
        <a:off x="158916" y="3428102"/>
        <a:ext cx="7829216" cy="1373679"/>
      </dsp:txXfrm>
    </dsp:sp>
    <dsp:sp modelId="{BC071C83-9380-4EE2-AA0E-5B114E522E5D}">
      <dsp:nvSpPr>
        <dsp:cNvPr id="0" name=""/>
        <dsp:cNvSpPr/>
      </dsp:nvSpPr>
      <dsp:spPr>
        <a:xfrm rot="5400000">
          <a:off x="3961070" y="4816776"/>
          <a:ext cx="224909" cy="269891"/>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dirty="0"/>
        </a:p>
      </dsp:txBody>
      <dsp:txXfrm rot="5400000">
        <a:off x="3961070" y="4816776"/>
        <a:ext cx="224909" cy="269891"/>
      </dsp:txXfrm>
    </dsp:sp>
    <dsp:sp modelId="{D316FAF0-93BA-4CCF-9BFA-8CA343401A79}">
      <dsp:nvSpPr>
        <dsp:cNvPr id="0" name=""/>
        <dsp:cNvSpPr/>
      </dsp:nvSpPr>
      <dsp:spPr>
        <a:xfrm>
          <a:off x="-91026" y="5101661"/>
          <a:ext cx="8329103" cy="1156765"/>
        </a:xfrm>
        <a:prstGeom prst="roundRect">
          <a:avLst>
            <a:gd name="adj" fmla="val 10000"/>
          </a:avLst>
        </a:prstGeom>
        <a:solidFill>
          <a:schemeClr val="bg2">
            <a:lumMod val="1000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bg1"/>
              </a:solidFill>
              <a:latin typeface="Calibri" pitchFamily="34" charset="0"/>
              <a:cs typeface="Calibri" pitchFamily="34" charset="0"/>
            </a:rPr>
            <a:t>ΤΡΟΠΟΠΟΙΗΣΕΙΣ ΣΤΟΙΧΕΙΩΝ ΕΝΙΑΙΑΣ ΑΙΤΗΣΗΣ</a:t>
          </a:r>
        </a:p>
        <a:p>
          <a:pPr lvl="0" algn="ctr" defTabSz="711200">
            <a:lnSpc>
              <a:spcPct val="90000"/>
            </a:lnSpc>
            <a:spcBef>
              <a:spcPct val="0"/>
            </a:spcBef>
            <a:spcAft>
              <a:spcPct val="35000"/>
            </a:spcAft>
          </a:pPr>
          <a:r>
            <a:rPr lang="el-GR" sz="1600" b="1" kern="1200" dirty="0" smtClean="0">
              <a:solidFill>
                <a:schemeClr val="bg1"/>
              </a:solidFill>
              <a:latin typeface="Calibri" pitchFamily="34" charset="0"/>
              <a:cs typeface="Calibri" pitchFamily="34" charset="0"/>
            </a:rPr>
            <a:t>ΑΠΟ ΥΠΟΒΟΛΗ ΑΙΤΗΣΗΣ ΜΕΧΡΙ 31/05/2013 ΥΠΟ ΠΡΟΫΠΟΘΕΣΕΙΣ</a:t>
          </a:r>
          <a:endParaRPr lang="el-GR" sz="1600" b="1" kern="1200" dirty="0">
            <a:solidFill>
              <a:schemeClr val="bg1"/>
            </a:solidFill>
            <a:latin typeface="Calibri" pitchFamily="34" charset="0"/>
            <a:cs typeface="Calibri" pitchFamily="34" charset="0"/>
          </a:endParaRPr>
        </a:p>
      </dsp:txBody>
      <dsp:txXfrm>
        <a:off x="-91026" y="5101661"/>
        <a:ext cx="8329103" cy="11567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CC6A2-85E4-4582-A3DC-BD45E8EF6394}" type="datetimeFigureOut">
              <a:rPr lang="el-GR" smtClean="0"/>
              <a:pPr/>
              <a:t>14/02/2013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5B3FF-637C-4769-914E-B6E8B735A77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655B3FF-637C-4769-914E-B6E8B735A77F}"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7C381-9167-40D6-B498-3EB3AFA9330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7C381-9167-40D6-B498-3EB3AFA93309}"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836790E-4627-49E4-BAF4-A0B80EF5C495}"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836790E-4627-49E4-BAF4-A0B80EF5C495}"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5" name="Footer Placeholder 4"/>
          <p:cNvSpPr>
            <a:spLocks noGrp="1"/>
          </p:cNvSpPr>
          <p:nvPr>
            <p:ph type="ftr" sz="quarter" idx="11"/>
          </p:nvPr>
        </p:nvSpPr>
        <p:spPr>
          <a:xfrm>
            <a:off x="800100" y="6172200"/>
            <a:ext cx="4000500" cy="457200"/>
          </a:xfrm>
        </p:spPr>
        <p:txBody>
          <a:bodyPr/>
          <a:lstStyle/>
          <a:p>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836790E-4627-49E4-BAF4-A0B80EF5C49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836790E-4627-49E4-BAF4-A0B80EF5C495}"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8E08C3-7079-4D50-8138-02CC979B5FE5}" type="datetimeFigureOut">
              <a:rPr lang="el-GR" smtClean="0"/>
              <a:pPr/>
              <a:t>14/02/2013</a:t>
            </a:fld>
            <a:endParaRPr lang="el-GR"/>
          </a:p>
        </p:txBody>
      </p:sp>
      <p:sp>
        <p:nvSpPr>
          <p:cNvPr id="6" name="Footer Placeholder 5"/>
          <p:cNvSpPr>
            <a:spLocks noGrp="1"/>
          </p:cNvSpPr>
          <p:nvPr>
            <p:ph type="ftr" sz="quarter" idx="11"/>
          </p:nvPr>
        </p:nvSpPr>
        <p:spPr>
          <a:xfrm>
            <a:off x="914400" y="6172200"/>
            <a:ext cx="3886200" cy="457200"/>
          </a:xfrm>
        </p:spPr>
        <p:txBody>
          <a:bodyPr/>
          <a:lstStyle/>
          <a:p>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A836790E-4627-49E4-BAF4-A0B80EF5C495}"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08E08C3-7079-4D50-8138-02CC979B5FE5}" type="datetimeFigureOut">
              <a:rPr lang="el-GR" smtClean="0"/>
              <a:pPr/>
              <a:t>14/02/2013</a:t>
            </a:fld>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836790E-4627-49E4-BAF4-A0B80EF5C49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m.cy/imgres?q=%CE%98%CE%91%CE%A5%CE%9C%CE%91%CE%A3%CE%A4%CE%99%CE%9A%CE%9F&amp;hl=el&amp;tbo=d&amp;biw=2560&amp;bih=1746&amp;tbm=isch&amp;tbnid=ZQPWzEPcpXNUYM:&amp;imgrefurl=http://dimosmarkopoulou.blogspot.com/2012/09/blog-post_9624.html&amp;docid=hN6W_muVUcApdM&amp;imgurl=http://2.bp.blogspot.com/-EIpdnLh6X6g/UEcx6O1Ud9I/AAAAAAAABCc/y1UggJsEuXc/s1600/%CE%B8%CE%B1%CF%85%CE%BC%CE%B1%CF%83%CF%84%CE%B9%CE%BA%CE%BF.jpg&amp;w=460&amp;h=276&amp;ei=RocLUdbbNsnAhAeY44DQAw&amp;zoom=1&amp;ved=1t:3588,r:45,s:0,i:233&amp;iact=rc&amp;dur=1671&amp;sig=111395422288114329135&amp;page=1&amp;tbnh=174&amp;tbnw=277&amp;start=0&amp;ndsp=105&amp;tx=135&amp;ty=69"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051720" y="1556792"/>
            <a:ext cx="6984776" cy="1470025"/>
          </a:xfrm>
        </p:spPr>
        <p:txBody>
          <a:bodyPr/>
          <a:lstStyle/>
          <a:p>
            <a:r>
              <a:rPr lang="el-GR" b="1" dirty="0" smtClean="0">
                <a:solidFill>
                  <a:schemeClr val="tx1"/>
                </a:solidFill>
              </a:rPr>
              <a:t>Κυπριακός Οργανισμός Αγροτικών Πληρωμών</a:t>
            </a:r>
            <a:endParaRPr lang="el-GR" b="1"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395536" y="1700808"/>
            <a:ext cx="1584176" cy="108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a:ln>
            <a:noFill/>
          </a:ln>
        </p:spPr>
        <p:style>
          <a:lnRef idx="0">
            <a:scrgbClr r="0" g="0" b="0"/>
          </a:lnRef>
          <a:fillRef idx="1002">
            <a:schemeClr val="lt1"/>
          </a:fillRef>
          <a:effectRef idx="0">
            <a:scrgbClr r="0" g="0" b="0"/>
          </a:effectRef>
          <a:fontRef idx="major"/>
        </p:style>
        <p:txBody>
          <a:bodyPr>
            <a:normAutofit lnSpcReduction="10000"/>
          </a:bodyPr>
          <a:lstStyle/>
          <a:p>
            <a:pPr marL="0" indent="12700" algn="just">
              <a:buNone/>
              <a:defRPr/>
            </a:pPr>
            <a:r>
              <a:rPr lang="el-GR" sz="1600" b="1" dirty="0" smtClean="0">
                <a:latin typeface="Calibri" pitchFamily="34" charset="0"/>
                <a:cs typeface="Calibri" pitchFamily="34" charset="0"/>
              </a:rPr>
              <a:t>ΑΓΡΟΤΕΜΑΧΙΟ (τεμάχιο): </a:t>
            </a:r>
            <a:r>
              <a:rPr lang="el-GR" sz="1400" dirty="0" smtClean="0">
                <a:latin typeface="Calibri" pitchFamily="34" charset="0"/>
                <a:cs typeface="Calibri" pitchFamily="34" charset="0"/>
              </a:rPr>
              <a:t>χωράφι ή μέρος χωραφιού που καλλιεργεί ο γεωργός.</a:t>
            </a:r>
          </a:p>
          <a:p>
            <a:pPr marL="0" indent="12700" algn="just">
              <a:buNone/>
              <a:defRPr/>
            </a:pPr>
            <a:r>
              <a:rPr lang="el-GR" sz="1600" b="1" dirty="0" smtClean="0">
                <a:latin typeface="Calibri" pitchFamily="34" charset="0"/>
                <a:cs typeface="Calibri" pitchFamily="34" charset="0"/>
              </a:rPr>
              <a:t>ΤΑΥΤΟΤΗΤΑ  Ή ΑΡΙΘΜΟΣ ΤΕΜΑΧΙΟΥ: </a:t>
            </a:r>
          </a:p>
          <a:p>
            <a:pPr marL="0" indent="12700" algn="just">
              <a:buNone/>
              <a:defRPr/>
            </a:pPr>
            <a:r>
              <a:rPr lang="el-GR" sz="1400" dirty="0" smtClean="0">
                <a:latin typeface="Calibri" pitchFamily="34" charset="0"/>
                <a:cs typeface="Calibri" pitchFamily="34" charset="0"/>
              </a:rPr>
              <a:t>Ο μοναδικός αριθμός που χαρακτηρίζει το κάθε τεμάχιο. </a:t>
            </a:r>
          </a:p>
          <a:p>
            <a:pPr marL="0" indent="12700" algn="just">
              <a:buNone/>
              <a:defRPr/>
            </a:pPr>
            <a:r>
              <a:rPr lang="el-GR" sz="1400" dirty="0" smtClean="0">
                <a:latin typeface="Calibri" pitchFamily="34" charset="0"/>
                <a:cs typeface="Calibri" pitchFamily="34" charset="0"/>
              </a:rPr>
              <a:t>Αυτός ο αριθμός μπορεί να είναι αριθμός παλιού χάρτη ή καινούργιου χάρτη (</a:t>
            </a:r>
            <a:r>
              <a:rPr lang="el-GR" sz="1400" dirty="0" err="1" smtClean="0">
                <a:latin typeface="Calibri" pitchFamily="34" charset="0"/>
                <a:cs typeface="Calibri" pitchFamily="34" charset="0"/>
              </a:rPr>
              <a:t>επαναχωρομέτρηση</a:t>
            </a:r>
            <a:r>
              <a:rPr lang="el-GR" sz="1400" dirty="0" smtClean="0">
                <a:latin typeface="Calibri" pitchFamily="34" charset="0"/>
                <a:cs typeface="Calibri" pitchFamily="34" charset="0"/>
              </a:rPr>
              <a:t>).</a:t>
            </a:r>
          </a:p>
          <a:p>
            <a:pPr marL="0" indent="12700" algn="just">
              <a:buNone/>
              <a:defRPr/>
            </a:pPr>
            <a:r>
              <a:rPr lang="el-GR" sz="1400" dirty="0" smtClean="0">
                <a:latin typeface="Calibri" pitchFamily="34" charset="0"/>
                <a:cs typeface="Calibri" pitchFamily="34" charset="0"/>
              </a:rPr>
              <a:t>Η κάθε ταυτότητα ή αριθμός αγροτεμαχίου </a:t>
            </a:r>
            <a:r>
              <a:rPr lang="el-GR" sz="1400" b="1" dirty="0" smtClean="0">
                <a:latin typeface="Calibri" pitchFamily="34" charset="0"/>
                <a:cs typeface="Calibri" pitchFamily="34" charset="0"/>
              </a:rPr>
              <a:t>ΠΑΛΙΟΥ ΧΑΡΤΗ </a:t>
            </a:r>
            <a:r>
              <a:rPr lang="el-GR" sz="1400" dirty="0" smtClean="0">
                <a:latin typeface="Calibri" pitchFamily="34" charset="0"/>
                <a:cs typeface="Calibri" pitchFamily="34" charset="0"/>
              </a:rPr>
              <a:t>συμπεριλαμβάνει:</a:t>
            </a:r>
          </a:p>
          <a:p>
            <a:pPr marL="0" indent="12700" algn="just">
              <a:buNone/>
              <a:defRPr/>
            </a:pPr>
            <a:r>
              <a:rPr lang="el-GR" sz="1400" b="1" dirty="0" smtClean="0">
                <a:latin typeface="Calibri" pitchFamily="34" charset="0"/>
                <a:cs typeface="Calibri" pitchFamily="34" charset="0"/>
              </a:rPr>
              <a:t>1.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κωδικό</a:t>
            </a:r>
            <a:r>
              <a:rPr lang="el-GR" sz="1400" dirty="0" smtClean="0">
                <a:latin typeface="Calibri" pitchFamily="34" charset="0"/>
                <a:cs typeface="Calibri" pitchFamily="34" charset="0"/>
              </a:rPr>
              <a:t> που χαρακτηρίζει την </a:t>
            </a:r>
            <a:r>
              <a:rPr lang="el-GR" sz="1400" b="1" dirty="0" smtClean="0">
                <a:latin typeface="Calibri" pitchFamily="34" charset="0"/>
                <a:cs typeface="Calibri" pitchFamily="34" charset="0"/>
              </a:rPr>
              <a:t>ΚΟΙΝΟΤΗΤΑ </a:t>
            </a:r>
            <a:r>
              <a:rPr lang="el-GR" sz="1400" dirty="0" smtClean="0">
                <a:latin typeface="Calibri" pitchFamily="34" charset="0"/>
                <a:cs typeface="Calibri" pitchFamily="34" charset="0"/>
              </a:rPr>
              <a:t>που βρίσκεται και</a:t>
            </a:r>
          </a:p>
          <a:p>
            <a:pPr marL="0" indent="12700" algn="just">
              <a:buNone/>
              <a:defRPr/>
            </a:pPr>
            <a:r>
              <a:rPr lang="el-GR" sz="1400" b="1" dirty="0" smtClean="0">
                <a:latin typeface="Calibri" pitchFamily="34" charset="0"/>
                <a:cs typeface="Calibri" pitchFamily="34" charset="0"/>
              </a:rPr>
              <a:t>2.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φύλλο/σχέδιο</a:t>
            </a:r>
            <a:endParaRPr lang="el-GR" sz="1400" i="1" dirty="0" smtClean="0">
              <a:latin typeface="Calibri" pitchFamily="34" charset="0"/>
              <a:cs typeface="Calibri" pitchFamily="34" charset="0"/>
            </a:endParaRPr>
          </a:p>
          <a:p>
            <a:pPr marL="0" indent="12700" algn="just">
              <a:buNone/>
              <a:defRPr/>
            </a:pPr>
            <a:r>
              <a:rPr lang="el-GR" sz="1400" b="1" dirty="0" smtClean="0">
                <a:latin typeface="Calibri" pitchFamily="34" charset="0"/>
                <a:cs typeface="Calibri" pitchFamily="34" charset="0"/>
              </a:rPr>
              <a:t>3. </a:t>
            </a:r>
            <a:r>
              <a:rPr lang="el-GR" sz="1400" dirty="0" smtClean="0">
                <a:latin typeface="Calibri" pitchFamily="34" charset="0"/>
                <a:cs typeface="Calibri" pitchFamily="34" charset="0"/>
              </a:rPr>
              <a:t>μία </a:t>
            </a:r>
            <a:r>
              <a:rPr lang="el-GR" sz="1400" b="1" dirty="0" smtClean="0">
                <a:latin typeface="Calibri" pitchFamily="34" charset="0"/>
                <a:cs typeface="Calibri" pitchFamily="34" charset="0"/>
              </a:rPr>
              <a:t>επέκταση</a:t>
            </a:r>
          </a:p>
          <a:p>
            <a:pPr marL="0" indent="12700" algn="just">
              <a:buNone/>
              <a:defRPr/>
            </a:pPr>
            <a:r>
              <a:rPr lang="el-GR" sz="1400" b="1" dirty="0" smtClean="0">
                <a:latin typeface="Calibri" pitchFamily="34" charset="0"/>
                <a:cs typeface="Calibri" pitchFamily="34" charset="0"/>
              </a:rPr>
              <a:t>4.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αριθμό τεμαχίου</a:t>
            </a:r>
            <a:r>
              <a:rPr lang="el-GR" sz="1400" b="1" dirty="0" smtClean="0">
                <a:latin typeface="Calibri" pitchFamily="34" charset="0"/>
                <a:cs typeface="Calibri" pitchFamily="34" charset="0"/>
              </a:rPr>
              <a:t>.</a:t>
            </a:r>
            <a:endParaRPr lang="el-GR" sz="1400" b="1" dirty="0" smtClean="0">
              <a:latin typeface="Calibri" pitchFamily="34" charset="0"/>
              <a:cs typeface="Calibri" pitchFamily="34" charset="0"/>
            </a:endParaRPr>
          </a:p>
          <a:p>
            <a:pPr marL="0" indent="12700" algn="just">
              <a:buNone/>
              <a:defRPr/>
            </a:pPr>
            <a:r>
              <a:rPr lang="el-GR" sz="1400" b="1" i="1" u="sng" dirty="0" smtClean="0">
                <a:latin typeface="Calibri" pitchFamily="34" charset="0"/>
                <a:cs typeface="Calibri" pitchFamily="34" charset="0"/>
              </a:rPr>
              <a:t>ΠΑΡΑΔΕΙΓΜΑ ΤΑΥΤΟΤΗΤΑΣ ΤΕΜΑΧΙΟΥ ΠΑΛΙΟΥ ΧΑΡΤΗ</a:t>
            </a:r>
          </a:p>
          <a:p>
            <a:pPr marL="0" indent="12700" algn="just">
              <a:buNone/>
              <a:defRPr/>
            </a:pPr>
            <a:r>
              <a:rPr lang="el-GR" sz="1200" b="1" dirty="0" smtClean="0">
                <a:solidFill>
                  <a:schemeClr val="accent6">
                    <a:lumMod val="50000"/>
                  </a:schemeClr>
                </a:solidFill>
                <a:latin typeface="Calibri" pitchFamily="34" charset="0"/>
                <a:cs typeface="Calibri" pitchFamily="34" charset="0"/>
              </a:rPr>
              <a:t>ΚΟΙΝΟΤΗΤΑ</a:t>
            </a:r>
            <a:r>
              <a:rPr lang="el-GR" sz="1400" b="1" dirty="0" smtClean="0">
                <a:latin typeface="Calibri" pitchFamily="34" charset="0"/>
                <a:cs typeface="Calibri" pitchFamily="34" charset="0"/>
              </a:rPr>
              <a:t>     </a:t>
            </a:r>
            <a:r>
              <a:rPr lang="el-GR" sz="1400" b="1" dirty="0" smtClean="0">
                <a:solidFill>
                  <a:srgbClr val="FF0000"/>
                </a:solidFill>
                <a:latin typeface="Calibri" pitchFamily="34" charset="0"/>
                <a:cs typeface="Calibri" pitchFamily="34" charset="0"/>
              </a:rPr>
              <a:t> σχέδιο</a:t>
            </a:r>
          </a:p>
          <a:p>
            <a:pPr marL="0" indent="12700" algn="just">
              <a:buNone/>
              <a:defRPr/>
            </a:pPr>
            <a:r>
              <a:rPr lang="en-US" sz="1400" b="1" dirty="0" smtClean="0">
                <a:latin typeface="Calibri" pitchFamily="34" charset="0"/>
                <a:cs typeface="Calibri" pitchFamily="34" charset="0"/>
              </a:rPr>
              <a:t> </a:t>
            </a:r>
            <a:r>
              <a:rPr lang="el-GR" sz="1800" b="1" u="sng" dirty="0" smtClean="0">
                <a:latin typeface="Calibri" pitchFamily="34" charset="0"/>
                <a:cs typeface="Calibri" pitchFamily="34" charset="0"/>
              </a:rPr>
              <a:t>3104</a:t>
            </a:r>
            <a:r>
              <a:rPr lang="el-GR" sz="1800" b="1" dirty="0" smtClean="0">
                <a:latin typeface="Calibri" pitchFamily="34" charset="0"/>
                <a:cs typeface="Calibri" pitchFamily="34" charset="0"/>
              </a:rPr>
              <a:t>-42/18</a:t>
            </a:r>
            <a:r>
              <a:rPr lang="en-US" sz="1800" b="1" u="sng" dirty="0" smtClean="0">
                <a:latin typeface="Calibri" pitchFamily="34" charset="0"/>
                <a:cs typeface="Calibri" pitchFamily="34" charset="0"/>
              </a:rPr>
              <a:t>W</a:t>
            </a:r>
            <a:r>
              <a:rPr lang="el-GR" sz="1800" b="1" u="sng" dirty="0" smtClean="0">
                <a:latin typeface="Calibri" pitchFamily="34" charset="0"/>
                <a:cs typeface="Calibri" pitchFamily="34" charset="0"/>
              </a:rPr>
              <a:t>1</a:t>
            </a:r>
            <a:r>
              <a:rPr lang="el-GR" sz="1800" b="1" dirty="0" smtClean="0">
                <a:latin typeface="Calibri" pitchFamily="34" charset="0"/>
                <a:cs typeface="Calibri" pitchFamily="34" charset="0"/>
              </a:rPr>
              <a:t>--</a:t>
            </a:r>
            <a:r>
              <a:rPr lang="en-US" sz="1800" b="1" dirty="0" smtClean="0">
                <a:latin typeface="Calibri" pitchFamily="34" charset="0"/>
                <a:cs typeface="Calibri" pitchFamily="34" charset="0"/>
              </a:rPr>
              <a:t>103</a:t>
            </a:r>
            <a:r>
              <a:rPr lang="el-GR" sz="1800" b="1" dirty="0" smtClean="0">
                <a:latin typeface="Calibri" pitchFamily="34" charset="0"/>
                <a:cs typeface="Calibri" pitchFamily="34" charset="0"/>
              </a:rPr>
              <a:t>    </a:t>
            </a:r>
            <a:r>
              <a:rPr lang="el-GR" sz="1400" b="1" dirty="0" smtClean="0">
                <a:solidFill>
                  <a:srgbClr val="7030A0"/>
                </a:solidFill>
                <a:latin typeface="Calibri" pitchFamily="34" charset="0"/>
                <a:cs typeface="Calibri" pitchFamily="34" charset="0"/>
              </a:rPr>
              <a:t>αριθμός τεμαχίου</a:t>
            </a:r>
          </a:p>
          <a:p>
            <a:pPr marL="0" indent="12700" algn="just">
              <a:buNone/>
              <a:defRPr/>
            </a:pPr>
            <a:r>
              <a:rPr lang="en-US" sz="1400" b="1" dirty="0" smtClean="0">
                <a:latin typeface="Calibri" pitchFamily="34" charset="0"/>
                <a:cs typeface="Calibri" pitchFamily="34" charset="0"/>
              </a:rPr>
              <a:t>          </a:t>
            </a:r>
            <a:r>
              <a:rPr lang="el-GR" sz="1400" b="1" dirty="0" smtClean="0">
                <a:solidFill>
                  <a:srgbClr val="00B050"/>
                </a:solidFill>
                <a:latin typeface="Calibri" pitchFamily="34" charset="0"/>
                <a:cs typeface="Calibri" pitchFamily="34" charset="0"/>
              </a:rPr>
              <a:t>φύλλο </a:t>
            </a:r>
            <a:r>
              <a:rPr lang="el-GR" sz="1400" b="1" dirty="0" smtClean="0">
                <a:latin typeface="Calibri" pitchFamily="34" charset="0"/>
                <a:cs typeface="Calibri" pitchFamily="34" charset="0"/>
              </a:rPr>
              <a:t>    </a:t>
            </a:r>
            <a:r>
              <a:rPr lang="el-GR" sz="1400" b="1" dirty="0" smtClean="0">
                <a:solidFill>
                  <a:srgbClr val="0070C0"/>
                </a:solidFill>
                <a:latin typeface="Calibri" pitchFamily="34" charset="0"/>
                <a:cs typeface="Calibri" pitchFamily="34" charset="0"/>
              </a:rPr>
              <a:t>επέκταση</a:t>
            </a:r>
          </a:p>
          <a:p>
            <a:pPr marL="0" indent="12700" algn="just">
              <a:buNone/>
              <a:defRPr/>
            </a:pPr>
            <a:r>
              <a:rPr lang="el-GR" sz="1400" dirty="0" smtClean="0">
                <a:latin typeface="Calibri" pitchFamily="34" charset="0"/>
                <a:cs typeface="Calibri" pitchFamily="34" charset="0"/>
              </a:rPr>
              <a:t>Η κάθε ταυτότητα ή αριθμός αγροτεμαχίου </a:t>
            </a:r>
            <a:r>
              <a:rPr lang="el-GR" sz="1400" b="1" dirty="0" smtClean="0">
                <a:latin typeface="Calibri" pitchFamily="34" charset="0"/>
                <a:cs typeface="Calibri" pitchFamily="34" charset="0"/>
              </a:rPr>
              <a:t>ΚΑΙΝΟΥΡΓΙΟΥ ΧΑΡΤΗ (</a:t>
            </a:r>
            <a:r>
              <a:rPr lang="el-GR" sz="1400" b="1" dirty="0" err="1" smtClean="0">
                <a:latin typeface="Calibri" pitchFamily="34" charset="0"/>
                <a:cs typeface="Calibri" pitchFamily="34" charset="0"/>
              </a:rPr>
              <a:t>επαναχωρομέτρηση</a:t>
            </a:r>
            <a:r>
              <a:rPr lang="el-GR" sz="1400" b="1" dirty="0" smtClean="0">
                <a:latin typeface="Calibri" pitchFamily="34" charset="0"/>
                <a:cs typeface="Calibri" pitchFamily="34" charset="0"/>
              </a:rPr>
              <a:t>) </a:t>
            </a:r>
            <a:r>
              <a:rPr lang="el-GR" sz="1400" dirty="0" smtClean="0">
                <a:latin typeface="Calibri" pitchFamily="34" charset="0"/>
                <a:cs typeface="Calibri" pitchFamily="34" charset="0"/>
              </a:rPr>
              <a:t>συμπεριλαμβάνει:</a:t>
            </a:r>
          </a:p>
          <a:p>
            <a:pPr marL="0" indent="12700" algn="just">
              <a:buNone/>
              <a:defRPr/>
            </a:pPr>
            <a:r>
              <a:rPr lang="el-GR" sz="1400" b="1" dirty="0" smtClean="0">
                <a:latin typeface="Calibri" pitchFamily="34" charset="0"/>
                <a:cs typeface="Calibri" pitchFamily="34" charset="0"/>
              </a:rPr>
              <a:t>1</a:t>
            </a:r>
            <a:r>
              <a:rPr lang="el-GR" sz="1400" b="1" dirty="0" smtClean="0">
                <a:latin typeface="Calibri" pitchFamily="34" charset="0"/>
                <a:cs typeface="Calibri" pitchFamily="34" charset="0"/>
              </a:rPr>
              <a:t>.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κωδικό</a:t>
            </a:r>
            <a:r>
              <a:rPr lang="el-GR" sz="1400" dirty="0" smtClean="0">
                <a:latin typeface="Calibri" pitchFamily="34" charset="0"/>
                <a:cs typeface="Calibri" pitchFamily="34" charset="0"/>
              </a:rPr>
              <a:t> που χαρακτηρίζει την </a:t>
            </a:r>
            <a:r>
              <a:rPr lang="el-GR" sz="1400" b="1" dirty="0" smtClean="0">
                <a:latin typeface="Calibri" pitchFamily="34" charset="0"/>
                <a:cs typeface="Calibri" pitchFamily="34" charset="0"/>
              </a:rPr>
              <a:t>ΚΟΙΝΟΤΗΤΑ </a:t>
            </a:r>
            <a:r>
              <a:rPr lang="el-GR" sz="1400" dirty="0" smtClean="0">
                <a:latin typeface="Calibri" pitchFamily="34" charset="0"/>
                <a:cs typeface="Calibri" pitchFamily="34" charset="0"/>
              </a:rPr>
              <a:t>που </a:t>
            </a:r>
            <a:r>
              <a:rPr lang="el-GR" sz="1400" dirty="0" smtClean="0">
                <a:latin typeface="Calibri" pitchFamily="34" charset="0"/>
                <a:cs typeface="Calibri" pitchFamily="34" charset="0"/>
              </a:rPr>
              <a:t>βρίσκεται</a:t>
            </a:r>
          </a:p>
          <a:p>
            <a:pPr marL="0" indent="12700" algn="just">
              <a:buNone/>
              <a:defRPr/>
            </a:pPr>
            <a:r>
              <a:rPr lang="el-GR" sz="1400" b="1" dirty="0" smtClean="0">
                <a:latin typeface="Calibri" pitchFamily="34" charset="0"/>
                <a:cs typeface="Calibri" pitchFamily="34" charset="0"/>
              </a:rPr>
              <a:t>2. </a:t>
            </a:r>
            <a:r>
              <a:rPr lang="el-GR" sz="1400" dirty="0" smtClean="0">
                <a:latin typeface="Calibri" pitchFamily="34" charset="0"/>
                <a:cs typeface="Calibri" pitchFamily="34" charset="0"/>
              </a:rPr>
              <a:t>ένα</a:t>
            </a:r>
            <a:r>
              <a:rPr lang="el-GR" sz="1400" b="1" dirty="0" smtClean="0">
                <a:latin typeface="Calibri" pitchFamily="34" charset="0"/>
                <a:cs typeface="Calibri" pitchFamily="34" charset="0"/>
              </a:rPr>
              <a:t> σχέδιο </a:t>
            </a:r>
          </a:p>
          <a:p>
            <a:pPr marL="0" indent="12700" algn="just">
              <a:buNone/>
              <a:defRPr/>
            </a:pPr>
            <a:r>
              <a:rPr lang="el-GR" sz="1400" b="1" dirty="0" smtClean="0">
                <a:latin typeface="Calibri" pitchFamily="34" charset="0"/>
                <a:cs typeface="Calibri" pitchFamily="34" charset="0"/>
              </a:rPr>
              <a:t>2.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τμήμα</a:t>
            </a:r>
            <a:r>
              <a:rPr lang="el-GR" sz="1400" dirty="0" smtClean="0">
                <a:latin typeface="Calibri" pitchFamily="34" charset="0"/>
                <a:cs typeface="Calibri" pitchFamily="34" charset="0"/>
              </a:rPr>
              <a:t> </a:t>
            </a:r>
            <a:r>
              <a:rPr lang="el-GR" sz="1400" b="1" dirty="0" smtClean="0">
                <a:latin typeface="Calibri" pitchFamily="34" charset="0"/>
                <a:cs typeface="Calibri" pitchFamily="34" charset="0"/>
              </a:rPr>
              <a:t>(μπλοκ) </a:t>
            </a:r>
            <a:r>
              <a:rPr lang="el-GR" sz="1400" i="1" dirty="0" smtClean="0">
                <a:latin typeface="Calibri" pitchFamily="34" charset="0"/>
                <a:cs typeface="Calibri" pitchFamily="34" charset="0"/>
              </a:rPr>
              <a:t>αν πρόκειται για αριθμό παλιού χάρτη</a:t>
            </a:r>
            <a:endParaRPr lang="el-GR" sz="1400" b="1" i="1" dirty="0" smtClean="0">
              <a:latin typeface="Calibri" pitchFamily="34" charset="0"/>
              <a:cs typeface="Calibri" pitchFamily="34" charset="0"/>
            </a:endParaRPr>
          </a:p>
          <a:p>
            <a:pPr marL="0" indent="12700" algn="just">
              <a:buNone/>
              <a:defRPr/>
            </a:pPr>
            <a:r>
              <a:rPr lang="el-GR" sz="1400" b="1" dirty="0" smtClean="0">
                <a:latin typeface="Calibri" pitchFamily="34" charset="0"/>
                <a:cs typeface="Calibri" pitchFamily="34" charset="0"/>
              </a:rPr>
              <a:t>3. </a:t>
            </a:r>
            <a:r>
              <a:rPr lang="el-GR" sz="1400" dirty="0" smtClean="0">
                <a:latin typeface="Calibri" pitchFamily="34" charset="0"/>
                <a:cs typeface="Calibri" pitchFamily="34" charset="0"/>
              </a:rPr>
              <a:t>ένα  </a:t>
            </a:r>
            <a:r>
              <a:rPr lang="el-GR" sz="1400" b="1" dirty="0" smtClean="0">
                <a:latin typeface="Calibri" pitchFamily="34" charset="0"/>
                <a:cs typeface="Calibri" pitchFamily="34" charset="0"/>
              </a:rPr>
              <a:t>αριθμό τεμαχίου.</a:t>
            </a:r>
          </a:p>
          <a:p>
            <a:pPr marL="0" indent="12700" algn="just">
              <a:buNone/>
              <a:defRPr/>
            </a:pPr>
            <a:r>
              <a:rPr lang="el-GR" sz="1400" b="1" i="1" u="sng" dirty="0" smtClean="0">
                <a:latin typeface="Calibri" pitchFamily="34" charset="0"/>
                <a:cs typeface="Calibri" pitchFamily="34" charset="0"/>
              </a:rPr>
              <a:t>ΠΑΡΑΔΕΙΓΜΑ ΤΑΥΤΟΤΗΤΑΣ ΤΕΜΑΧΙΟΥ ΚΑΙΝΟΥΡΓΙΟΥ ΧΑΡΤΗ</a:t>
            </a:r>
          </a:p>
          <a:p>
            <a:pPr marL="0" indent="12700" algn="just">
              <a:buNone/>
              <a:defRPr/>
            </a:pPr>
            <a:r>
              <a:rPr lang="el-GR" sz="1200" b="1" dirty="0" smtClean="0">
                <a:solidFill>
                  <a:schemeClr val="accent6">
                    <a:lumMod val="50000"/>
                  </a:schemeClr>
                </a:solidFill>
                <a:latin typeface="Calibri" pitchFamily="34" charset="0"/>
                <a:cs typeface="Calibri" pitchFamily="34" charset="0"/>
              </a:rPr>
              <a:t>ΚΟΙΝΟΤΗΤΑ</a:t>
            </a:r>
            <a:r>
              <a:rPr lang="el-GR" sz="1400" b="1" dirty="0" smtClean="0">
                <a:latin typeface="Calibri" pitchFamily="34" charset="0"/>
                <a:cs typeface="Calibri" pitchFamily="34" charset="0"/>
              </a:rPr>
              <a:t>     </a:t>
            </a:r>
            <a:r>
              <a:rPr lang="el-GR" sz="1400" b="1" dirty="0" smtClean="0">
                <a:solidFill>
                  <a:srgbClr val="FF0000"/>
                </a:solidFill>
                <a:latin typeface="Calibri" pitchFamily="34" charset="0"/>
                <a:cs typeface="Calibri" pitchFamily="34" charset="0"/>
              </a:rPr>
              <a:t> σχέδιο</a:t>
            </a:r>
          </a:p>
          <a:p>
            <a:pPr marL="0" indent="12700" algn="just">
              <a:buNone/>
              <a:defRPr/>
            </a:pPr>
            <a:r>
              <a:rPr lang="en-US" sz="1400" b="1" dirty="0" smtClean="0">
                <a:latin typeface="Calibri" pitchFamily="34" charset="0"/>
                <a:cs typeface="Calibri" pitchFamily="34" charset="0"/>
              </a:rPr>
              <a:t> </a:t>
            </a:r>
            <a:r>
              <a:rPr lang="el-GR" sz="1800" b="1" dirty="0" smtClean="0">
                <a:latin typeface="Calibri" pitchFamily="34" charset="0"/>
                <a:cs typeface="Calibri" pitchFamily="34" charset="0"/>
              </a:rPr>
              <a:t>3104-/  2-281-373 -08-142     </a:t>
            </a:r>
            <a:r>
              <a:rPr lang="el-GR" sz="1400" b="1" dirty="0" smtClean="0">
                <a:solidFill>
                  <a:srgbClr val="7030A0"/>
                </a:solidFill>
                <a:latin typeface="Calibri" pitchFamily="34" charset="0"/>
                <a:cs typeface="Calibri" pitchFamily="34" charset="0"/>
              </a:rPr>
              <a:t>αριθμός τεμαχίου</a:t>
            </a:r>
          </a:p>
          <a:p>
            <a:pPr marL="0" indent="12700" algn="just">
              <a:buNone/>
              <a:defRPr/>
            </a:pPr>
            <a:r>
              <a:rPr lang="en-US" sz="1400" b="1" dirty="0" smtClean="0">
                <a:latin typeface="Calibri" pitchFamily="34" charset="0"/>
                <a:cs typeface="Calibri" pitchFamily="34" charset="0"/>
              </a:rPr>
              <a:t>          </a:t>
            </a:r>
            <a:r>
              <a:rPr lang="el-GR" sz="1400" b="1" dirty="0" smtClean="0">
                <a:latin typeface="Calibri" pitchFamily="34" charset="0"/>
                <a:cs typeface="Calibri" pitchFamily="34" charset="0"/>
              </a:rPr>
              <a:t>                               </a:t>
            </a:r>
            <a:r>
              <a:rPr lang="el-GR" sz="1400" b="1" dirty="0" smtClean="0">
                <a:solidFill>
                  <a:srgbClr val="00B050"/>
                </a:solidFill>
                <a:latin typeface="Calibri" pitchFamily="34" charset="0"/>
                <a:cs typeface="Calibri" pitchFamily="34" charset="0"/>
              </a:rPr>
              <a:t> τμήμα (μπλοκ)</a:t>
            </a:r>
          </a:p>
          <a:p>
            <a:pPr marL="0" indent="12700" algn="just">
              <a:buNone/>
              <a:defRPr/>
            </a:pPr>
            <a:endParaRPr lang="el-GR" sz="1400" b="1" dirty="0" smtClean="0">
              <a:latin typeface="Calibri" pitchFamily="34" charset="0"/>
              <a:cs typeface="Calibri" pitchFamily="34" charset="0"/>
            </a:endParaRPr>
          </a:p>
          <a:p>
            <a:pPr marL="0" indent="12700" algn="just">
              <a:buNone/>
              <a:defRPr/>
            </a:pPr>
            <a:endParaRPr lang="el-GR" sz="1400" b="1" dirty="0" smtClean="0">
              <a:latin typeface="Calibri" pitchFamily="34" charset="0"/>
              <a:cs typeface="Calibri" pitchFamily="34" charset="0"/>
            </a:endParaRPr>
          </a:p>
          <a:p>
            <a:pPr marL="0" indent="12700" algn="just">
              <a:buNone/>
              <a:defRPr/>
            </a:pPr>
            <a:endParaRPr lang="el-GR" sz="1600" b="1" dirty="0" smtClean="0">
              <a:latin typeface="Calibri" pitchFamily="34" charset="0"/>
              <a:cs typeface="Calibri" pitchFamily="34" charset="0"/>
            </a:endParaRPr>
          </a:p>
          <a:p>
            <a:pPr marL="0" indent="12700" algn="just">
              <a:buNone/>
              <a:defRPr/>
            </a:pPr>
            <a:endParaRPr lang="el-GR" sz="1400" dirty="0" smtClean="0">
              <a:latin typeface="Calibri" pitchFamily="34" charset="0"/>
              <a:cs typeface="Calibri" pitchFamily="34" charset="0"/>
            </a:endParaRPr>
          </a:p>
          <a:p>
            <a:pPr marL="0" indent="12700" algn="just">
              <a:buNone/>
              <a:defRPr/>
            </a:pPr>
            <a:endParaRPr lang="el-GR" sz="1600" b="1" dirty="0" smtClean="0">
              <a:latin typeface="Calibri" pitchFamily="34" charset="0"/>
              <a:cs typeface="Calibri" pitchFamily="34" charset="0"/>
            </a:endParaRPr>
          </a:p>
          <a:p>
            <a:pPr marL="0" indent="12700" algn="just">
              <a:buNone/>
              <a:defRPr/>
            </a:pPr>
            <a:endParaRPr lang="el-GR" sz="1800" b="1" dirty="0" smtClean="0">
              <a:latin typeface="Calibri" pitchFamily="34" charset="0"/>
              <a:cs typeface="Calibri" pitchFamily="34" charset="0"/>
            </a:endParaRPr>
          </a:p>
          <a:p>
            <a:pPr marL="0" indent="12700" algn="just">
              <a:buNone/>
              <a:defRPr/>
            </a:pPr>
            <a:endParaRPr lang="el-GR" sz="1800" dirty="0" smtClean="0">
              <a:latin typeface="Calibri" pitchFamily="34" charset="0"/>
              <a:cs typeface="Calibri" pitchFamily="34" charset="0"/>
            </a:endParaRPr>
          </a:p>
        </p:txBody>
      </p:sp>
      <p:cxnSp>
        <p:nvCxnSpPr>
          <p:cNvPr id="6" name="Straight Arrow Connector 5"/>
          <p:cNvCxnSpPr/>
          <p:nvPr/>
        </p:nvCxnSpPr>
        <p:spPr>
          <a:xfrm>
            <a:off x="1331640" y="3645024"/>
            <a:ext cx="0" cy="1440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91680" y="3356992"/>
            <a:ext cx="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79712" y="3645024"/>
            <a:ext cx="8384" cy="1524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627784" y="3573016"/>
            <a:ext cx="144016"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99592" y="3356992"/>
            <a:ext cx="0" cy="144016"/>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03648" y="5949280"/>
            <a:ext cx="1008112" cy="216024"/>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9" name="Straight Arrow Connector 18"/>
          <p:cNvCxnSpPr/>
          <p:nvPr/>
        </p:nvCxnSpPr>
        <p:spPr>
          <a:xfrm flipV="1">
            <a:off x="1763688" y="5805264"/>
            <a:ext cx="0" cy="144016"/>
          </a:xfrm>
          <a:prstGeom prst="straightConnector1">
            <a:avLst/>
          </a:prstGeom>
          <a:ln w="190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899592" y="5805264"/>
            <a:ext cx="0" cy="144016"/>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27784" y="6165304"/>
            <a:ext cx="0" cy="1440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03848" y="6093296"/>
            <a:ext cx="144016"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sz="quarter" idx="1"/>
          </p:nvPr>
        </p:nvPicPr>
        <p:blipFill>
          <a:blip r:embed="rId2" cstate="print"/>
          <a:srcRect/>
          <a:stretch>
            <a:fillRect/>
          </a:stretch>
        </p:blipFill>
        <p:spPr bwMode="auto">
          <a:xfrm>
            <a:off x="107504" y="1052736"/>
            <a:ext cx="8136904" cy="4896544"/>
          </a:xfrm>
          <a:prstGeom prst="rect">
            <a:avLst/>
          </a:prstGeom>
          <a:ln>
            <a:noFill/>
          </a:ln>
          <a:effectLst>
            <a:softEdge rad="112500"/>
          </a:effectLst>
        </p:spPr>
      </p:pic>
      <p:sp>
        <p:nvSpPr>
          <p:cNvPr id="4" name="TextBox 3"/>
          <p:cNvSpPr txBox="1"/>
          <p:nvPr/>
        </p:nvSpPr>
        <p:spPr>
          <a:xfrm>
            <a:off x="395536" y="332656"/>
            <a:ext cx="8136904" cy="830997"/>
          </a:xfrm>
          <a:prstGeom prst="rect">
            <a:avLst/>
          </a:prstGeom>
          <a:noFill/>
        </p:spPr>
        <p:txBody>
          <a:bodyPr wrap="square" rtlCol="0">
            <a:spAutoFit/>
          </a:bodyPr>
          <a:lstStyle/>
          <a:p>
            <a:r>
              <a:rPr lang="el-GR" sz="1600" b="1" u="sng" dirty="0" smtClean="0">
                <a:latin typeface="Calibri" pitchFamily="34" charset="0"/>
              </a:rPr>
              <a:t>Τι ακριβώς είναι το φύλλο / σχέδιο?</a:t>
            </a:r>
          </a:p>
          <a:p>
            <a:endParaRPr lang="el-GR" sz="1600" b="1" u="sng" dirty="0" smtClean="0">
              <a:latin typeface="Calibri" pitchFamily="34" charset="0"/>
            </a:endParaRPr>
          </a:p>
          <a:p>
            <a:r>
              <a:rPr lang="el-GR" sz="1600" dirty="0" smtClean="0">
                <a:latin typeface="Calibri" pitchFamily="34" charset="0"/>
              </a:rPr>
              <a:t>Το σύνολο του Κυπριακού χώρου έχει χωριστεί σε 60 φύλλα όπως φαίνεται πιο κάτω.</a:t>
            </a:r>
            <a:endParaRPr lang="el-GR" sz="1600" dirty="0">
              <a:latin typeface="Calibri" pitchFamily="34" charset="0"/>
            </a:endParaRPr>
          </a:p>
        </p:txBody>
      </p:sp>
      <p:sp>
        <p:nvSpPr>
          <p:cNvPr id="11" name="TextBox 10"/>
          <p:cNvSpPr txBox="1"/>
          <p:nvPr/>
        </p:nvSpPr>
        <p:spPr>
          <a:xfrm>
            <a:off x="3779912" y="1628800"/>
            <a:ext cx="1944216" cy="646331"/>
          </a:xfrm>
          <a:prstGeom prst="rect">
            <a:avLst/>
          </a:prstGeom>
          <a:noFill/>
        </p:spPr>
        <p:txBody>
          <a:bodyPr wrap="square" rtlCol="0">
            <a:spAutoFit/>
          </a:bodyPr>
          <a:lstStyle/>
          <a:p>
            <a:r>
              <a:rPr lang="el-GR" sz="3600" b="1" dirty="0" smtClean="0">
                <a:latin typeface="Calibri" pitchFamily="34" charset="0"/>
              </a:rPr>
              <a:t>1 ΦΥΛΛΟ</a:t>
            </a:r>
            <a:endParaRPr lang="el-GR" sz="3600" b="1" dirty="0">
              <a:latin typeface="Calibri" pitchFamily="34" charset="0"/>
            </a:endParaRPr>
          </a:p>
        </p:txBody>
      </p:sp>
      <p:sp>
        <p:nvSpPr>
          <p:cNvPr id="13" name="Rectangle 12"/>
          <p:cNvSpPr/>
          <p:nvPr/>
        </p:nvSpPr>
        <p:spPr>
          <a:xfrm>
            <a:off x="2627784" y="2276872"/>
            <a:ext cx="576064" cy="43204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5" name="Straight Arrow Connector 14"/>
          <p:cNvCxnSpPr/>
          <p:nvPr/>
        </p:nvCxnSpPr>
        <p:spPr>
          <a:xfrm flipH="1">
            <a:off x="3059832" y="1916832"/>
            <a:ext cx="576064" cy="504056"/>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quarter" idx="1"/>
          </p:nvPr>
        </p:nvPicPr>
        <p:blipFill>
          <a:blip r:embed="rId2" cstate="print"/>
          <a:srcRect/>
          <a:stretch>
            <a:fillRect/>
          </a:stretch>
        </p:blipFill>
        <p:spPr bwMode="auto">
          <a:xfrm>
            <a:off x="4067944" y="3284984"/>
            <a:ext cx="4392488" cy="2875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p:cNvPicPr>
          <p:nvPr/>
        </p:nvPicPr>
        <p:blipFill>
          <a:blip r:embed="rId3" cstate="print"/>
          <a:srcRect/>
          <a:stretch>
            <a:fillRect/>
          </a:stretch>
        </p:blipFill>
        <p:spPr bwMode="auto">
          <a:xfrm>
            <a:off x="2483768" y="116632"/>
            <a:ext cx="3816424" cy="2376264"/>
          </a:xfrm>
          <a:prstGeom prst="rect">
            <a:avLst/>
          </a:prstGeom>
          <a:ln>
            <a:noFill/>
          </a:ln>
          <a:effectLst>
            <a:softEdge rad="112500"/>
          </a:effectLst>
        </p:spPr>
      </p:pic>
      <p:sp>
        <p:nvSpPr>
          <p:cNvPr id="8" name="TextBox 7"/>
          <p:cNvSpPr txBox="1"/>
          <p:nvPr/>
        </p:nvSpPr>
        <p:spPr>
          <a:xfrm>
            <a:off x="179512" y="1844824"/>
            <a:ext cx="2664296" cy="338554"/>
          </a:xfrm>
          <a:prstGeom prst="rect">
            <a:avLst/>
          </a:prstGeom>
          <a:noFill/>
        </p:spPr>
        <p:txBody>
          <a:bodyPr wrap="square" rtlCol="0">
            <a:spAutoFit/>
          </a:bodyPr>
          <a:lstStyle/>
          <a:p>
            <a:r>
              <a:rPr lang="el-GR" sz="1600" dirty="0" smtClean="0">
                <a:latin typeface="Calibri" pitchFamily="34" charset="0"/>
              </a:rPr>
              <a:t>  </a:t>
            </a:r>
            <a:r>
              <a:rPr lang="el-GR" sz="1600" b="1" dirty="0" smtClean="0">
                <a:latin typeface="Calibri" pitchFamily="34" charset="0"/>
              </a:rPr>
              <a:t>Κάθε φύλλο </a:t>
            </a:r>
            <a:r>
              <a:rPr lang="el-GR" sz="1600" dirty="0" smtClean="0">
                <a:latin typeface="Calibri" pitchFamily="34" charset="0"/>
              </a:rPr>
              <a:t>στον χάρτη</a:t>
            </a:r>
          </a:p>
        </p:txBody>
      </p:sp>
      <p:cxnSp>
        <p:nvCxnSpPr>
          <p:cNvPr id="10" name="Straight Arrow Connector 9"/>
          <p:cNvCxnSpPr>
            <a:endCxn id="8" idx="3"/>
          </p:cNvCxnSpPr>
          <p:nvPr/>
        </p:nvCxnSpPr>
        <p:spPr>
          <a:xfrm flipV="1">
            <a:off x="2411760" y="2014101"/>
            <a:ext cx="432048" cy="4674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43808" y="1772816"/>
            <a:ext cx="288032" cy="2160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251520" y="2132856"/>
            <a:ext cx="2664296" cy="584775"/>
          </a:xfrm>
          <a:prstGeom prst="rect">
            <a:avLst/>
          </a:prstGeom>
          <a:noFill/>
        </p:spPr>
        <p:txBody>
          <a:bodyPr wrap="square" rtlCol="0">
            <a:spAutoFit/>
          </a:bodyPr>
          <a:lstStyle/>
          <a:p>
            <a:r>
              <a:rPr lang="el-GR" sz="1600" dirty="0" smtClean="0">
                <a:latin typeface="Calibri" pitchFamily="34" charset="0"/>
              </a:rPr>
              <a:t>διαιρείται σε 64  σχέδια όπως πιο κάτω .</a:t>
            </a:r>
            <a:endParaRPr lang="el-GR" sz="1600" dirty="0">
              <a:latin typeface="Calibri" pitchFamily="34" charset="0"/>
            </a:endParaRPr>
          </a:p>
        </p:txBody>
      </p:sp>
      <p:sp>
        <p:nvSpPr>
          <p:cNvPr id="19" name="TextBox 18"/>
          <p:cNvSpPr txBox="1"/>
          <p:nvPr/>
        </p:nvSpPr>
        <p:spPr>
          <a:xfrm>
            <a:off x="539552" y="4005064"/>
            <a:ext cx="2520280" cy="1200329"/>
          </a:xfrm>
          <a:prstGeom prst="rect">
            <a:avLst/>
          </a:prstGeom>
          <a:noFill/>
        </p:spPr>
        <p:txBody>
          <a:bodyPr wrap="square" rtlCol="0">
            <a:spAutoFit/>
          </a:bodyPr>
          <a:lstStyle/>
          <a:p>
            <a:pPr algn="ctr"/>
            <a:r>
              <a:rPr lang="en-US" sz="7200" dirty="0" smtClean="0"/>
              <a:t>XLI</a:t>
            </a:r>
            <a:r>
              <a:rPr lang="en-US" sz="7200" dirty="0" smtClean="0"/>
              <a:t>V</a:t>
            </a:r>
            <a:endParaRPr lang="el-GR" sz="7200" dirty="0"/>
          </a:p>
        </p:txBody>
      </p:sp>
      <p:sp>
        <p:nvSpPr>
          <p:cNvPr id="20" name="Rectangle 19"/>
          <p:cNvSpPr/>
          <p:nvPr/>
        </p:nvSpPr>
        <p:spPr>
          <a:xfrm>
            <a:off x="539552" y="3356992"/>
            <a:ext cx="2520280" cy="23762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p:cNvSpPr txBox="1"/>
          <p:nvPr/>
        </p:nvSpPr>
        <p:spPr>
          <a:xfrm>
            <a:off x="3059832" y="3861048"/>
            <a:ext cx="936104" cy="1569660"/>
          </a:xfrm>
          <a:prstGeom prst="rect">
            <a:avLst/>
          </a:prstGeom>
          <a:noFill/>
        </p:spPr>
        <p:txBody>
          <a:bodyPr wrap="square" rtlCol="0">
            <a:spAutoFit/>
          </a:bodyPr>
          <a:lstStyle/>
          <a:p>
            <a:r>
              <a:rPr lang="en-US" sz="9600" b="1" dirty="0" smtClean="0"/>
              <a:t>=</a:t>
            </a:r>
            <a:endParaRPr lang="el-GR" sz="9600" b="1" dirty="0"/>
          </a:p>
        </p:txBody>
      </p:sp>
      <p:sp>
        <p:nvSpPr>
          <p:cNvPr id="23" name="TextBox 22"/>
          <p:cNvSpPr txBox="1"/>
          <p:nvPr/>
        </p:nvSpPr>
        <p:spPr>
          <a:xfrm>
            <a:off x="5436096" y="2348880"/>
            <a:ext cx="1656184" cy="646331"/>
          </a:xfrm>
          <a:prstGeom prst="rect">
            <a:avLst/>
          </a:prstGeom>
          <a:noFill/>
        </p:spPr>
        <p:txBody>
          <a:bodyPr wrap="square" rtlCol="0">
            <a:spAutoFit/>
          </a:bodyPr>
          <a:lstStyle/>
          <a:p>
            <a:r>
              <a:rPr lang="el-GR" sz="3600" b="1" dirty="0" smtClean="0">
                <a:latin typeface="Calibri" pitchFamily="34" charset="0"/>
              </a:rPr>
              <a:t>ΣΧΕΔΙΟ</a:t>
            </a:r>
            <a:endParaRPr lang="el-GR" sz="3600" b="1" dirty="0">
              <a:latin typeface="Calibri" pitchFamily="34" charset="0"/>
            </a:endParaRPr>
          </a:p>
        </p:txBody>
      </p:sp>
      <p:cxnSp>
        <p:nvCxnSpPr>
          <p:cNvPr id="25" name="Straight Arrow Connector 24"/>
          <p:cNvCxnSpPr/>
          <p:nvPr/>
        </p:nvCxnSpPr>
        <p:spPr>
          <a:xfrm>
            <a:off x="7020272" y="2636912"/>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188640"/>
            <a:ext cx="8136904" cy="6552728"/>
          </a:xfrm>
          <a:ln>
            <a:noFill/>
          </a:ln>
        </p:spPr>
        <p:style>
          <a:lnRef idx="0">
            <a:scrgbClr r="0" g="0" b="0"/>
          </a:lnRef>
          <a:fillRef idx="1002">
            <a:schemeClr val="lt1"/>
          </a:fillRef>
          <a:effectRef idx="0">
            <a:scrgbClr r="0" g="0" b="0"/>
          </a:effectRef>
          <a:fontRef idx="major"/>
        </p:style>
        <p:txBody>
          <a:bodyPr>
            <a:normAutofit fontScale="92500" lnSpcReduction="10000"/>
          </a:bodyPr>
          <a:lstStyle/>
          <a:p>
            <a:pPr marL="0" indent="12700" algn="just">
              <a:buNone/>
              <a:defRPr/>
            </a:pPr>
            <a:endParaRPr lang="el-GR" sz="1800" b="1" dirty="0" smtClean="0">
              <a:latin typeface="Calibri" pitchFamily="34" charset="0"/>
              <a:cs typeface="Calibri" pitchFamily="34" charset="0"/>
            </a:endParaRPr>
          </a:p>
          <a:p>
            <a:pPr marL="0" indent="12700" algn="just">
              <a:buNone/>
              <a:defRPr/>
            </a:pPr>
            <a:r>
              <a:rPr lang="el-GR" sz="1700" b="1" dirty="0" smtClean="0">
                <a:latin typeface="Calibri" pitchFamily="34" charset="0"/>
                <a:cs typeface="Calibri" pitchFamily="34" charset="0"/>
              </a:rPr>
              <a:t>ΔΕΚΑΡΙΟ: </a:t>
            </a:r>
            <a:r>
              <a:rPr lang="el-GR" sz="1600" dirty="0" smtClean="0">
                <a:latin typeface="Calibri" pitchFamily="34" charset="0"/>
                <a:cs typeface="Calibri" pitchFamily="34" charset="0"/>
              </a:rPr>
              <a:t>Μονάδα μέτρησης έκτασης (εμβαδού) τεμαχίου. 1 </a:t>
            </a:r>
            <a:r>
              <a:rPr lang="el-GR" sz="1600" dirty="0" err="1" smtClean="0">
                <a:latin typeface="Calibri" pitchFamily="34" charset="0"/>
                <a:cs typeface="Calibri" pitchFamily="34" charset="0"/>
              </a:rPr>
              <a:t>δεκάριο</a:t>
            </a:r>
            <a:r>
              <a:rPr lang="el-GR" sz="1600" dirty="0" smtClean="0">
                <a:latin typeface="Calibri" pitchFamily="34" charset="0"/>
                <a:cs typeface="Calibri" pitchFamily="34" charset="0"/>
              </a:rPr>
              <a:t> = 1000 τμ. Οι εκτάσεις στις αιτήσεις, θα πρέπει να δηλώνονται με ακρίβεια ενός δεκαδικού του </a:t>
            </a:r>
            <a:r>
              <a:rPr lang="el-GR" sz="1600" dirty="0" err="1" smtClean="0">
                <a:latin typeface="Calibri" pitchFamily="34" charset="0"/>
                <a:cs typeface="Calibri" pitchFamily="34" charset="0"/>
              </a:rPr>
              <a:t>δεκαρίου</a:t>
            </a:r>
            <a:r>
              <a:rPr lang="el-GR" sz="1600" dirty="0" smtClean="0">
                <a:latin typeface="Calibri" pitchFamily="34" charset="0"/>
                <a:cs typeface="Calibri" pitchFamily="34" charset="0"/>
              </a:rPr>
              <a:t>.</a:t>
            </a:r>
          </a:p>
          <a:p>
            <a:pPr marL="0" indent="12700" algn="just">
              <a:buNone/>
              <a:defRPr/>
            </a:pPr>
            <a:r>
              <a:rPr lang="el-GR" sz="1700" b="1" dirty="0" smtClean="0">
                <a:latin typeface="Calibri" pitchFamily="34" charset="0"/>
                <a:cs typeface="Calibri" pitchFamily="34" charset="0"/>
              </a:rPr>
              <a:t>ΜΕΓΙΣΤΗ ΕΠΙΛΕΞΙΜΗ ΕΚΤΑΣΗ (δίδεται από ΚΟΑΠ) </a:t>
            </a:r>
            <a:r>
              <a:rPr lang="el-GR" sz="1700" dirty="0" smtClean="0">
                <a:latin typeface="Calibri" pitchFamily="34" charset="0"/>
                <a:cs typeface="Calibri" pitchFamily="34" charset="0"/>
              </a:rPr>
              <a:t>(σε δεκάρια):</a:t>
            </a:r>
          </a:p>
          <a:p>
            <a:pPr marL="0" indent="12700" algn="just">
              <a:buNone/>
              <a:defRPr/>
            </a:pPr>
            <a:r>
              <a:rPr lang="el-GR" sz="1600" dirty="0" smtClean="0">
                <a:latin typeface="Calibri" pitchFamily="34" charset="0"/>
                <a:cs typeface="Calibri" pitchFamily="34" charset="0"/>
              </a:rPr>
              <a:t>Η έκταση του τεμαχίου στην οποία σύμφωνα με τα στοιχεία που έχει στην διάθεση του ο ΚΟΑΠ, ασκήθηκε κατά το τρέχον έτος γεωργική δραστηριότητα, με την προϋπόθεση όμως ότι η εν λόγω έκταση ήταν χρησιμοποιούμενη γεωργική έκταση </a:t>
            </a:r>
            <a:r>
              <a:rPr lang="el-GR" sz="1600" u="sng" dirty="0" smtClean="0">
                <a:latin typeface="Calibri" pitchFamily="34" charset="0"/>
                <a:cs typeface="Calibri" pitchFamily="34" charset="0"/>
              </a:rPr>
              <a:t>και κατά το έτος αναφοράς (2003)</a:t>
            </a:r>
            <a:r>
              <a:rPr lang="el-GR" sz="1600" dirty="0" smtClean="0">
                <a:latin typeface="Calibri" pitchFamily="34" charset="0"/>
                <a:cs typeface="Calibri" pitchFamily="34" charset="0"/>
              </a:rPr>
              <a:t>. Η έκταση αυτή είναι η μέγιστη που μπορεί να δηλωθεί στην αίτηση για κάθε συγκεκριμένο αγροτεμάχιο.</a:t>
            </a:r>
          </a:p>
          <a:p>
            <a:pPr marL="0" indent="12700" algn="just">
              <a:buNone/>
              <a:defRPr/>
            </a:pPr>
            <a:r>
              <a:rPr lang="el-GR" sz="1700" b="1" dirty="0" smtClean="0">
                <a:latin typeface="Calibri" pitchFamily="34" charset="0"/>
                <a:cs typeface="Calibri" pitchFamily="34" charset="0"/>
              </a:rPr>
              <a:t>ΑΙΤΟΥΜΕΝΗ ΕΚΤΑΣΗ </a:t>
            </a:r>
            <a:r>
              <a:rPr lang="el-GR" sz="1700" dirty="0" smtClean="0">
                <a:latin typeface="Calibri" pitchFamily="34" charset="0"/>
                <a:cs typeface="Calibri" pitchFamily="34" charset="0"/>
              </a:rPr>
              <a:t>(σε δεκάρια):</a:t>
            </a:r>
          </a:p>
          <a:p>
            <a:pPr marL="0" indent="12700" algn="just">
              <a:buNone/>
              <a:defRPr/>
            </a:pPr>
            <a:r>
              <a:rPr lang="el-GR" sz="1600" dirty="0" smtClean="0">
                <a:latin typeface="Calibri" pitchFamily="34" charset="0"/>
                <a:cs typeface="Calibri" pitchFamily="34" charset="0"/>
              </a:rPr>
              <a:t>Η έκταση που δηλώνει ο γεωργός στην αίτηση του και για την οποία επιθυμεί επιδότηση. Η συγκεκριμένη έκταση δεν πρέπει να υπερβαίνει την Μέγιστη Επιλέξιμη Έκταση που δίδεται από τον ΚΟΑΠ, γιατί αυτό θα επιφέρει </a:t>
            </a:r>
            <a:r>
              <a:rPr lang="el-GR" sz="1600" dirty="0" smtClean="0">
                <a:latin typeface="Calibri" pitchFamily="34" charset="0"/>
                <a:cs typeface="Calibri" pitchFamily="34" charset="0"/>
              </a:rPr>
              <a:t>μειώσεις </a:t>
            </a:r>
            <a:r>
              <a:rPr lang="el-GR" sz="1600" dirty="0" smtClean="0">
                <a:latin typeface="Calibri" pitchFamily="34" charset="0"/>
                <a:cs typeface="Calibri" pitchFamily="34" charset="0"/>
              </a:rPr>
              <a:t>στην επιδότηση του.</a:t>
            </a:r>
          </a:p>
          <a:p>
            <a:pPr marL="0" indent="12700" algn="just">
              <a:buNone/>
              <a:defRPr/>
            </a:pPr>
            <a:r>
              <a:rPr lang="el-GR" sz="1700" b="1" dirty="0" smtClean="0">
                <a:latin typeface="Calibri" pitchFamily="34" charset="0"/>
                <a:cs typeface="Calibri" pitchFamily="34" charset="0"/>
              </a:rPr>
              <a:t>ΔΟΡΥΦΟΡΙΚΕΣ ΕΙΚΟΝΕΣ: </a:t>
            </a:r>
          </a:p>
          <a:p>
            <a:pPr marL="0" indent="12700" algn="just">
              <a:buNone/>
              <a:defRPr/>
            </a:pPr>
            <a:r>
              <a:rPr lang="el-GR" sz="1600" dirty="0" smtClean="0">
                <a:latin typeface="Calibri" pitchFamily="34" charset="0"/>
                <a:cs typeface="Calibri" pitchFamily="34" charset="0"/>
              </a:rPr>
              <a:t>Εικόνες οι οποίες έχουν ληφθεί από δορυφόρο, τις οποίες χρησιμοποιεί ο ΚΟΑΠ για ελέγχους.</a:t>
            </a:r>
          </a:p>
          <a:p>
            <a:pPr marL="0" indent="12700" algn="just">
              <a:buNone/>
              <a:defRPr/>
            </a:pPr>
            <a:r>
              <a:rPr lang="el-GR" sz="1600" dirty="0" smtClean="0">
                <a:latin typeface="Calibri" pitchFamily="34" charset="0"/>
                <a:cs typeface="Calibri" pitchFamily="34" charset="0"/>
              </a:rPr>
              <a:t>Οι δορυφορικές εικόνες του 2003 καθώς και οι πιο πρόσφατη διαθέσιμη εικόνα κάθε περιοχής είναι στη διάθεση του κοινού μέσα από το (</a:t>
            </a:r>
            <a:r>
              <a:rPr lang="en-US" sz="1600" dirty="0" smtClean="0">
                <a:latin typeface="Calibri" pitchFamily="34" charset="0"/>
                <a:cs typeface="Calibri" pitchFamily="34" charset="0"/>
              </a:rPr>
              <a:t>EAS)</a:t>
            </a:r>
            <a:r>
              <a:rPr lang="el-GR" sz="1600" dirty="0" smtClean="0">
                <a:latin typeface="Calibri" pitchFamily="34" charset="0"/>
                <a:cs typeface="Calibri" pitchFamily="34" charset="0"/>
              </a:rPr>
              <a:t>.</a:t>
            </a:r>
          </a:p>
          <a:p>
            <a:pPr marL="0" indent="12700" algn="just">
              <a:buNone/>
              <a:defRPr/>
            </a:pPr>
            <a:r>
              <a:rPr lang="el-GR" sz="1700" b="1" dirty="0" smtClean="0">
                <a:latin typeface="Calibri" pitchFamily="34" charset="0"/>
                <a:cs typeface="Calibri" pitchFamily="34" charset="0"/>
              </a:rPr>
              <a:t>ΑΝΕΝΤΟΠΙΣΤΟ ΤΕΜΑΧΙΟ (</a:t>
            </a:r>
            <a:r>
              <a:rPr lang="el-GR" sz="1700" b="1" i="1" dirty="0" smtClean="0">
                <a:latin typeface="Calibri" pitchFamily="34" charset="0"/>
                <a:cs typeface="Calibri" pitchFamily="34" charset="0"/>
              </a:rPr>
              <a:t>το τεμάχιο δεν μπορεί να εντοπιστεί</a:t>
            </a:r>
            <a:r>
              <a:rPr lang="el-GR" sz="1700" b="1" dirty="0" smtClean="0">
                <a:latin typeface="Calibri" pitchFamily="34" charset="0"/>
                <a:cs typeface="Calibri" pitchFamily="34" charset="0"/>
              </a:rPr>
              <a:t>)</a:t>
            </a:r>
            <a:r>
              <a:rPr lang="el-GR" sz="1700" b="1" i="1" dirty="0" smtClean="0">
                <a:latin typeface="Calibri" pitchFamily="34" charset="0"/>
                <a:cs typeface="Calibri" pitchFamily="34" charset="0"/>
              </a:rPr>
              <a:t>:</a:t>
            </a:r>
          </a:p>
          <a:p>
            <a:pPr marL="0" indent="12700" algn="just">
              <a:buNone/>
              <a:defRPr/>
            </a:pPr>
            <a:r>
              <a:rPr lang="el-GR" sz="1600" dirty="0" smtClean="0">
                <a:latin typeface="Calibri" pitchFamily="34" charset="0"/>
                <a:cs typeface="Calibri" pitchFamily="34" charset="0"/>
              </a:rPr>
              <a:t>Το τεμάχιο αυτό :</a:t>
            </a:r>
            <a:endParaRPr lang="en-US" sz="1600" dirty="0" smtClean="0">
              <a:latin typeface="Calibri" pitchFamily="34" charset="0"/>
              <a:cs typeface="Calibri" pitchFamily="34" charset="0"/>
            </a:endParaRPr>
          </a:p>
          <a:p>
            <a:pPr marL="0" indent="12700" algn="just">
              <a:buNone/>
              <a:defRPr/>
            </a:pPr>
            <a:r>
              <a:rPr lang="el-GR" sz="1600" dirty="0" smtClean="0">
                <a:latin typeface="Calibri" pitchFamily="34" charset="0"/>
                <a:cs typeface="Calibri" pitchFamily="34" charset="0"/>
              </a:rPr>
              <a:t>- δεν έχει μετρηθεί ποτέ από τον ΚΟΑΠ και δεν υπάρχει στη βάση του Οργανισμού μετρημένη επιλέξιμη έκταση</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ή</a:t>
            </a:r>
          </a:p>
          <a:p>
            <a:pPr marL="0" indent="12700" algn="just">
              <a:buNone/>
              <a:defRPr/>
            </a:pPr>
            <a:r>
              <a:rPr lang="el-GR" sz="1600" dirty="0" smtClean="0">
                <a:latin typeface="Calibri" pitchFamily="34" charset="0"/>
                <a:cs typeface="Calibri" pitchFamily="34" charset="0"/>
              </a:rPr>
              <a:t>- Η καταχωρημένη ταυτότητα του τεμαχίου είναι λανθασμένη ή ελλιπής.</a:t>
            </a:r>
          </a:p>
          <a:p>
            <a:pPr marL="0" indent="12700" algn="just">
              <a:buNone/>
              <a:defRPr/>
            </a:pPr>
            <a:r>
              <a:rPr lang="el-GR" sz="1700" b="1" dirty="0" smtClean="0">
                <a:latin typeface="Calibri" pitchFamily="34" charset="0"/>
                <a:cs typeface="Calibri" pitchFamily="34" charset="0"/>
              </a:rPr>
              <a:t>ΜΗ ΕΠΙΛΕΞΙΜΟ ΤΕΜΑΧΙΟ:</a:t>
            </a:r>
          </a:p>
          <a:p>
            <a:pPr marL="0" indent="12700" algn="just">
              <a:buNone/>
              <a:defRPr/>
            </a:pPr>
            <a:r>
              <a:rPr lang="el-GR" sz="1600" dirty="0" smtClean="0">
                <a:latin typeface="Calibri" pitchFamily="34" charset="0"/>
                <a:cs typeface="Calibri" pitchFamily="34" charset="0"/>
              </a:rPr>
              <a:t>Το τεμάχιο αυτό μετά από έλεγχο από τον ΚΟΑΠ κρίθηκε ακατάλληλο για οποιαδήποτε επιδότηση. Εάν δηλωθεί στην αίτηση τέτοιο τεμάχιο επιφέρει μειώσεις ή και αποκλεισμούς της επιδότησης του γεωργού.</a:t>
            </a:r>
          </a:p>
          <a:p>
            <a:pPr marL="0" indent="12700" algn="just">
              <a:buNone/>
              <a:defRPr/>
            </a:pPr>
            <a:endParaRPr lang="el-GR" sz="1400" dirty="0" smtClean="0">
              <a:latin typeface="Calibri" pitchFamily="34" charset="0"/>
              <a:cs typeface="Calibri" pitchFamily="34" charset="0"/>
            </a:endParaRPr>
          </a:p>
          <a:p>
            <a:pPr marL="0" indent="12700" algn="just">
              <a:buNone/>
              <a:defRPr/>
            </a:pPr>
            <a:endParaRPr lang="el-GR" sz="1400" dirty="0" smtClean="0">
              <a:latin typeface="Calibri" pitchFamily="34" charset="0"/>
              <a:cs typeface="Calibri" pitchFamily="34" charset="0"/>
            </a:endParaRPr>
          </a:p>
          <a:p>
            <a:pPr marL="0" indent="12700" algn="just">
              <a:buNone/>
              <a:defRPr/>
            </a:pPr>
            <a:endParaRPr lang="el-GR" sz="1800" dirty="0" smtClean="0">
              <a:latin typeface="Calibri" pitchFamily="34" charset="0"/>
              <a:cs typeface="Calibri" pitchFamily="34" charset="0"/>
            </a:endParaRPr>
          </a:p>
          <a:p>
            <a:pPr marL="0" indent="12700" algn="just">
              <a:buNone/>
              <a:defRPr/>
            </a:pPr>
            <a:endParaRPr lang="el-GR" sz="18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lnSpcReduction="10000"/>
          </a:bodyPr>
          <a:lstStyle/>
          <a:p>
            <a:pPr marL="0" indent="12700" algn="just">
              <a:buNone/>
              <a:defRPr/>
            </a:pPr>
            <a:r>
              <a:rPr lang="el-GR" sz="1600" b="1" dirty="0" smtClean="0">
                <a:latin typeface="Calibri" pitchFamily="34" charset="0"/>
                <a:cs typeface="Calibri" pitchFamily="34" charset="0"/>
              </a:rPr>
              <a:t>ΔΙΠΛΟΑΙΤΟΥΜΕΝΟ ΤΕΜΑΧΙΟ:</a:t>
            </a:r>
          </a:p>
          <a:p>
            <a:pPr marL="0" indent="12700" algn="just">
              <a:buNone/>
              <a:defRPr/>
            </a:pPr>
            <a:r>
              <a:rPr lang="el-GR" sz="1400" dirty="0" smtClean="0">
                <a:latin typeface="Calibri" pitchFamily="34" charset="0"/>
                <a:cs typeface="Calibri" pitchFamily="34" charset="0"/>
              </a:rPr>
              <a:t>Είναι η περίπτωση όπου το ίδιο τεμάχιο δηλώνεται από δύο ή περισσότερους </a:t>
            </a:r>
            <a:r>
              <a:rPr lang="el-GR" sz="1400" dirty="0" err="1" smtClean="0">
                <a:latin typeface="Calibri" pitchFamily="34" charset="0"/>
                <a:cs typeface="Calibri" pitchFamily="34" charset="0"/>
              </a:rPr>
              <a:t>αιτητές</a:t>
            </a:r>
            <a:r>
              <a:rPr lang="el-GR" sz="1400" dirty="0" smtClean="0">
                <a:latin typeface="Calibri" pitchFamily="34" charset="0"/>
                <a:cs typeface="Calibri" pitchFamily="34" charset="0"/>
              </a:rPr>
              <a:t> με αποτέλεσμα η συνολική αιτούμενη έκταση να υπερβαίνει την Μέγιστη Επιλέξιμη Έκταση της τρέχουσας περιόδου.</a:t>
            </a:r>
          </a:p>
          <a:p>
            <a:pPr marL="0" indent="12700" algn="just">
              <a:buNone/>
              <a:defRPr/>
            </a:pPr>
            <a:r>
              <a:rPr lang="el-GR" sz="1600" b="1" dirty="0" smtClean="0">
                <a:latin typeface="Calibri" pitchFamily="34" charset="0"/>
                <a:cs typeface="Calibri" pitchFamily="34" charset="0"/>
              </a:rPr>
              <a:t>ΥΠΕΡΔΗΛΩΜΕΝΟ  ΤΕΜΑΧΙΟ: </a:t>
            </a:r>
          </a:p>
          <a:p>
            <a:pPr marL="0" indent="12700" algn="just">
              <a:buNone/>
              <a:defRPr/>
            </a:pPr>
            <a:r>
              <a:rPr lang="el-GR" sz="1400" dirty="0" smtClean="0">
                <a:latin typeface="Calibri" pitchFamily="34" charset="0"/>
                <a:cs typeface="Calibri" pitchFamily="34" charset="0"/>
              </a:rPr>
              <a:t>Είναι η περίπτωση όπου το ίδιο τεμάχιο δηλώνεται πολλές φορές από τον ίδιο τον </a:t>
            </a:r>
            <a:r>
              <a:rPr lang="el-GR" sz="1400" dirty="0" err="1" smtClean="0">
                <a:latin typeface="Calibri" pitchFamily="34" charset="0"/>
                <a:cs typeface="Calibri" pitchFamily="34" charset="0"/>
              </a:rPr>
              <a:t>αιτητή</a:t>
            </a:r>
            <a:r>
              <a:rPr lang="el-GR" sz="1400" dirty="0" smtClean="0">
                <a:latin typeface="Calibri" pitchFamily="34" charset="0"/>
                <a:cs typeface="Calibri" pitchFamily="34" charset="0"/>
              </a:rPr>
              <a:t> και η συνολική αιτούμενη έκταση υπερβαίνει την Μέγιστη Επιλέξιμη Έκταση της τρέχουσας περιόδου.</a:t>
            </a:r>
          </a:p>
          <a:p>
            <a:pPr marL="0" indent="12700" algn="just">
              <a:buNone/>
              <a:defRPr/>
            </a:pPr>
            <a:r>
              <a:rPr lang="el-GR" sz="1600" b="1" dirty="0" smtClean="0">
                <a:latin typeface="Calibri" pitchFamily="34" charset="0"/>
                <a:cs typeface="Calibri" pitchFamily="34" charset="0"/>
              </a:rPr>
              <a:t>ΔΕΝΤΡΩΔΕΙΣ ΚΑΛΛΙΕΡΓΕΙΕΣ:</a:t>
            </a:r>
          </a:p>
          <a:p>
            <a:pPr marL="0" indent="12700" algn="just">
              <a:buNone/>
              <a:defRPr/>
            </a:pPr>
            <a:r>
              <a:rPr lang="el-GR" sz="1400" dirty="0" smtClean="0">
                <a:latin typeface="Calibri" pitchFamily="34" charset="0"/>
                <a:cs typeface="Calibri" pitchFamily="34" charset="0"/>
              </a:rPr>
              <a:t>Ο αριθμός των δέντρων θα πρέπει απαραίτητα να δηλώνεται στην αίτηση. Σχετικό κατάλογο για το ποια δέντρα συμπεριλαμβάνονται σε αυτή την κατηγορία μπορείτε να βρείτε στον Ενημερωτικό ή την ιστοσελίδα του </a:t>
            </a:r>
            <a:r>
              <a:rPr lang="el-GR" sz="1400" dirty="0" smtClean="0">
                <a:latin typeface="Calibri" pitchFamily="34" charset="0"/>
                <a:cs typeface="Calibri" pitchFamily="34" charset="0"/>
              </a:rPr>
              <a:t>Οργανισμού.</a:t>
            </a:r>
            <a:endParaRPr lang="el-GR" sz="1400" dirty="0" smtClean="0">
              <a:latin typeface="Calibri" pitchFamily="34" charset="0"/>
              <a:cs typeface="Calibri" pitchFamily="34" charset="0"/>
            </a:endParaRPr>
          </a:p>
          <a:p>
            <a:pPr marL="0" indent="12700" algn="just">
              <a:buNone/>
              <a:defRPr/>
            </a:pPr>
            <a:r>
              <a:rPr lang="el-GR" sz="1600" b="1" dirty="0" smtClean="0">
                <a:latin typeface="Calibri" pitchFamily="34" charset="0"/>
                <a:cs typeface="Calibri" pitchFamily="34" charset="0"/>
              </a:rPr>
              <a:t>ΑΓΡΟΠΕΡΙΒΑΛΛΟΝΤΙΚΗ ΔΡΑΣΗ:</a:t>
            </a:r>
          </a:p>
          <a:p>
            <a:pPr marL="0" indent="12700" algn="just">
              <a:buNone/>
              <a:defRPr/>
            </a:pPr>
            <a:r>
              <a:rPr lang="el-GR" sz="1400" dirty="0" smtClean="0">
                <a:latin typeface="Calibri" pitchFamily="34" charset="0"/>
                <a:cs typeface="Calibri" pitchFamily="34" charset="0"/>
              </a:rPr>
              <a:t>Μέτρο 2.3: Αποτελείται από οκτώ Καθεστώτα στα οποία οι γεωργοί αναλαμβάνουν δεσμεύσεις επιπλέον των σχετικών υποχρεωτικών προτύπων σε σχέση με γεωργικές και περιβαλλοντικές πρακτικές όπως Βιολογική Καλλιέργεια και Ολοκληρωμένη Διαχείριση παραγωγής. Οι δεσμεύσεις έχουν διάρκεια 5 ή 6 χρόνια ανάλογα με το Καθεστώς.</a:t>
            </a:r>
          </a:p>
          <a:p>
            <a:pPr marL="0" indent="12700" algn="just">
              <a:buNone/>
              <a:defRPr/>
            </a:pPr>
            <a:endParaRPr lang="el-GR" sz="1400" dirty="0" smtClean="0">
              <a:latin typeface="Calibri" pitchFamily="34" charset="0"/>
              <a:cs typeface="Calibri" pitchFamily="34" charset="0"/>
            </a:endParaRPr>
          </a:p>
          <a:p>
            <a:pPr algn="ctr">
              <a:buNone/>
            </a:pPr>
            <a:r>
              <a:rPr lang="el-GR" sz="2000" b="1" dirty="0" smtClean="0">
                <a:latin typeface="Calibri" pitchFamily="34" charset="0"/>
                <a:cs typeface="Calibri" pitchFamily="34" charset="0"/>
              </a:rPr>
              <a:t>                         </a:t>
            </a:r>
          </a:p>
          <a:p>
            <a:pPr algn="ctr">
              <a:buNone/>
            </a:pPr>
            <a:endParaRPr lang="el-GR" sz="2000" b="1" dirty="0" smtClean="0">
              <a:latin typeface="Calibri" pitchFamily="34" charset="0"/>
              <a:cs typeface="Calibri" pitchFamily="34" charset="0"/>
            </a:endParaRPr>
          </a:p>
          <a:p>
            <a:pPr algn="ctr">
              <a:buNone/>
            </a:pPr>
            <a:r>
              <a:rPr lang="el-GR" sz="2000" b="1" dirty="0" smtClean="0">
                <a:latin typeface="Calibri" pitchFamily="34" charset="0"/>
                <a:cs typeface="Calibri" pitchFamily="34" charset="0"/>
              </a:rPr>
              <a:t>Περισσότερες πληροφορίες για τις επιλέξιμες προς επιδότηση</a:t>
            </a:r>
          </a:p>
          <a:p>
            <a:pPr algn="ctr">
              <a:buNone/>
            </a:pPr>
            <a:r>
              <a:rPr lang="el-GR" sz="2000" b="1" dirty="0" smtClean="0">
                <a:latin typeface="Calibri" pitchFamily="34" charset="0"/>
                <a:cs typeface="Calibri" pitchFamily="34" charset="0"/>
              </a:rPr>
              <a:t>καλλιέργειες αλλά για τις </a:t>
            </a:r>
            <a:r>
              <a:rPr lang="el-GR" sz="2000" b="1" dirty="0" err="1" smtClean="0">
                <a:latin typeface="Calibri" pitchFamily="34" charset="0"/>
                <a:cs typeface="Calibri" pitchFamily="34" charset="0"/>
              </a:rPr>
              <a:t>αγροπεριβαλλοντικές</a:t>
            </a:r>
            <a:r>
              <a:rPr lang="el-GR" sz="2000" b="1" dirty="0" smtClean="0">
                <a:latin typeface="Calibri" pitchFamily="34" charset="0"/>
                <a:cs typeface="Calibri" pitchFamily="34" charset="0"/>
              </a:rPr>
              <a:t> δράσεις </a:t>
            </a:r>
          </a:p>
          <a:p>
            <a:pPr algn="ctr">
              <a:buNone/>
            </a:pPr>
            <a:r>
              <a:rPr lang="el-GR" sz="2000" b="1" dirty="0" smtClean="0">
                <a:latin typeface="Calibri" pitchFamily="34" charset="0"/>
                <a:cs typeface="Calibri" pitchFamily="34" charset="0"/>
              </a:rPr>
              <a:t>μπορείτε να επισκεφτείτε την ιστοσελίδα</a:t>
            </a:r>
          </a:p>
          <a:p>
            <a:pPr algn="ctr">
              <a:buNone/>
            </a:pPr>
            <a:r>
              <a:rPr lang="en-US" sz="2800" b="1" u="sng" dirty="0" smtClean="0">
                <a:solidFill>
                  <a:srgbClr val="0070C0"/>
                </a:solidFill>
                <a:latin typeface="Calibri" pitchFamily="34" charset="0"/>
                <a:cs typeface="Calibri" pitchFamily="34" charset="0"/>
              </a:rPr>
              <a:t>http://www.capo.gov.cy</a:t>
            </a:r>
            <a:r>
              <a:rPr lang="el-GR" sz="2800" b="1" dirty="0" smtClean="0">
                <a:solidFill>
                  <a:srgbClr val="0070C0"/>
                </a:solidFill>
                <a:latin typeface="Calibri" pitchFamily="34" charset="0"/>
                <a:cs typeface="Calibri" pitchFamily="34" charset="0"/>
              </a:rPr>
              <a:t> </a:t>
            </a:r>
            <a:endParaRPr lang="el-GR" sz="1400" dirty="0" smtClean="0">
              <a:latin typeface="Calibri" pitchFamily="34" charset="0"/>
              <a:cs typeface="Calibri" pitchFamily="34" charset="0"/>
            </a:endParaRPr>
          </a:p>
          <a:p>
            <a:pPr marL="0" indent="12700" algn="just">
              <a:buNone/>
              <a:defRPr/>
            </a:pPr>
            <a:endParaRPr lang="el-GR" sz="1400" dirty="0" smtClean="0">
              <a:latin typeface="Calibri" pitchFamily="34" charset="0"/>
              <a:cs typeface="Calibri" pitchFamily="34" charset="0"/>
            </a:endParaRPr>
          </a:p>
          <a:p>
            <a:pPr marL="0" indent="12700" algn="just">
              <a:buNone/>
              <a:defRPr/>
            </a:pPr>
            <a:endParaRPr lang="el-GR" sz="1400" dirty="0" smtClean="0">
              <a:latin typeface="Calibri" pitchFamily="34" charset="0"/>
              <a:cs typeface="Calibri" pitchFamily="34" charset="0"/>
            </a:endParaRPr>
          </a:p>
          <a:p>
            <a:pPr marL="0" indent="12700" algn="just">
              <a:buNone/>
              <a:defRPr/>
            </a:pPr>
            <a:endParaRPr lang="el-GR" sz="1600" dirty="0" smtClean="0">
              <a:latin typeface="Calibri" pitchFamily="34" charset="0"/>
              <a:cs typeface="Calibri" pitchFamily="34" charset="0"/>
            </a:endParaRPr>
          </a:p>
          <a:p>
            <a:pPr marL="0" indent="12700" algn="just">
              <a:buNone/>
              <a:defRPr/>
            </a:pPr>
            <a:endParaRPr lang="el-GR" sz="1600" dirty="0" smtClean="0">
              <a:latin typeface="Calibri" pitchFamily="34" charset="0"/>
              <a:cs typeface="Calibri" pitchFamily="34" charset="0"/>
            </a:endParaRPr>
          </a:p>
          <a:p>
            <a:pPr marL="0" indent="12700" algn="just">
              <a:buNone/>
              <a:defRPr/>
            </a:pPr>
            <a:endParaRPr lang="el-GR" sz="1600" b="1" i="1" dirty="0" smtClean="0">
              <a:latin typeface="Calibri" pitchFamily="34" charset="0"/>
              <a:cs typeface="Calibri" pitchFamily="34" charset="0"/>
            </a:endParaRPr>
          </a:p>
          <a:p>
            <a:pPr marL="0" indent="12700" algn="just">
              <a:buNone/>
              <a:defRPr/>
            </a:pPr>
            <a:endParaRPr lang="el-GR" sz="1800" dirty="0" smtClean="0">
              <a:latin typeface="Calibri" pitchFamily="34" charset="0"/>
              <a:cs typeface="Calibri" pitchFamily="34" charset="0"/>
            </a:endParaRPr>
          </a:p>
        </p:txBody>
      </p:sp>
      <p:pic>
        <p:nvPicPr>
          <p:cNvPr id="4" name="Picture 3"/>
          <p:cNvPicPr/>
          <p:nvPr/>
        </p:nvPicPr>
        <p:blipFill>
          <a:blip r:embed="rId2" cstate="print"/>
          <a:srcRect/>
          <a:stretch>
            <a:fillRect/>
          </a:stretch>
        </p:blipFill>
        <p:spPr bwMode="auto">
          <a:xfrm>
            <a:off x="3779912" y="4005064"/>
            <a:ext cx="1368152" cy="10081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068960"/>
            <a:ext cx="8064896" cy="3528392"/>
          </a:xfrm>
        </p:spPr>
        <p:txBody>
          <a:bodyPr>
            <a:normAutofit/>
          </a:bodyPr>
          <a:lstStyle/>
          <a:p>
            <a:endParaRPr lang="el-GR" sz="2800" b="1" dirty="0" smtClean="0">
              <a:solidFill>
                <a:schemeClr val="tx1"/>
              </a:solidFill>
            </a:endParaRPr>
          </a:p>
          <a:p>
            <a:r>
              <a:rPr lang="el-GR" sz="2800" b="1" dirty="0" smtClean="0">
                <a:solidFill>
                  <a:schemeClr val="tx1"/>
                </a:solidFill>
              </a:rPr>
              <a:t/>
            </a:r>
            <a:br>
              <a:rPr lang="el-GR" sz="2800" b="1" dirty="0" smtClean="0">
                <a:solidFill>
                  <a:schemeClr val="tx1"/>
                </a:solidFill>
              </a:rPr>
            </a:br>
            <a:r>
              <a:rPr lang="el-GR" sz="2800" b="1" dirty="0" smtClean="0">
                <a:solidFill>
                  <a:schemeClr val="tx1"/>
                </a:solidFill>
                <a:latin typeface="Calibri" pitchFamily="34" charset="0"/>
              </a:rPr>
              <a:t>- Πορεία αίτησης μέχρι την χρηματική επιδότηση</a:t>
            </a:r>
            <a:endParaRPr lang="el-GR" sz="3300" b="1" dirty="0" smtClean="0">
              <a:solidFill>
                <a:schemeClr val="tx1"/>
              </a:solidFill>
              <a:latin typeface="Calibri" pitchFamily="34" charset="0"/>
            </a:endParaRPr>
          </a:p>
          <a:p>
            <a:endParaRPr lang="el-GR" sz="4500" b="1" dirty="0" smtClean="0">
              <a:solidFill>
                <a:schemeClr val="tx1"/>
              </a:solidFill>
              <a:latin typeface="+mj-lt"/>
            </a:endParaRPr>
          </a:p>
          <a:p>
            <a:endParaRPr lang="en-US" sz="4500" b="1" dirty="0" smtClean="0">
              <a:solidFill>
                <a:schemeClr val="tx1"/>
              </a:solidFill>
              <a:latin typeface="+mj-l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l-GR" dirty="0"/>
          </a:p>
        </p:txBody>
      </p:sp>
      <p:sp>
        <p:nvSpPr>
          <p:cNvPr id="2" name="Title 1"/>
          <p:cNvSpPr>
            <a:spLocks noGrp="1"/>
          </p:cNvSpPr>
          <p:nvPr>
            <p:ph type="ctrTitle"/>
          </p:nvPr>
        </p:nvSpPr>
        <p:spPr>
          <a:xfrm>
            <a:off x="2051720" y="1505930"/>
            <a:ext cx="6984776" cy="1470025"/>
          </a:xfrm>
        </p:spPr>
        <p:txBody>
          <a:bodyPr>
            <a:normAutofit/>
          </a:bodyPr>
          <a:lstStyle/>
          <a:p>
            <a:r>
              <a:rPr lang="el-GR" sz="4400" b="1" dirty="0" smtClean="0">
                <a:solidFill>
                  <a:schemeClr val="tx1"/>
                </a:solidFill>
              </a:rPr>
              <a:t>Πορεία Αίτησης </a:t>
            </a:r>
            <a:endParaRPr lang="el-GR" sz="4400" b="1"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395536" y="1700808"/>
            <a:ext cx="1584176" cy="108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
          </p:nvPr>
        </p:nvGraphicFramePr>
        <p:xfrm>
          <a:off x="539750" y="260350"/>
          <a:ext cx="8147050" cy="626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140968"/>
            <a:ext cx="8064896" cy="2448272"/>
          </a:xfrm>
        </p:spPr>
        <p:txBody>
          <a:bodyPr>
            <a:normAutofit fontScale="77500" lnSpcReduction="20000"/>
          </a:bodyPr>
          <a:lstStyle/>
          <a:p>
            <a:pPr algn="l">
              <a:buClrTx/>
              <a:buFontTx/>
              <a:buChar char="-"/>
            </a:pPr>
            <a:endParaRPr lang="el-GR" sz="3500" b="1" dirty="0" smtClean="0">
              <a:solidFill>
                <a:schemeClr val="tx1"/>
              </a:solidFill>
              <a:latin typeface="Calibri" pitchFamily="34" charset="0"/>
              <a:cs typeface="Calibri" pitchFamily="34" charset="0"/>
            </a:endParaRPr>
          </a:p>
          <a:p>
            <a:pPr algn="l">
              <a:buClrTx/>
              <a:buFontTx/>
              <a:buChar char="-"/>
            </a:pPr>
            <a:r>
              <a:rPr lang="el-GR" sz="3500" b="1" dirty="0" smtClean="0">
                <a:solidFill>
                  <a:schemeClr val="tx1"/>
                </a:solidFill>
                <a:latin typeface="Calibri" pitchFamily="34" charset="0"/>
                <a:cs typeface="Calibri" pitchFamily="34" charset="0"/>
              </a:rPr>
              <a:t>ΡΟΛΟΣ ΣΥΜΒΟΥΛΩΝ</a:t>
            </a:r>
          </a:p>
          <a:p>
            <a:pPr algn="l">
              <a:buFontTx/>
              <a:buChar char="-"/>
            </a:pPr>
            <a:endParaRPr lang="el-GR" sz="3500" b="1" dirty="0" smtClean="0">
              <a:solidFill>
                <a:schemeClr val="tx1"/>
              </a:solidFill>
              <a:latin typeface="Calibri" pitchFamily="34" charset="0"/>
              <a:cs typeface="Calibri" pitchFamily="34" charset="0"/>
            </a:endParaRPr>
          </a:p>
          <a:p>
            <a:pPr algn="l">
              <a:buClrTx/>
              <a:buFontTx/>
              <a:buChar char="-"/>
            </a:pPr>
            <a:r>
              <a:rPr lang="el-GR" sz="3500" b="1" dirty="0" smtClean="0">
                <a:solidFill>
                  <a:schemeClr val="tx1"/>
                </a:solidFill>
                <a:latin typeface="Calibri" pitchFamily="34" charset="0"/>
                <a:cs typeface="Calibri" pitchFamily="34" charset="0"/>
              </a:rPr>
              <a:t>ΑΝΑΝΕΩΣΗ ΜΗΤΡΩΟΥ  ΓΕΩΡΓΙΚΗΣ ΓΗΣ (ΜΕΡΟΣ Α΄)</a:t>
            </a:r>
          </a:p>
          <a:p>
            <a:pPr algn="l">
              <a:buFontTx/>
              <a:buChar char="-"/>
            </a:pPr>
            <a:endParaRPr lang="en-US" sz="3500" b="1" dirty="0" smtClean="0">
              <a:solidFill>
                <a:schemeClr val="tx1"/>
              </a:solidFill>
              <a:latin typeface="Calibri" pitchFamily="34" charset="0"/>
              <a:cs typeface="Calibri" pitchFamily="34" charset="0"/>
            </a:endParaRPr>
          </a:p>
          <a:p>
            <a:pPr algn="l">
              <a:buClrTx/>
              <a:buFontTx/>
              <a:buChar char="-"/>
            </a:pPr>
            <a:r>
              <a:rPr lang="el-GR" sz="3500" b="1" dirty="0" smtClean="0">
                <a:solidFill>
                  <a:schemeClr val="tx1"/>
                </a:solidFill>
                <a:latin typeface="Calibri" pitchFamily="34" charset="0"/>
                <a:cs typeface="Calibri" pitchFamily="34" charset="0"/>
              </a:rPr>
              <a:t>ΗΛΕΚΤΡΟΝΙΚΗ ΥΠΟΒΟΛΗ ΑΙΤΗΣΕΩΝ (</a:t>
            </a:r>
            <a:r>
              <a:rPr lang="en-US" sz="3500" b="1" dirty="0" smtClean="0">
                <a:solidFill>
                  <a:schemeClr val="tx1"/>
                </a:solidFill>
                <a:latin typeface="Calibri" pitchFamily="34" charset="0"/>
                <a:cs typeface="Calibri" pitchFamily="34" charset="0"/>
              </a:rPr>
              <a:t>EAS</a:t>
            </a:r>
            <a:r>
              <a:rPr lang="el-GR" sz="3500" b="1" dirty="0" smtClean="0">
                <a:solidFill>
                  <a:schemeClr val="tx1"/>
                </a:solidFill>
                <a:latin typeface="Calibri" pitchFamily="34" charset="0"/>
                <a:cs typeface="Calibri" pitchFamily="34" charset="0"/>
              </a:rPr>
              <a:t>) (ΜΕΡΟΣ Β΄)</a:t>
            </a:r>
          </a:p>
          <a:p>
            <a:pPr algn="l"/>
            <a:endParaRPr lang="el-GR" sz="3500" b="1" dirty="0" smtClean="0">
              <a:solidFill>
                <a:schemeClr val="tx1"/>
              </a:solidFill>
              <a:latin typeface="Calibri" pitchFamily="34" charset="0"/>
              <a:cs typeface="Calibri" pitchFamily="34" charset="0"/>
            </a:endParaRPr>
          </a:p>
          <a:p>
            <a:endParaRPr lang="el-GR" sz="4500" b="1" dirty="0" smtClean="0">
              <a:solidFill>
                <a:schemeClr val="tx1"/>
              </a:solidFill>
              <a:latin typeface="+mj-lt"/>
            </a:endParaRPr>
          </a:p>
          <a:p>
            <a:endParaRPr lang="en-US" sz="4500" b="1" dirty="0" smtClean="0">
              <a:solidFill>
                <a:schemeClr val="tx1"/>
              </a:solidFill>
              <a:latin typeface="+mj-l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l-GR" dirty="0"/>
          </a:p>
        </p:txBody>
      </p:sp>
      <p:sp>
        <p:nvSpPr>
          <p:cNvPr id="2" name="Title 1"/>
          <p:cNvSpPr>
            <a:spLocks noGrp="1"/>
          </p:cNvSpPr>
          <p:nvPr>
            <p:ph type="ctrTitle"/>
          </p:nvPr>
        </p:nvSpPr>
        <p:spPr>
          <a:xfrm>
            <a:off x="2051720" y="1505930"/>
            <a:ext cx="6984776" cy="1470025"/>
          </a:xfrm>
        </p:spPr>
        <p:txBody>
          <a:bodyPr>
            <a:normAutofit fontScale="90000"/>
          </a:bodyPr>
          <a:lstStyle/>
          <a:p>
            <a:r>
              <a:rPr lang="el-GR" sz="4400" b="1" dirty="0" smtClean="0">
                <a:solidFill>
                  <a:schemeClr val="tx1"/>
                </a:solidFill>
              </a:rPr>
              <a:t>ΕΚΠΑΙΔΕΥΣΗ ΣΥΜΒΟΥΛΩΝ</a:t>
            </a:r>
            <a:endParaRPr lang="el-GR" sz="4400" b="1" dirty="0">
              <a:solidFill>
                <a:schemeClr val="tx1"/>
              </a:solidFill>
            </a:endParaRPr>
          </a:p>
        </p:txBody>
      </p:sp>
      <p:pic>
        <p:nvPicPr>
          <p:cNvPr id="4" name="Picture 5"/>
          <p:cNvPicPr>
            <a:picLocks noChangeAspect="1" noChangeArrowheads="1"/>
          </p:cNvPicPr>
          <p:nvPr/>
        </p:nvPicPr>
        <p:blipFill>
          <a:blip r:embed="rId2" cstate="print"/>
          <a:srcRect/>
          <a:stretch>
            <a:fillRect/>
          </a:stretch>
        </p:blipFill>
        <p:spPr bwMode="auto">
          <a:xfrm>
            <a:off x="395536" y="1700808"/>
            <a:ext cx="1584176" cy="108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274638"/>
            <a:ext cx="6192688"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ΡΟΛΟΣ ΣΥΜΒΟΥΛΩΝ</a:t>
            </a:r>
            <a:endParaRPr lang="el-GR" sz="5400" b="1" cap="all" dirty="0">
              <a:ln w="0"/>
              <a:solidFill>
                <a:srgbClr val="006600"/>
              </a:solidFill>
              <a:effectLst>
                <a:reflection blurRad="12700" stA="50000" endPos="50000" dist="5000" dir="5400000" sy="-100000" rotWithShape="0"/>
              </a:effectLst>
              <a:latin typeface="Calibri" pitchFamily="34" charset="0"/>
              <a:cs typeface="Calibri" pitchFamily="34" charset="0"/>
            </a:endParaRPr>
          </a:p>
        </p:txBody>
      </p:sp>
      <p:sp>
        <p:nvSpPr>
          <p:cNvPr id="3" name="Content Placeholder 2"/>
          <p:cNvSpPr>
            <a:spLocks noGrp="1"/>
          </p:cNvSpPr>
          <p:nvPr>
            <p:ph sz="quarter" idx="1"/>
          </p:nvPr>
        </p:nvSpPr>
        <p:spPr>
          <a:xfrm>
            <a:off x="467544" y="1772816"/>
            <a:ext cx="8219256" cy="4824536"/>
          </a:xfrm>
        </p:spPr>
        <p:txBody>
          <a:bodyPr>
            <a:normAutofit/>
          </a:bodyPr>
          <a:lstStyle/>
          <a:p>
            <a:pPr lvl="0" algn="ctr">
              <a:buClr>
                <a:schemeClr val="tx1"/>
              </a:buClr>
              <a:buSzPct val="150000"/>
              <a:buFont typeface="Wingdings" pitchFamily="2" charset="2"/>
              <a:buChar char="ü"/>
            </a:pPr>
            <a:r>
              <a:rPr lang="el-GR" sz="1600" dirty="0" smtClean="0">
                <a:latin typeface="Calibri" pitchFamily="34" charset="0"/>
                <a:cs typeface="Calibri" pitchFamily="34" charset="0"/>
              </a:rPr>
              <a:t>Ο ρόλος του συμβούλου είναι η </a:t>
            </a:r>
            <a:r>
              <a:rPr lang="el-GR" sz="1600" b="1" dirty="0" smtClean="0">
                <a:latin typeface="Calibri" pitchFamily="34" charset="0"/>
                <a:cs typeface="Calibri" pitchFamily="34" charset="0"/>
              </a:rPr>
              <a:t>παροχή υπηρεσιών στους </a:t>
            </a:r>
            <a:r>
              <a:rPr lang="el-GR" sz="1600" b="1" dirty="0" err="1" smtClean="0">
                <a:latin typeface="Calibri" pitchFamily="34" charset="0"/>
                <a:cs typeface="Calibri" pitchFamily="34" charset="0"/>
              </a:rPr>
              <a:t>αιτητές</a:t>
            </a:r>
            <a:r>
              <a:rPr lang="el-GR" sz="1600" b="1" dirty="0" smtClean="0">
                <a:latin typeface="Calibri" pitchFamily="34" charset="0"/>
                <a:cs typeface="Calibri" pitchFamily="34" charset="0"/>
              </a:rPr>
              <a:t> γεωργούς </a:t>
            </a:r>
            <a:r>
              <a:rPr lang="el-GR" sz="1600" dirty="0" smtClean="0">
                <a:latin typeface="Calibri" pitchFamily="34" charset="0"/>
                <a:cs typeface="Calibri" pitchFamily="34" charset="0"/>
              </a:rPr>
              <a:t>για την :</a:t>
            </a:r>
          </a:p>
          <a:p>
            <a:pPr algn="just">
              <a:buClr>
                <a:srgbClr val="FF0000"/>
              </a:buClr>
              <a:buSzPct val="100000"/>
              <a:buNone/>
            </a:pPr>
            <a:r>
              <a:rPr lang="el-GR" sz="1600" dirty="0" smtClean="0">
                <a:latin typeface="Calibri" pitchFamily="34" charset="0"/>
                <a:cs typeface="Calibri" pitchFamily="34" charset="0"/>
              </a:rPr>
              <a:t>	- </a:t>
            </a:r>
            <a:r>
              <a:rPr lang="el-GR" sz="1600" b="1" dirty="0" smtClean="0">
                <a:latin typeface="Calibri" pitchFamily="34" charset="0"/>
                <a:cs typeface="Calibri" pitchFamily="34" charset="0"/>
              </a:rPr>
              <a:t>ΟΡΘΗ ΚΑΙ ΕΓΚΑΙΡΗ Ενημέρωση</a:t>
            </a:r>
            <a:r>
              <a:rPr lang="el-GR" sz="1600" dirty="0" smtClean="0">
                <a:latin typeface="Calibri" pitchFamily="34" charset="0"/>
                <a:cs typeface="Calibri" pitchFamily="34" charset="0"/>
              </a:rPr>
              <a:t> του Μητρώου Γεωργικής Γης και </a:t>
            </a:r>
          </a:p>
          <a:p>
            <a:pPr algn="just">
              <a:buClr>
                <a:srgbClr val="FF0000"/>
              </a:buClr>
              <a:buSzPct val="100000"/>
              <a:buNone/>
            </a:pPr>
            <a:r>
              <a:rPr lang="el-GR" sz="1600" dirty="0" smtClean="0">
                <a:latin typeface="Calibri" pitchFamily="34" charset="0"/>
                <a:cs typeface="Calibri" pitchFamily="34" charset="0"/>
              </a:rPr>
              <a:t>      - </a:t>
            </a:r>
            <a:r>
              <a:rPr lang="el-GR" sz="1600" b="1" dirty="0" smtClean="0">
                <a:latin typeface="Calibri" pitchFamily="34" charset="0"/>
                <a:cs typeface="Calibri" pitchFamily="34" charset="0"/>
              </a:rPr>
              <a:t>ΔΙΟΡΘΩΣΗ</a:t>
            </a:r>
            <a:r>
              <a:rPr lang="el-GR" sz="1600" dirty="0" smtClean="0">
                <a:latin typeface="Calibri" pitchFamily="34" charset="0"/>
                <a:cs typeface="Calibri" pitchFamily="34" charset="0"/>
              </a:rPr>
              <a:t> πιθανών σφαλμάτων που τυχόν εντοπιστούν από τον ΚΟΑΠ στο Μητρώο</a:t>
            </a:r>
          </a:p>
          <a:p>
            <a:pPr algn="just">
              <a:buClr>
                <a:srgbClr val="FF0000"/>
              </a:buClr>
              <a:buSzPct val="100000"/>
              <a:buNone/>
            </a:pPr>
            <a:r>
              <a:rPr lang="el-GR" sz="1600" dirty="0" smtClean="0">
                <a:latin typeface="Calibri" pitchFamily="34" charset="0"/>
                <a:cs typeface="Calibri" pitchFamily="34" charset="0"/>
              </a:rPr>
              <a:t>        Γεωργικής Γης.</a:t>
            </a:r>
          </a:p>
          <a:p>
            <a:pPr algn="just">
              <a:buClr>
                <a:srgbClr val="FF0000"/>
              </a:buClr>
              <a:buSzPct val="100000"/>
              <a:buNone/>
            </a:pPr>
            <a:r>
              <a:rPr lang="el-GR" sz="1600" dirty="0" smtClean="0">
                <a:latin typeface="Calibri" pitchFamily="34" charset="0"/>
                <a:cs typeface="Calibri" pitchFamily="34" charset="0"/>
              </a:rPr>
              <a:t>	- </a:t>
            </a:r>
            <a:r>
              <a:rPr lang="el-GR" sz="1600" b="1" dirty="0" smtClean="0">
                <a:latin typeface="Calibri" pitchFamily="34" charset="0"/>
                <a:cs typeface="Calibri" pitchFamily="34" charset="0"/>
              </a:rPr>
              <a:t>ΟΡΘΗ ΚΑΙ ΕΓΚΑΙΡΗ Υποβολή</a:t>
            </a:r>
            <a:r>
              <a:rPr lang="el-GR" sz="1600" dirty="0" smtClean="0">
                <a:latin typeface="Calibri" pitchFamily="34" charset="0"/>
                <a:cs typeface="Calibri" pitchFamily="34" charset="0"/>
              </a:rPr>
              <a:t> της Ενιαίας Αίτησης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a:t>
            </a:r>
          </a:p>
          <a:p>
            <a:pPr algn="just">
              <a:buClr>
                <a:srgbClr val="FF0000"/>
              </a:buClr>
              <a:buSzPct val="100000"/>
              <a:buNone/>
            </a:pPr>
            <a:endParaRPr lang="el-GR" sz="1600" dirty="0" smtClean="0">
              <a:latin typeface="Calibri" pitchFamily="34" charset="0"/>
              <a:cs typeface="Calibri" pitchFamily="34" charset="0"/>
            </a:endParaRPr>
          </a:p>
          <a:p>
            <a:pPr algn="just">
              <a:buClrTx/>
              <a:buSzPct val="150000"/>
              <a:buFont typeface="Wingdings" pitchFamily="2" charset="2"/>
              <a:buChar char="ü"/>
            </a:pPr>
            <a:r>
              <a:rPr lang="el-GR" sz="1600" dirty="0" smtClean="0">
                <a:latin typeface="Calibri" pitchFamily="34" charset="0"/>
                <a:cs typeface="Calibri" pitchFamily="34" charset="0"/>
              </a:rPr>
              <a:t>Ο σύμβουλος είναι αναγκαίο να λειτουργεί </a:t>
            </a:r>
            <a:r>
              <a:rPr lang="el-GR" sz="1600" b="1" dirty="0" smtClean="0">
                <a:latin typeface="Calibri" pitchFamily="34" charset="0"/>
                <a:cs typeface="Calibri" pitchFamily="34" charset="0"/>
              </a:rPr>
              <a:t>αντικειμενικά και αμερόληπτα</a:t>
            </a:r>
            <a:r>
              <a:rPr lang="el-GR" sz="1600" dirty="0" smtClean="0">
                <a:latin typeface="Calibri" pitchFamily="34" charset="0"/>
                <a:cs typeface="Calibri" pitchFamily="34" charset="0"/>
              </a:rPr>
              <a:t>, να έχει </a:t>
            </a:r>
            <a:r>
              <a:rPr lang="el-GR" sz="1600" b="1" dirty="0" smtClean="0">
                <a:latin typeface="Calibri" pitchFamily="34" charset="0"/>
                <a:cs typeface="Calibri" pitchFamily="34" charset="0"/>
              </a:rPr>
              <a:t>αίσθημα ευθύνης </a:t>
            </a:r>
            <a:r>
              <a:rPr lang="el-GR" sz="1600" dirty="0" smtClean="0">
                <a:latin typeface="Calibri" pitchFamily="34" charset="0"/>
                <a:cs typeface="Calibri" pitchFamily="34" charset="0"/>
              </a:rPr>
              <a:t>ώστε η αίτηση του κάθε γεωργού (πελάτη) να συμπληρώνεται και να υποβάλλεται ορθά. </a:t>
            </a:r>
          </a:p>
          <a:p>
            <a:pPr algn="just">
              <a:buClrTx/>
              <a:buSzPct val="150000"/>
              <a:buNone/>
            </a:pPr>
            <a:endParaRPr lang="el-GR" sz="1600" dirty="0" smtClean="0">
              <a:latin typeface="Calibri" pitchFamily="34" charset="0"/>
              <a:cs typeface="Calibri" pitchFamily="34" charset="0"/>
            </a:endParaRPr>
          </a:p>
          <a:p>
            <a:pPr algn="just">
              <a:buClrTx/>
              <a:buSzPct val="150000"/>
              <a:buFont typeface="Wingdings" pitchFamily="2" charset="2"/>
              <a:buChar char="ü"/>
            </a:pPr>
            <a:r>
              <a:rPr lang="el-GR" sz="1600" dirty="0" smtClean="0">
                <a:latin typeface="Calibri" pitchFamily="34" charset="0"/>
                <a:cs typeface="Calibri" pitchFamily="34" charset="0"/>
              </a:rPr>
              <a:t> Ο σύμβουλος </a:t>
            </a:r>
            <a:r>
              <a:rPr lang="el-GR" sz="1600" b="1" dirty="0" smtClean="0">
                <a:latin typeface="Calibri" pitchFamily="34" charset="0"/>
                <a:cs typeface="Calibri" pitchFamily="34" charset="0"/>
              </a:rPr>
              <a:t>ΔΕΝ</a:t>
            </a:r>
            <a:r>
              <a:rPr lang="el-GR" sz="1600" dirty="0" smtClean="0">
                <a:latin typeface="Calibri" pitchFamily="34" charset="0"/>
                <a:cs typeface="Calibri" pitchFamily="34" charset="0"/>
              </a:rPr>
              <a:t> αμείβεται από τον ΚΟΑΠ για την παροχή υπηρεσιών του στους αγρότες.</a:t>
            </a:r>
          </a:p>
          <a:p>
            <a:pPr algn="just">
              <a:buClrTx/>
              <a:buSzPct val="150000"/>
              <a:buNone/>
            </a:pPr>
            <a:endParaRPr lang="el-GR" sz="1600" dirty="0" smtClean="0">
              <a:latin typeface="Calibri" pitchFamily="34" charset="0"/>
              <a:cs typeface="Calibri" pitchFamily="34" charset="0"/>
            </a:endParaRPr>
          </a:p>
          <a:p>
            <a:pPr algn="just">
              <a:buClrTx/>
              <a:buSzPct val="150000"/>
              <a:buFont typeface="Wingdings" pitchFamily="2" charset="2"/>
              <a:buChar char="ü"/>
            </a:pPr>
            <a:r>
              <a:rPr lang="el-GR" sz="1600" dirty="0" smtClean="0">
                <a:latin typeface="Calibri" pitchFamily="34" charset="0"/>
                <a:cs typeface="Calibri" pitchFamily="34" charset="0"/>
              </a:rPr>
              <a:t>Ο σύμβουλος </a:t>
            </a:r>
            <a:r>
              <a:rPr lang="el-GR" sz="1600" b="1" dirty="0" smtClean="0">
                <a:latin typeface="Calibri" pitchFamily="34" charset="0"/>
                <a:cs typeface="Calibri" pitchFamily="34" charset="0"/>
              </a:rPr>
              <a:t>ΔΕΝ</a:t>
            </a:r>
            <a:r>
              <a:rPr lang="el-GR" sz="1600" dirty="0" smtClean="0">
                <a:latin typeface="Calibri" pitchFamily="34" charset="0"/>
                <a:cs typeface="Calibri" pitchFamily="34" charset="0"/>
              </a:rPr>
              <a:t> θεωρείται υπάλληλος του ΚΟΑΠ.</a:t>
            </a:r>
          </a:p>
          <a:p>
            <a:pPr algn="just">
              <a:buClrTx/>
              <a:buSzPct val="150000"/>
              <a:buFont typeface="Wingdings" pitchFamily="2" charset="2"/>
              <a:buChar char="ü"/>
            </a:pPr>
            <a:endParaRPr lang="el-GR" sz="1600" dirty="0" smtClean="0">
              <a:latin typeface="Calibri" pitchFamily="34" charset="0"/>
              <a:cs typeface="Calibri" pitchFamily="34" charset="0"/>
            </a:endParaRPr>
          </a:p>
          <a:p>
            <a:pPr algn="just">
              <a:buClrTx/>
              <a:buSzPct val="150000"/>
              <a:buNone/>
            </a:pPr>
            <a:endParaRPr lang="el-GR" sz="1800" dirty="0" smtClean="0">
              <a:latin typeface="Calibri" pitchFamily="34" charset="0"/>
              <a:cs typeface="Calibri" pitchFamily="34" charset="0"/>
            </a:endParaRPr>
          </a:p>
          <a:p>
            <a:pPr algn="just">
              <a:buClrTx/>
              <a:buSzPct val="150000"/>
              <a:buNone/>
            </a:pPr>
            <a:endParaRPr lang="el-GR" sz="1800" dirty="0" smtClean="0">
              <a:latin typeface="Calibri" pitchFamily="34" charset="0"/>
              <a:cs typeface="Calibri" pitchFamily="34" charset="0"/>
            </a:endParaRPr>
          </a:p>
          <a:p>
            <a:pPr algn="just">
              <a:buClrTx/>
              <a:buSzPct val="150000"/>
              <a:buNone/>
            </a:pPr>
            <a:endParaRPr lang="el-GR" sz="1800" dirty="0" smtClean="0">
              <a:latin typeface="Calibri" pitchFamily="34" charset="0"/>
              <a:cs typeface="Calibri" pitchFamily="34" charset="0"/>
            </a:endParaRPr>
          </a:p>
          <a:p>
            <a:pPr algn="just">
              <a:buClrTx/>
              <a:buSzPct val="150000"/>
              <a:buNone/>
            </a:pPr>
            <a:endParaRPr lang="el-GR" sz="1600" dirty="0" smtClean="0">
              <a:latin typeface="Calibri" pitchFamily="34" charset="0"/>
              <a:cs typeface="Calibri" pitchFamily="34" charset="0"/>
            </a:endParaRPr>
          </a:p>
          <a:p>
            <a:pPr algn="just">
              <a:buClrTx/>
              <a:buSzPct val="150000"/>
              <a:buNone/>
            </a:pPr>
            <a:endParaRPr lang="el-GR" sz="16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340768"/>
            <a:ext cx="8003232" cy="5400600"/>
          </a:xfrm>
        </p:spPr>
        <p:txBody>
          <a:bodyPr>
            <a:normAutofit lnSpcReduction="10000"/>
          </a:bodyPr>
          <a:lstStyle/>
          <a:p>
            <a:pPr>
              <a:buClrTx/>
              <a:buSzPct val="150000"/>
              <a:buFont typeface="Wingdings" pitchFamily="2" charset="2"/>
              <a:buChar char="ü"/>
            </a:pPr>
            <a:r>
              <a:rPr lang="el-GR" sz="1600" dirty="0" smtClean="0">
                <a:latin typeface="Calibri" pitchFamily="34" charset="0"/>
                <a:cs typeface="Calibri" pitchFamily="34" charset="0"/>
              </a:rPr>
              <a:t>Ενημερωτικά και βοηθήματα συμβούλων , για τον τρόπο και τα βήματα που πρέπει να ακολουθήσουν για:</a:t>
            </a:r>
          </a:p>
          <a:p>
            <a:pPr>
              <a:buClr>
                <a:srgbClr val="FF0000"/>
              </a:buClr>
              <a:buSzPct val="100000"/>
              <a:buNone/>
            </a:pPr>
            <a:r>
              <a:rPr lang="el-GR" sz="1600" dirty="0" smtClean="0">
                <a:latin typeface="Calibri" pitchFamily="34" charset="0"/>
                <a:cs typeface="Calibri" pitchFamily="34" charset="0"/>
              </a:rPr>
              <a:t>	- Την Ενημέρωση του Μητρώου Γεωργικής Γης 	</a:t>
            </a:r>
          </a:p>
          <a:p>
            <a:pPr>
              <a:buClr>
                <a:srgbClr val="FF0000"/>
              </a:buClr>
              <a:buSzPct val="100000"/>
              <a:buNone/>
            </a:pPr>
            <a:r>
              <a:rPr lang="el-GR" sz="1600" dirty="0" smtClean="0">
                <a:latin typeface="Calibri" pitchFamily="34" charset="0"/>
                <a:cs typeface="Calibri" pitchFamily="34" charset="0"/>
              </a:rPr>
              <a:t>	- Την Υποβολή της Ενιαίας Αίτησης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a:t>
            </a:r>
          </a:p>
          <a:p>
            <a:pPr algn="ctr">
              <a:buClr>
                <a:srgbClr val="FF0000"/>
              </a:buClr>
              <a:buSzPct val="100000"/>
              <a:buNone/>
            </a:pPr>
            <a:r>
              <a:rPr lang="el-GR" sz="1600" dirty="0" smtClean="0">
                <a:latin typeface="Calibri" pitchFamily="34" charset="0"/>
                <a:cs typeface="Calibri" pitchFamily="34" charset="0"/>
              </a:rPr>
              <a:t>	επισκεφθείτε την ιστοσελίδα  </a:t>
            </a:r>
            <a:r>
              <a:rPr lang="en-US" sz="1600" b="1" u="sng" dirty="0" smtClean="0">
                <a:solidFill>
                  <a:srgbClr val="0070C0"/>
                </a:solidFill>
                <a:latin typeface="Calibri" pitchFamily="34" charset="0"/>
                <a:cs typeface="Calibri" pitchFamily="34" charset="0"/>
              </a:rPr>
              <a:t>https://www.eas.capo.gov.cy</a:t>
            </a:r>
            <a:r>
              <a:rPr lang="el-GR" sz="1600" b="1" u="sng" dirty="0" smtClean="0">
                <a:solidFill>
                  <a:srgbClr val="0070C0"/>
                </a:solidFill>
                <a:latin typeface="Calibri" pitchFamily="34" charset="0"/>
                <a:cs typeface="Calibri" pitchFamily="34" charset="0"/>
              </a:rPr>
              <a:t>  </a:t>
            </a:r>
          </a:p>
          <a:p>
            <a:pPr algn="ctr">
              <a:buClr>
                <a:srgbClr val="FF0000"/>
              </a:buClr>
              <a:buSzPct val="100000"/>
              <a:buNone/>
            </a:pPr>
            <a:r>
              <a:rPr lang="el-GR" sz="1600" dirty="0" smtClean="0">
                <a:latin typeface="Calibri" pitchFamily="34" charset="0"/>
                <a:cs typeface="Calibri" pitchFamily="34" charset="0"/>
              </a:rPr>
              <a:t>	και πατήστε στο  </a:t>
            </a:r>
            <a:r>
              <a:rPr lang="el-GR" sz="1600" b="1" u="sng" dirty="0" smtClean="0">
                <a:latin typeface="Calibri" pitchFamily="34" charset="0"/>
                <a:cs typeface="Calibri" pitchFamily="34" charset="0"/>
              </a:rPr>
              <a:t>Βοήθημα Χρήσης</a:t>
            </a:r>
          </a:p>
          <a:p>
            <a:pPr algn="ctr">
              <a:buClr>
                <a:srgbClr val="FF0000"/>
              </a:buClr>
              <a:buSzPct val="100000"/>
              <a:buNone/>
            </a:pPr>
            <a:endParaRPr lang="el-GR" sz="1600" b="1" u="sng" dirty="0" smtClean="0">
              <a:latin typeface="Calibri" pitchFamily="34" charset="0"/>
              <a:cs typeface="Calibri" pitchFamily="34" charset="0"/>
            </a:endParaRPr>
          </a:p>
          <a:p>
            <a:pPr>
              <a:buClrTx/>
              <a:buSzPct val="150000"/>
              <a:buFont typeface="Wingdings" pitchFamily="2" charset="2"/>
              <a:buChar char="ü"/>
            </a:pPr>
            <a:r>
              <a:rPr lang="el-GR" sz="1600" dirty="0" smtClean="0">
                <a:latin typeface="Calibri" pitchFamily="34" charset="0"/>
                <a:cs typeface="Calibri" pitchFamily="34" charset="0"/>
              </a:rPr>
              <a:t>Ο κάθε διαπιστευμένος σύμβουλος θα λάβει δικό του κωδικό και σύνθημα τα οποία θα χρησιμοποιεί για να εισέλθει ηλεκτρονικά σε μία αίτηση αφού εισαγάγει μετέπειτα και τον κωδικό και σύνθημα του κάθε </a:t>
            </a:r>
            <a:r>
              <a:rPr lang="el-GR" sz="1600" dirty="0" err="1" smtClean="0">
                <a:latin typeface="Calibri" pitchFamily="34" charset="0"/>
                <a:cs typeface="Calibri" pitchFamily="34" charset="0"/>
              </a:rPr>
              <a:t>αιτητή</a:t>
            </a:r>
            <a:r>
              <a:rPr lang="en-US" sz="1600" dirty="0" smtClean="0">
                <a:latin typeface="Calibri" pitchFamily="34" charset="0"/>
                <a:cs typeface="Calibri" pitchFamily="34" charset="0"/>
              </a:rPr>
              <a:t>.</a:t>
            </a:r>
            <a:r>
              <a:rPr lang="el-GR" sz="1600" dirty="0" smtClean="0">
                <a:latin typeface="Calibri" pitchFamily="34" charset="0"/>
                <a:cs typeface="Calibri" pitchFamily="34" charset="0"/>
              </a:rPr>
              <a:t> </a:t>
            </a:r>
          </a:p>
          <a:p>
            <a:pPr>
              <a:buClrTx/>
              <a:buSzPct val="150000"/>
              <a:buFont typeface="Wingdings" pitchFamily="2" charset="2"/>
              <a:buChar char="ü"/>
            </a:pPr>
            <a:endParaRPr lang="el-GR" sz="1600" dirty="0" smtClean="0">
              <a:latin typeface="Calibri" pitchFamily="34" charset="0"/>
              <a:cs typeface="Calibri" pitchFamily="34" charset="0"/>
            </a:endParaRPr>
          </a:p>
          <a:p>
            <a:pPr>
              <a:buClrTx/>
              <a:buSzPct val="150000"/>
              <a:buFont typeface="Wingdings" pitchFamily="2" charset="2"/>
              <a:buChar char="ü"/>
            </a:pPr>
            <a:r>
              <a:rPr lang="el-GR" sz="1600" dirty="0" smtClean="0">
                <a:latin typeface="Calibri" pitchFamily="34" charset="0"/>
                <a:cs typeface="Calibri" pitchFamily="34" charset="0"/>
              </a:rPr>
              <a:t>Ο ΚΟΑΠ θα σε θέση να γνωρίζει για το πόσες και ποιες αιτήσεις υπέβαλε ο κάθε σύμβουλος.</a:t>
            </a:r>
          </a:p>
          <a:p>
            <a:pPr>
              <a:buClrTx/>
              <a:buSzPct val="150000"/>
              <a:buNone/>
            </a:pPr>
            <a:endParaRPr lang="el-GR" sz="1600" dirty="0" smtClean="0">
              <a:latin typeface="Calibri" pitchFamily="34" charset="0"/>
              <a:cs typeface="Calibri" pitchFamily="34" charset="0"/>
            </a:endParaRPr>
          </a:p>
          <a:p>
            <a:pPr>
              <a:buClrTx/>
              <a:buSzPct val="150000"/>
              <a:buFont typeface="Wingdings" pitchFamily="2" charset="2"/>
              <a:buChar char="ü"/>
            </a:pPr>
            <a:r>
              <a:rPr lang="el-GR" sz="1600" dirty="0" smtClean="0">
                <a:latin typeface="Calibri" pitchFamily="34" charset="0"/>
                <a:cs typeface="Calibri" pitchFamily="34" charset="0"/>
              </a:rPr>
              <a:t> Τα ονόματα των διαπιστευμένων συμβούλων θα δημοσιοποιηθούν στην ιστοσελίδα του Οργανισμού ενώ θα είναι οι ίδιοι υπεύθυνοι για εξεύρεση γεωργών που θα χρειαστούν τις υπηρεσίες τους.</a:t>
            </a:r>
          </a:p>
          <a:p>
            <a:pPr>
              <a:buClrTx/>
              <a:buSzPct val="150000"/>
              <a:buNone/>
            </a:pPr>
            <a:endParaRPr lang="el-GR" sz="1600" dirty="0" smtClean="0">
              <a:latin typeface="Calibri" pitchFamily="34" charset="0"/>
              <a:cs typeface="Calibri" pitchFamily="34" charset="0"/>
            </a:endParaRPr>
          </a:p>
          <a:p>
            <a:pPr>
              <a:buClrTx/>
              <a:buSzPct val="150000"/>
              <a:buFont typeface="Wingdings" pitchFamily="2" charset="2"/>
              <a:buChar char="ü"/>
            </a:pPr>
            <a:r>
              <a:rPr lang="el-GR" sz="1600" dirty="0" smtClean="0">
                <a:latin typeface="Calibri" pitchFamily="34" charset="0"/>
                <a:cs typeface="Calibri" pitchFamily="34" charset="0"/>
              </a:rPr>
              <a:t>Όλα τα έντυπα που δύναται να χρησιμοποιήσει κάποιος σύμβουλος βρίσκονται στην ιστοσελίδα του Οργανισμού.</a:t>
            </a:r>
          </a:p>
          <a:p>
            <a:pPr>
              <a:buClrTx/>
              <a:buSzPct val="150000"/>
              <a:buNone/>
            </a:pPr>
            <a:endParaRPr lang="el-GR" sz="1600" dirty="0" smtClean="0">
              <a:latin typeface="Calibri" pitchFamily="34" charset="0"/>
              <a:cs typeface="Calibri" pitchFamily="34" charset="0"/>
            </a:endParaRPr>
          </a:p>
          <a:p>
            <a:pPr>
              <a:buClrTx/>
              <a:buSzPct val="150000"/>
              <a:buFont typeface="Wingdings" pitchFamily="2" charset="2"/>
              <a:buChar char="ü"/>
            </a:pPr>
            <a:endParaRPr lang="el-GR" sz="1600" dirty="0" smtClean="0">
              <a:latin typeface="Calibri" pitchFamily="34" charset="0"/>
              <a:cs typeface="Calibri" pitchFamily="34" charset="0"/>
            </a:endParaRPr>
          </a:p>
          <a:p>
            <a:pPr algn="ctr">
              <a:buClr>
                <a:srgbClr val="FF0000"/>
              </a:buClr>
              <a:buSzPct val="100000"/>
              <a:buNone/>
            </a:pPr>
            <a:endParaRPr lang="el-GR" sz="1600" b="1" u="sng" dirty="0" smtClean="0">
              <a:latin typeface="Calibri" pitchFamily="34" charset="0"/>
              <a:cs typeface="Calibri" pitchFamily="34" charset="0"/>
            </a:endParaRPr>
          </a:p>
          <a:p>
            <a:pPr>
              <a:buClr>
                <a:srgbClr val="FF0000"/>
              </a:buClr>
              <a:buSzPct val="100000"/>
              <a:buNone/>
            </a:pPr>
            <a:endParaRPr lang="el-GR" sz="1600" b="1" u="sng" dirty="0" smtClean="0">
              <a:latin typeface="Calibri" pitchFamily="34" charset="0"/>
              <a:cs typeface="Calibri" pitchFamily="34" charset="0"/>
            </a:endParaRPr>
          </a:p>
          <a:p>
            <a:pPr>
              <a:buClr>
                <a:srgbClr val="FF0000"/>
              </a:buClr>
              <a:buSzPct val="100000"/>
              <a:buNone/>
            </a:pPr>
            <a:endParaRPr lang="el-GR" sz="1700" b="1" i="1" u="sng" dirty="0" smtClean="0">
              <a:latin typeface="Calibri" pitchFamily="34" charset="0"/>
              <a:cs typeface="Calibri" pitchFamily="34" charset="0"/>
            </a:endParaRPr>
          </a:p>
          <a:p>
            <a:pPr algn="just">
              <a:buClrTx/>
              <a:buSzPct val="150000"/>
              <a:buNone/>
            </a:pPr>
            <a:endParaRPr lang="en-US" sz="16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
        <p:nvSpPr>
          <p:cNvPr id="6" name="Title 1"/>
          <p:cNvSpPr>
            <a:spLocks noGrp="1"/>
          </p:cNvSpPr>
          <p:nvPr>
            <p:ph type="title"/>
          </p:nvPr>
        </p:nvSpPr>
        <p:spPr>
          <a:xfrm>
            <a:off x="2339752" y="274638"/>
            <a:ext cx="648072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b="1" cap="all" dirty="0" err="1" smtClean="0">
                <a:ln w="0"/>
                <a:solidFill>
                  <a:srgbClr val="006600"/>
                </a:solidFill>
                <a:effectLst>
                  <a:reflection blurRad="12700" stA="50000" endPos="50000" dist="5000" dir="5400000" sy="-100000" rotWithShape="0"/>
                </a:effectLst>
                <a:latin typeface="Calibri" pitchFamily="34" charset="0"/>
                <a:cs typeface="Calibri" pitchFamily="34" charset="0"/>
              </a:rPr>
              <a:t>Γενικεσ</a:t>
            </a:r>
            <a:r>
              <a:rPr lang="el-GR"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 </a:t>
            </a:r>
            <a:r>
              <a:rPr lang="el-GR" b="1" cap="all" dirty="0" err="1" smtClean="0">
                <a:ln w="0"/>
                <a:solidFill>
                  <a:srgbClr val="006600"/>
                </a:solidFill>
                <a:effectLst>
                  <a:reflection blurRad="12700" stA="50000" endPos="50000" dist="5000" dir="5400000" sy="-100000" rotWithShape="0"/>
                </a:effectLst>
                <a:latin typeface="Calibri" pitchFamily="34" charset="0"/>
                <a:cs typeface="Calibri" pitchFamily="34" charset="0"/>
              </a:rPr>
              <a:t>πληροφοριεσ</a:t>
            </a:r>
            <a:r>
              <a:rPr lang="el-GR"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 για </a:t>
            </a:r>
            <a:r>
              <a:rPr lang="el-GR" b="1" cap="all" dirty="0" err="1" smtClean="0">
                <a:ln w="0"/>
                <a:solidFill>
                  <a:srgbClr val="006600"/>
                </a:solidFill>
                <a:effectLst>
                  <a:reflection blurRad="12700" stA="50000" endPos="50000" dist="5000" dir="5400000" sy="-100000" rotWithShape="0"/>
                </a:effectLst>
                <a:latin typeface="Calibri" pitchFamily="34" charset="0"/>
                <a:cs typeface="Calibri" pitchFamily="34" charset="0"/>
              </a:rPr>
              <a:t>συμβουλουσ</a:t>
            </a:r>
            <a:endParaRPr lang="el-GR" b="1" cap="all" dirty="0">
              <a:ln w="0"/>
              <a:solidFill>
                <a:srgbClr val="006600"/>
              </a:solidFill>
              <a:effectLst>
                <a:reflection blurRad="12700" stA="50000" endPos="50000" dist="5000" dir="5400000" sy="-100000" rotWithShape="0"/>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fontScale="77500" lnSpcReduction="20000"/>
          </a:bodyPr>
          <a:lstStyle/>
          <a:p>
            <a:pPr algn="ctr">
              <a:lnSpc>
                <a:spcPct val="110000"/>
              </a:lnSpc>
              <a:buNone/>
              <a:defRPr/>
            </a:pPr>
            <a:r>
              <a:rPr lang="el-GR" sz="2000" b="1" u="sng" dirty="0" smtClean="0">
                <a:latin typeface="Calibri" pitchFamily="34" charset="0"/>
                <a:cs typeface="Calibri" pitchFamily="34" charset="0"/>
              </a:rPr>
              <a:t> </a:t>
            </a:r>
          </a:p>
          <a:p>
            <a:pPr algn="ctr">
              <a:lnSpc>
                <a:spcPct val="110000"/>
              </a:lnSpc>
              <a:buNone/>
              <a:defRPr/>
            </a:pPr>
            <a:endParaRPr lang="el-GR" sz="2000" b="1" u="sng" dirty="0" smtClean="0">
              <a:latin typeface="Calibri" pitchFamily="34" charset="0"/>
              <a:cs typeface="Calibri" pitchFamily="34" charset="0"/>
            </a:endParaRPr>
          </a:p>
          <a:p>
            <a:pPr algn="ctr">
              <a:lnSpc>
                <a:spcPct val="80000"/>
              </a:lnSpc>
              <a:buNone/>
              <a:defRPr/>
            </a:pPr>
            <a:endParaRPr lang="el-GR" sz="2800" b="1" u="sng" dirty="0" smtClean="0">
              <a:latin typeface="Calibri" pitchFamily="34" charset="0"/>
              <a:cs typeface="Calibri" pitchFamily="34" charset="0"/>
            </a:endParaRPr>
          </a:p>
          <a:p>
            <a:pPr algn="ctr">
              <a:lnSpc>
                <a:spcPct val="80000"/>
              </a:lnSpc>
              <a:buNone/>
              <a:defRPr/>
            </a:pPr>
            <a:r>
              <a:rPr lang="el-GR" sz="2800" b="1" u="sng" dirty="0" smtClean="0">
                <a:latin typeface="Calibri" pitchFamily="34" charset="0"/>
                <a:cs typeface="Calibri" pitchFamily="34" charset="0"/>
              </a:rPr>
              <a:t>ΙΔΡΥΣΗ ΚΑΙ ΣΚΟΠΟΣ ΚΟΑΠ</a:t>
            </a:r>
          </a:p>
          <a:p>
            <a:pPr algn="ctr">
              <a:lnSpc>
                <a:spcPct val="80000"/>
              </a:lnSpc>
              <a:buNone/>
              <a:defRPr/>
            </a:pPr>
            <a:endParaRPr lang="el-GR" sz="2800" b="1" u="sng" dirty="0" smtClean="0">
              <a:latin typeface="Calibri" pitchFamily="34" charset="0"/>
              <a:cs typeface="Calibri" pitchFamily="34" charset="0"/>
            </a:endParaRPr>
          </a:p>
          <a:p>
            <a:pPr>
              <a:lnSpc>
                <a:spcPct val="80000"/>
              </a:lnSpc>
              <a:buNone/>
              <a:defRPr/>
            </a:pPr>
            <a:endParaRPr lang="el-GR" sz="1700" b="1" u="sng" dirty="0" smtClean="0">
              <a:latin typeface="Calibri" pitchFamily="34" charset="0"/>
              <a:cs typeface="Calibri" pitchFamily="34" charset="0"/>
            </a:endParaRPr>
          </a:p>
          <a:p>
            <a:pPr>
              <a:lnSpc>
                <a:spcPct val="80000"/>
              </a:lnSpc>
              <a:buNone/>
              <a:defRPr/>
            </a:pPr>
            <a:r>
              <a:rPr lang="el-GR" sz="1700" dirty="0" smtClean="0">
                <a:latin typeface="Calibri" pitchFamily="34" charset="0"/>
                <a:cs typeface="Calibri" pitchFamily="34" charset="0"/>
              </a:rPr>
              <a:t>    </a:t>
            </a:r>
            <a:r>
              <a:rPr lang="el-GR" sz="1900" dirty="0" smtClean="0">
                <a:latin typeface="Calibri" pitchFamily="34" charset="0"/>
                <a:cs typeface="Calibri" pitchFamily="34" charset="0"/>
              </a:rPr>
              <a:t>●</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Ο Κυπριακός Οργανισμός</a:t>
            </a:r>
            <a:r>
              <a:rPr lang="en-US" sz="1900" dirty="0" smtClean="0">
                <a:latin typeface="Calibri" pitchFamily="34" charset="0"/>
                <a:cs typeface="Calibri" pitchFamily="34" charset="0"/>
              </a:rPr>
              <a:t> </a:t>
            </a:r>
            <a:r>
              <a:rPr lang="el-GR" sz="1900" dirty="0" smtClean="0">
                <a:latin typeface="Calibri" pitchFamily="34" charset="0"/>
                <a:cs typeface="Calibri" pitchFamily="34" charset="0"/>
              </a:rPr>
              <a:t>Αγροτικών Πληρωμών  (ΚΟΑΠ) </a:t>
            </a:r>
            <a:r>
              <a:rPr lang="el-GR" sz="1900" b="1" dirty="0" smtClean="0">
                <a:latin typeface="Calibri" pitchFamily="34" charset="0"/>
                <a:cs typeface="Calibri" pitchFamily="34" charset="0"/>
              </a:rPr>
              <a:t>ιδρύθηκε τον Σεπτέμβριο </a:t>
            </a:r>
          </a:p>
          <a:p>
            <a:pPr>
              <a:lnSpc>
                <a:spcPct val="80000"/>
              </a:lnSpc>
              <a:buNone/>
              <a:defRPr/>
            </a:pPr>
            <a:r>
              <a:rPr lang="el-GR" sz="1900" b="1" dirty="0" smtClean="0">
                <a:latin typeface="Calibri" pitchFamily="34" charset="0"/>
                <a:cs typeface="Calibri" pitchFamily="34" charset="0"/>
              </a:rPr>
              <a:t>       του 2003.</a:t>
            </a:r>
          </a:p>
          <a:p>
            <a:pPr>
              <a:lnSpc>
                <a:spcPct val="80000"/>
              </a:lnSpc>
              <a:buNone/>
              <a:defRPr/>
            </a:pPr>
            <a:endParaRPr lang="el-GR"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 </a:t>
            </a:r>
            <a:r>
              <a:rPr lang="el-GR" sz="1900" b="1" dirty="0" smtClean="0">
                <a:latin typeface="Calibri" pitchFamily="34" charset="0"/>
                <a:cs typeface="Calibri" pitchFamily="34" charset="0"/>
              </a:rPr>
              <a:t>Σκοπός της ίδρυσής του </a:t>
            </a:r>
            <a:r>
              <a:rPr lang="el-GR" sz="1900" dirty="0" smtClean="0">
                <a:latin typeface="Calibri" pitchFamily="34" charset="0"/>
                <a:cs typeface="Calibri" pitchFamily="34" charset="0"/>
              </a:rPr>
              <a:t>είναι: </a:t>
            </a:r>
          </a:p>
          <a:p>
            <a:pPr>
              <a:lnSpc>
                <a:spcPct val="80000"/>
              </a:lnSpc>
              <a:buNone/>
              <a:defRPr/>
            </a:pPr>
            <a:endParaRPr lang="el-GR"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 να </a:t>
            </a:r>
            <a:r>
              <a:rPr lang="el-GR" sz="1900" b="1" dirty="0" smtClean="0">
                <a:latin typeface="Calibri" pitchFamily="34" charset="0"/>
                <a:cs typeface="Calibri" pitchFamily="34" charset="0"/>
              </a:rPr>
              <a:t>εφαρμόζει </a:t>
            </a:r>
            <a:r>
              <a:rPr lang="el-GR" sz="1900" dirty="0" smtClean="0">
                <a:latin typeface="Calibri" pitchFamily="34" charset="0"/>
                <a:cs typeface="Calibri" pitchFamily="34" charset="0"/>
              </a:rPr>
              <a:t>την Κοινή Αγροτική Πολιτική(ΚΑΠ)</a:t>
            </a:r>
          </a:p>
          <a:p>
            <a:pPr>
              <a:lnSpc>
                <a:spcPct val="80000"/>
              </a:lnSpc>
              <a:buNone/>
              <a:defRPr/>
            </a:pPr>
            <a:endParaRPr lang="en-US"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 να </a:t>
            </a:r>
            <a:r>
              <a:rPr lang="el-GR" sz="1900" b="1" dirty="0" smtClean="0">
                <a:latin typeface="Calibri" pitchFamily="34" charset="0"/>
                <a:cs typeface="Calibri" pitchFamily="34" charset="0"/>
              </a:rPr>
              <a:t>διοχετεύει</a:t>
            </a:r>
            <a:r>
              <a:rPr lang="el-GR" sz="1900" dirty="0" smtClean="0">
                <a:latin typeface="Calibri" pitchFamily="34" charset="0"/>
                <a:cs typeface="Calibri" pitchFamily="34" charset="0"/>
              </a:rPr>
              <a:t> τα κρατικά και κοινοτικά κονδύλια στον αγροτικό μας κόσμο και</a:t>
            </a:r>
          </a:p>
          <a:p>
            <a:pPr>
              <a:lnSpc>
                <a:spcPct val="80000"/>
              </a:lnSpc>
              <a:buNone/>
              <a:defRPr/>
            </a:pPr>
            <a:endParaRPr lang="en-US"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 να </a:t>
            </a:r>
            <a:r>
              <a:rPr lang="el-GR" sz="1900" b="1" dirty="0" smtClean="0">
                <a:latin typeface="Calibri" pitchFamily="34" charset="0"/>
                <a:cs typeface="Calibri" pitchFamily="34" charset="0"/>
              </a:rPr>
              <a:t>διενεργεί </a:t>
            </a:r>
            <a:r>
              <a:rPr lang="el-GR" sz="1900" dirty="0" smtClean="0">
                <a:latin typeface="Calibri" pitchFamily="34" charset="0"/>
                <a:cs typeface="Calibri" pitchFamily="34" charset="0"/>
              </a:rPr>
              <a:t>όλες εκείνες τις δραστηριότητες που μεγιστοποιούν το όφελος του</a:t>
            </a:r>
            <a:endParaRPr lang="en-US"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αγρότη και προστατεύουν παράλληλα τα ευρωπαϊκά και εθνικά ταμεία.</a:t>
            </a:r>
          </a:p>
          <a:p>
            <a:pPr>
              <a:lnSpc>
                <a:spcPct val="80000"/>
              </a:lnSpc>
              <a:buNone/>
              <a:defRPr/>
            </a:pPr>
            <a:endParaRPr lang="el-GR" sz="1900" dirty="0" smtClean="0">
              <a:latin typeface="Calibri" pitchFamily="34" charset="0"/>
              <a:cs typeface="Calibri" pitchFamily="34" charset="0"/>
            </a:endParaRPr>
          </a:p>
          <a:p>
            <a:pPr>
              <a:lnSpc>
                <a:spcPct val="80000"/>
              </a:lnSpc>
              <a:buNone/>
              <a:defRPr/>
            </a:pPr>
            <a:r>
              <a:rPr lang="el-GR" sz="1900" dirty="0" smtClean="0">
                <a:latin typeface="Calibri" pitchFamily="34" charset="0"/>
                <a:cs typeface="Calibri" pitchFamily="34" charset="0"/>
              </a:rPr>
              <a:t>    ● Ο ΚΟΑΠ αποτελεί </a:t>
            </a:r>
            <a:r>
              <a:rPr lang="el-GR" sz="1900" b="1" dirty="0" smtClean="0">
                <a:latin typeface="Calibri" pitchFamily="34" charset="0"/>
                <a:cs typeface="Calibri" pitchFamily="34" charset="0"/>
              </a:rPr>
              <a:t>ανεξάρτητο </a:t>
            </a:r>
            <a:r>
              <a:rPr lang="el-GR" sz="1900" dirty="0" smtClean="0">
                <a:latin typeface="Calibri" pitchFamily="34" charset="0"/>
                <a:cs typeface="Calibri" pitchFamily="34" charset="0"/>
              </a:rPr>
              <a:t>νομικό πρόσωπο που</a:t>
            </a:r>
            <a:r>
              <a:rPr lang="el-GR" sz="1900" b="1" dirty="0" smtClean="0">
                <a:latin typeface="Calibri" pitchFamily="34" charset="0"/>
                <a:cs typeface="Calibri" pitchFamily="34" charset="0"/>
              </a:rPr>
              <a:t> δεν υπάγεται σε οποιοδήποτε</a:t>
            </a:r>
          </a:p>
          <a:p>
            <a:pPr>
              <a:lnSpc>
                <a:spcPct val="80000"/>
              </a:lnSpc>
              <a:buNone/>
              <a:defRPr/>
            </a:pPr>
            <a:r>
              <a:rPr lang="el-GR" sz="1900" b="1" dirty="0" smtClean="0">
                <a:latin typeface="Calibri" pitchFamily="34" charset="0"/>
                <a:cs typeface="Calibri" pitchFamily="34" charset="0"/>
              </a:rPr>
              <a:t>        Υπουργείο ή Τμήμα της Κυβέρνησης</a:t>
            </a:r>
            <a:r>
              <a:rPr lang="el-GR" sz="1900" dirty="0" smtClean="0">
                <a:latin typeface="Calibri" pitchFamily="34" charset="0"/>
                <a:cs typeface="Calibri" pitchFamily="34" charset="0"/>
              </a:rPr>
              <a:t>. </a:t>
            </a:r>
            <a:endParaRPr lang="en-US" sz="1900" dirty="0" smtClean="0">
              <a:latin typeface="Calibri" pitchFamily="34" charset="0"/>
              <a:cs typeface="Calibri" pitchFamily="34" charset="0"/>
            </a:endParaRPr>
          </a:p>
          <a:p>
            <a:pPr>
              <a:lnSpc>
                <a:spcPct val="80000"/>
              </a:lnSpc>
              <a:buNone/>
              <a:defRPr/>
            </a:pPr>
            <a:endParaRPr lang="en-US" sz="1900" dirty="0" smtClean="0">
              <a:latin typeface="Calibri" pitchFamily="34" charset="0"/>
              <a:cs typeface="Calibri" pitchFamily="34" charset="0"/>
            </a:endParaRPr>
          </a:p>
          <a:p>
            <a:pPr>
              <a:lnSpc>
                <a:spcPct val="120000"/>
              </a:lnSpc>
              <a:buNone/>
              <a:defRPr/>
            </a:pPr>
            <a:r>
              <a:rPr lang="en-US" sz="1900" dirty="0" smtClean="0">
                <a:latin typeface="Calibri" pitchFamily="34" charset="0"/>
                <a:cs typeface="Calibri" pitchFamily="34" charset="0"/>
              </a:rPr>
              <a:t>    </a:t>
            </a:r>
            <a:r>
              <a:rPr lang="el-GR" sz="1900" dirty="0" smtClean="0">
                <a:latin typeface="Calibri" pitchFamily="34" charset="0"/>
                <a:cs typeface="Calibri" pitchFamily="34" charset="0"/>
              </a:rPr>
              <a:t>● Ο </a:t>
            </a:r>
            <a:r>
              <a:rPr lang="el-GR" sz="1900" b="1" dirty="0" smtClean="0">
                <a:latin typeface="Calibri" pitchFamily="34" charset="0"/>
                <a:cs typeface="Calibri" pitchFamily="34" charset="0"/>
              </a:rPr>
              <a:t>Επίτροπος</a:t>
            </a:r>
            <a:r>
              <a:rPr lang="en-US" sz="1900" dirty="0" smtClean="0">
                <a:latin typeface="Calibri" pitchFamily="34" charset="0"/>
                <a:cs typeface="Calibri" pitchFamily="34" charset="0"/>
              </a:rPr>
              <a:t> </a:t>
            </a:r>
            <a:r>
              <a:rPr lang="el-GR" sz="1900" dirty="0" smtClean="0">
                <a:latin typeface="Calibri" pitchFamily="34" charset="0"/>
                <a:cs typeface="Calibri" pitchFamily="34" charset="0"/>
              </a:rPr>
              <a:t>Αγροτικών Πληρωμών </a:t>
            </a:r>
            <a:r>
              <a:rPr lang="el-GR" sz="1900" b="1" dirty="0" smtClean="0">
                <a:latin typeface="Calibri" pitchFamily="34" charset="0"/>
                <a:cs typeface="Calibri" pitchFamily="34" charset="0"/>
              </a:rPr>
              <a:t>κ. Κώστας Πετρίδης </a:t>
            </a:r>
            <a:r>
              <a:rPr lang="el-GR" sz="1900" dirty="0" smtClean="0">
                <a:latin typeface="Calibri" pitchFamily="34" charset="0"/>
                <a:cs typeface="Calibri" pitchFamily="34" charset="0"/>
              </a:rPr>
              <a:t>είναι ο </a:t>
            </a:r>
            <a:r>
              <a:rPr lang="el-GR" sz="1900" b="1" dirty="0" smtClean="0">
                <a:latin typeface="Calibri" pitchFamily="34" charset="0"/>
                <a:cs typeface="Calibri" pitchFamily="34" charset="0"/>
              </a:rPr>
              <a:t>επικεφαλής του    Οργανισμού </a:t>
            </a:r>
            <a:r>
              <a:rPr lang="el-GR" sz="1900" dirty="0" smtClean="0">
                <a:latin typeface="Calibri" pitchFamily="34" charset="0"/>
                <a:cs typeface="Calibri" pitchFamily="34" charset="0"/>
              </a:rPr>
              <a:t>και έχει την ευθύνη του Σχεδιασμού, της Ανάπτυξης και της Εκτέλεσης της πολιτικής του Οργανισμού ενώ </a:t>
            </a:r>
            <a:r>
              <a:rPr lang="el-GR" sz="1900" b="1" dirty="0" smtClean="0">
                <a:latin typeface="Calibri" pitchFamily="34" charset="0"/>
                <a:cs typeface="Calibri" pitchFamily="34" charset="0"/>
              </a:rPr>
              <a:t>Βοηθός Επίτροπος  </a:t>
            </a:r>
            <a:r>
              <a:rPr lang="el-GR" sz="1900" dirty="0" smtClean="0">
                <a:latin typeface="Calibri" pitchFamily="34" charset="0"/>
                <a:cs typeface="Calibri" pitchFamily="34" charset="0"/>
              </a:rPr>
              <a:t>είναι ο </a:t>
            </a:r>
            <a:r>
              <a:rPr lang="el-GR" sz="1900" b="1" dirty="0" smtClean="0">
                <a:latin typeface="Calibri" pitchFamily="34" charset="0"/>
                <a:cs typeface="Calibri" pitchFamily="34" charset="0"/>
              </a:rPr>
              <a:t>κ. Χρίστος Μαυροκορδάτος </a:t>
            </a:r>
            <a:r>
              <a:rPr lang="el-GR" sz="1900" dirty="0" smtClean="0">
                <a:latin typeface="Calibri" pitchFamily="34" charset="0"/>
                <a:cs typeface="Calibri" pitchFamily="34" charset="0"/>
              </a:rPr>
              <a:t>και βοηθά τον Επίτροπο Αγροτικών Πληρωμών στην εκτέλεση των καθηκόντων του.</a:t>
            </a:r>
            <a:r>
              <a:rPr lang="el-GR" sz="1800" dirty="0" smtClean="0"/>
              <a:t/>
            </a:r>
            <a:br>
              <a:rPr lang="el-GR" sz="1800" dirty="0" smtClean="0"/>
            </a:br>
            <a:endParaRPr lang="el-GR" sz="18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556792"/>
            <a:ext cx="8003232" cy="4896544"/>
          </a:xfrm>
        </p:spPr>
        <p:txBody>
          <a:bodyPr>
            <a:normAutofit/>
          </a:bodyPr>
          <a:lstStyle/>
          <a:p>
            <a:pPr>
              <a:buClrTx/>
              <a:buSzPct val="150000"/>
              <a:buFont typeface="Wingdings" pitchFamily="2" charset="2"/>
              <a:buChar char="ü"/>
            </a:pPr>
            <a:r>
              <a:rPr lang="el-GR" sz="1700" dirty="0" smtClean="0">
                <a:latin typeface="Calibri" pitchFamily="34" charset="0"/>
                <a:cs typeface="Calibri" pitchFamily="34" charset="0"/>
              </a:rPr>
              <a:t>Η παροχή υπηρεσιών σε κάθε γεωργό απαιτεί την πρότερη υπογραφή σχετικής εξουσιοδότησης  από τον γεωργό προς τον σύμβουλο. Το εν λόγω έντυπο μπορείτε να το τυπώσετε από την ιστοσελίδα του ΚΟΑΠ.</a:t>
            </a:r>
            <a:endParaRPr lang="el-GR" sz="1700" b="1" i="1" u="sng" dirty="0" smtClean="0">
              <a:latin typeface="Calibri" pitchFamily="34" charset="0"/>
              <a:cs typeface="Calibri" pitchFamily="34" charset="0"/>
            </a:endParaRPr>
          </a:p>
          <a:p>
            <a:pPr algn="ctr">
              <a:buClr>
                <a:srgbClr val="FF0000"/>
              </a:buClr>
              <a:buSzPct val="100000"/>
              <a:buNone/>
            </a:pPr>
            <a:r>
              <a:rPr lang="el-GR" sz="1700" b="1" i="1" dirty="0" smtClean="0">
                <a:latin typeface="Calibri" pitchFamily="34" charset="0"/>
                <a:cs typeface="Calibri" pitchFamily="34" charset="0"/>
              </a:rPr>
              <a:t>	</a:t>
            </a:r>
          </a:p>
          <a:p>
            <a:pPr algn="just">
              <a:buClrTx/>
              <a:buSzPct val="150000"/>
              <a:buNone/>
            </a:pPr>
            <a:endParaRPr lang="en-US" sz="16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
        <p:nvSpPr>
          <p:cNvPr id="6" name="Title 1"/>
          <p:cNvSpPr>
            <a:spLocks noGrp="1"/>
          </p:cNvSpPr>
          <p:nvPr>
            <p:ph type="title"/>
          </p:nvPr>
        </p:nvSpPr>
        <p:spPr>
          <a:xfrm>
            <a:off x="2339752" y="274638"/>
            <a:ext cx="648072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ΕΝΕΡΓΕΙΕΣ ΣΥΜΒΟΥΛΩΝ</a:t>
            </a:r>
            <a:endParaRPr lang="el-GR" sz="5400" b="1" cap="all" dirty="0">
              <a:ln w="0"/>
              <a:solidFill>
                <a:srgbClr val="006600"/>
              </a:solidFill>
              <a:effectLst>
                <a:reflection blurRad="12700" stA="50000" endPos="50000" dist="5000" dir="5400000" sy="-100000" rotWithShape="0"/>
              </a:effectLst>
              <a:latin typeface="Calibri" pitchFamily="34" charset="0"/>
              <a:cs typeface="Calibri" pitchFamily="34" charset="0"/>
            </a:endParaRPr>
          </a:p>
        </p:txBody>
      </p:sp>
      <p:pic>
        <p:nvPicPr>
          <p:cNvPr id="7" name="Picture 6"/>
          <p:cNvPicPr/>
          <p:nvPr/>
        </p:nvPicPr>
        <p:blipFill>
          <a:blip r:embed="rId3" cstate="print"/>
          <a:srcRect/>
          <a:stretch>
            <a:fillRect/>
          </a:stretch>
        </p:blipFill>
        <p:spPr bwMode="auto">
          <a:xfrm>
            <a:off x="1979712" y="2492896"/>
            <a:ext cx="5256584" cy="4242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412776"/>
            <a:ext cx="8003232" cy="5184576"/>
          </a:xfrm>
        </p:spPr>
        <p:txBody>
          <a:bodyPr>
            <a:normAutofit/>
          </a:bodyPr>
          <a:lstStyle/>
          <a:p>
            <a:pPr algn="ctr">
              <a:buClr>
                <a:srgbClr val="FF0000"/>
              </a:buClr>
              <a:buSzPct val="100000"/>
              <a:buNone/>
            </a:pPr>
            <a:r>
              <a:rPr lang="el-GR" sz="1700" b="1" i="1" dirty="0" smtClean="0">
                <a:latin typeface="Calibri" pitchFamily="34" charset="0"/>
                <a:cs typeface="Calibri" pitchFamily="34" charset="0"/>
              </a:rPr>
              <a:t>	</a:t>
            </a:r>
            <a:r>
              <a:rPr lang="el-GR" sz="1700" b="1" i="1" u="sng" dirty="0" smtClean="0">
                <a:latin typeface="Calibri" pitchFamily="34" charset="0"/>
                <a:cs typeface="Calibri" pitchFamily="34" charset="0"/>
              </a:rPr>
              <a:t>ΜΕ ΤΗΝ ΥΠΟΒΟΛΗ ΤΗΣ ΑΙΤΗΣΗΣ ΟΙ ΣΥΜΒΟΥΛΟΙ ΠΡΟΤΡΕΠΟΝΤΑΙ ΟΠΩΣ</a:t>
            </a:r>
            <a:endParaRPr lang="en-US" sz="1400" dirty="0" smtClean="0">
              <a:latin typeface="Calibri" pitchFamily="34" charset="0"/>
              <a:cs typeface="Calibri" pitchFamily="34" charset="0"/>
            </a:endParaRPr>
          </a:p>
          <a:p>
            <a:pPr algn="just">
              <a:buClrTx/>
              <a:buSzPct val="150000"/>
              <a:buFont typeface="Wingdings" pitchFamily="2" charset="2"/>
              <a:buChar char="ü"/>
            </a:pPr>
            <a:r>
              <a:rPr lang="en-US" sz="1400" dirty="0" smtClean="0">
                <a:latin typeface="Calibri" pitchFamily="34" charset="0"/>
                <a:cs typeface="Calibri" pitchFamily="34" charset="0"/>
              </a:rPr>
              <a:t> </a:t>
            </a:r>
            <a:r>
              <a:rPr lang="el-GR" sz="1400" dirty="0" smtClean="0">
                <a:latin typeface="Calibri" pitchFamily="34" charset="0"/>
                <a:cs typeface="Calibri" pitchFamily="34" charset="0"/>
              </a:rPr>
              <a:t>Συμπληρώσουν την βεβαίωση υποβολής της αίτησης του </a:t>
            </a:r>
            <a:r>
              <a:rPr lang="el-GR" sz="1400" dirty="0" err="1" smtClean="0">
                <a:latin typeface="Calibri" pitchFamily="34" charset="0"/>
                <a:cs typeface="Calibri" pitchFamily="34" charset="0"/>
              </a:rPr>
              <a:t>αιτητή</a:t>
            </a:r>
            <a:r>
              <a:rPr lang="el-GR" sz="1400" dirty="0" smtClean="0">
                <a:latin typeface="Calibri" pitchFamily="34" charset="0"/>
                <a:cs typeface="Calibri" pitchFamily="34" charset="0"/>
              </a:rPr>
              <a:t> – γεωργού. </a:t>
            </a: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Font typeface="Wingdings" pitchFamily="2" charset="2"/>
              <a:buChar char="ü"/>
            </a:pPr>
            <a:endParaRPr lang="el-GR" sz="1400" dirty="0" smtClean="0">
              <a:latin typeface="Calibri" pitchFamily="34" charset="0"/>
              <a:cs typeface="Calibri" pitchFamily="34" charset="0"/>
            </a:endParaRPr>
          </a:p>
          <a:p>
            <a:pPr algn="just">
              <a:buClrTx/>
              <a:buSzPct val="150000"/>
              <a:buNone/>
            </a:pPr>
            <a:endParaRPr lang="en-US" sz="16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
        <p:nvSpPr>
          <p:cNvPr id="6" name="Title 1"/>
          <p:cNvSpPr>
            <a:spLocks noGrp="1"/>
          </p:cNvSpPr>
          <p:nvPr>
            <p:ph type="title"/>
          </p:nvPr>
        </p:nvSpPr>
        <p:spPr>
          <a:xfrm>
            <a:off x="2339752" y="274638"/>
            <a:ext cx="648072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ΕΝΕΡΓΕΙΕΣ ΣΥΜΒΟΥΛΩΝ</a:t>
            </a:r>
            <a:endParaRPr lang="el-GR" sz="5400" b="1" cap="all" dirty="0">
              <a:ln w="0"/>
              <a:solidFill>
                <a:srgbClr val="006600"/>
              </a:solidFill>
              <a:effectLst>
                <a:reflection blurRad="12700" stA="50000" endPos="50000" dist="5000" dir="5400000" sy="-100000" rotWithShape="0"/>
              </a:effectLst>
              <a:latin typeface="Calibri" pitchFamily="34" charset="0"/>
              <a:cs typeface="Calibri" pitchFamily="34" charset="0"/>
            </a:endParaRPr>
          </a:p>
        </p:txBody>
      </p:sp>
      <p:pic>
        <p:nvPicPr>
          <p:cNvPr id="7" name="Picture 6"/>
          <p:cNvPicPr/>
          <p:nvPr/>
        </p:nvPicPr>
        <p:blipFill>
          <a:blip r:embed="rId3" cstate="print"/>
          <a:srcRect/>
          <a:stretch>
            <a:fillRect/>
          </a:stretch>
        </p:blipFill>
        <p:spPr bwMode="auto">
          <a:xfrm>
            <a:off x="1907704" y="2132856"/>
            <a:ext cx="5274310" cy="4508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1412776"/>
            <a:ext cx="8003232" cy="5184576"/>
          </a:xfrm>
        </p:spPr>
        <p:txBody>
          <a:bodyPr>
            <a:normAutofit/>
          </a:bodyPr>
          <a:lstStyle/>
          <a:p>
            <a:pPr algn="just">
              <a:buClrTx/>
              <a:buSzPct val="150000"/>
              <a:buFont typeface="Wingdings" pitchFamily="2" charset="2"/>
              <a:buChar char="ü"/>
            </a:pPr>
            <a:r>
              <a:rPr lang="el-GR" sz="1400" dirty="0" smtClean="0">
                <a:latin typeface="Calibri" pitchFamily="34" charset="0"/>
                <a:cs typeface="Calibri" pitchFamily="34" charset="0"/>
              </a:rPr>
              <a:t>Εκτυπώνουν την υποβληθείσα αίτηση και να την προσυπογράφει ο </a:t>
            </a:r>
            <a:r>
              <a:rPr lang="el-GR" sz="1400" dirty="0" err="1" smtClean="0">
                <a:latin typeface="Calibri" pitchFamily="34" charset="0"/>
                <a:cs typeface="Calibri" pitchFamily="34" charset="0"/>
              </a:rPr>
              <a:t>αιτητής</a:t>
            </a:r>
            <a:r>
              <a:rPr lang="el-GR" sz="1400" dirty="0" smtClean="0">
                <a:latin typeface="Calibri" pitchFamily="34" charset="0"/>
                <a:cs typeface="Calibri" pitchFamily="34" charset="0"/>
              </a:rPr>
              <a:t>. Αυτό το έντυπο να καταχωρείται σε  αρχείο του συμβούλου και να δίδεται αντίγραφο στον γεωργό.</a:t>
            </a:r>
          </a:p>
          <a:p>
            <a:pPr algn="just">
              <a:buClrTx/>
              <a:buSzPct val="150000"/>
              <a:buNone/>
            </a:pPr>
            <a:endParaRPr lang="el-GR" sz="1400" dirty="0" smtClean="0">
              <a:latin typeface="Calibri" pitchFamily="34" charset="0"/>
              <a:cs typeface="Calibri" pitchFamily="34" charset="0"/>
            </a:endParaRPr>
          </a:p>
          <a:p>
            <a:pPr algn="just">
              <a:buClrTx/>
              <a:buSzPct val="150000"/>
              <a:buFont typeface="Wingdings" pitchFamily="2" charset="2"/>
              <a:buChar char="ü"/>
            </a:pPr>
            <a:r>
              <a:rPr lang="el-GR" sz="1400" dirty="0" smtClean="0">
                <a:latin typeface="Calibri" pitchFamily="34" charset="0"/>
                <a:cs typeface="Calibri" pitchFamily="34" charset="0"/>
              </a:rPr>
              <a:t>Εκτυπώνουν την απόδειξη υποβολής της αίτησης για τον γεωργό</a:t>
            </a:r>
          </a:p>
          <a:p>
            <a:pPr algn="just">
              <a:buClrTx/>
              <a:buSzPct val="150000"/>
              <a:buNone/>
            </a:pPr>
            <a:endParaRPr lang="el-GR" sz="1400" dirty="0" smtClean="0">
              <a:latin typeface="Calibri" pitchFamily="34" charset="0"/>
              <a:cs typeface="Calibri" pitchFamily="34" charset="0"/>
            </a:endParaRPr>
          </a:p>
          <a:p>
            <a:pPr algn="just">
              <a:buClrTx/>
              <a:buSzPct val="150000"/>
              <a:buFont typeface="Wingdings" pitchFamily="2" charset="2"/>
              <a:buChar char="ü"/>
            </a:pPr>
            <a:r>
              <a:rPr lang="el-GR" sz="1400" dirty="0" smtClean="0">
                <a:latin typeface="Calibri" pitchFamily="34" charset="0"/>
                <a:cs typeface="Calibri" pitchFamily="34" charset="0"/>
              </a:rPr>
              <a:t>Εκτυπώνουν αντίγραφο της αίτησης αν τυχόν προχωρήσει σε αλλαγές στην αίτηση μετά την υποβολή της.</a:t>
            </a:r>
          </a:p>
          <a:p>
            <a:pPr algn="just">
              <a:buClrTx/>
              <a:buSzPct val="150000"/>
              <a:buNone/>
            </a:pPr>
            <a:endParaRPr lang="el-GR" sz="1400" dirty="0" smtClean="0">
              <a:latin typeface="Calibri" pitchFamily="34" charset="0"/>
              <a:cs typeface="Calibri" pitchFamily="34" charset="0"/>
            </a:endParaRPr>
          </a:p>
          <a:p>
            <a:pPr algn="just">
              <a:buClrTx/>
              <a:buSzPct val="150000"/>
              <a:buFont typeface="Wingdings" pitchFamily="2" charset="2"/>
              <a:buChar char="ü"/>
            </a:pPr>
            <a:r>
              <a:rPr lang="el-GR" sz="1600" b="1" dirty="0" smtClean="0">
                <a:solidFill>
                  <a:srgbClr val="FF0000"/>
                </a:solidFill>
                <a:latin typeface="Calibri" pitchFamily="34" charset="0"/>
                <a:cs typeface="Calibri" pitchFamily="34" charset="0"/>
              </a:rPr>
              <a:t>Σημειώνεται ότι σε περίπτωση υποβολής, λανθασμένα συμπληρωμένης, αίτησης από τον σύμβουλο ο γεωργός δύναται να υποστεί αποκοπή στην χρηματική του επιδότηση.</a:t>
            </a:r>
          </a:p>
          <a:p>
            <a:pPr algn="just">
              <a:buClrTx/>
              <a:buSzPct val="150000"/>
              <a:buNone/>
            </a:pPr>
            <a:endParaRPr lang="el-GR" sz="1600" b="1" dirty="0" smtClean="0">
              <a:solidFill>
                <a:srgbClr val="FF0000"/>
              </a:solidFill>
              <a:latin typeface="Calibri" pitchFamily="34" charset="0"/>
              <a:cs typeface="Calibri" pitchFamily="34" charset="0"/>
            </a:endParaRPr>
          </a:p>
          <a:p>
            <a:pPr algn="just">
              <a:buClrTx/>
              <a:buSzPct val="150000"/>
              <a:buFont typeface="Wingdings" pitchFamily="2" charset="2"/>
              <a:buChar char="ü"/>
            </a:pPr>
            <a:r>
              <a:rPr lang="el-GR" sz="1600" dirty="0" smtClean="0">
                <a:latin typeface="Calibri" pitchFamily="34" charset="0"/>
                <a:cs typeface="Calibri" pitchFamily="34" charset="0"/>
              </a:rPr>
              <a:t>Για υποβολή αίτησης καινούργιων </a:t>
            </a:r>
            <a:r>
              <a:rPr lang="el-GR" sz="1600" dirty="0" err="1" smtClean="0">
                <a:latin typeface="Calibri" pitchFamily="34" charset="0"/>
                <a:cs typeface="Calibri" pitchFamily="34" charset="0"/>
              </a:rPr>
              <a:t>αιτητών</a:t>
            </a:r>
            <a:r>
              <a:rPr lang="el-GR" sz="1600" dirty="0" smtClean="0">
                <a:latin typeface="Calibri" pitchFamily="34" charset="0"/>
                <a:cs typeface="Calibri" pitchFamily="34" charset="0"/>
              </a:rPr>
              <a:t> οι σύμβουλοι πρέπει να προσέλθουν σε Επαρχιακό Γραφείο του ΚΟΑΠ.</a:t>
            </a:r>
          </a:p>
          <a:p>
            <a:pPr algn="just">
              <a:buClrTx/>
              <a:buSzPct val="150000"/>
              <a:buNone/>
            </a:pPr>
            <a:endParaRPr lang="el-GR" sz="1600" dirty="0" smtClean="0">
              <a:latin typeface="Calibri" pitchFamily="34" charset="0"/>
              <a:cs typeface="Calibri" pitchFamily="34" charset="0"/>
            </a:endParaRPr>
          </a:p>
          <a:p>
            <a:pPr algn="ctr">
              <a:buClrTx/>
              <a:buSzPct val="150000"/>
              <a:buFont typeface="Wingdings" pitchFamily="2" charset="2"/>
              <a:buChar char="ü"/>
            </a:pPr>
            <a:r>
              <a:rPr lang="el-GR" sz="1600" dirty="0" smtClean="0">
                <a:latin typeface="Calibri" pitchFamily="34" charset="0"/>
                <a:cs typeface="Calibri" pitchFamily="34" charset="0"/>
              </a:rPr>
              <a:t> Περισσότερες πληροφορίες για</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τους λόγους και τα ποσοστά ποινών και αποκοπών που μπορεί να υποστεί μία αίτηση μπορείτε να βρείτε στο ενημερωτικό έντυπο του ΚΟΑΠ στην διεύθυνση  </a:t>
            </a:r>
            <a:r>
              <a:rPr lang="en-US" sz="1600" b="1" u="sng" dirty="0" smtClean="0">
                <a:solidFill>
                  <a:srgbClr val="0070C0"/>
                </a:solidFill>
                <a:latin typeface="Calibri" pitchFamily="34" charset="0"/>
                <a:cs typeface="Calibri" pitchFamily="34" charset="0"/>
              </a:rPr>
              <a:t>http://www.capo.gov.cy</a:t>
            </a:r>
            <a:endParaRPr lang="el-GR" sz="1600" dirty="0" smtClean="0">
              <a:latin typeface="Calibri" pitchFamily="34" charset="0"/>
              <a:cs typeface="Calibri" pitchFamily="34" charset="0"/>
            </a:endParaRPr>
          </a:p>
          <a:p>
            <a:pPr algn="just">
              <a:buClrTx/>
              <a:buSzPct val="150000"/>
              <a:buNone/>
            </a:pPr>
            <a:endParaRPr lang="en-US" sz="1600"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
        <p:nvSpPr>
          <p:cNvPr id="6" name="Title 1"/>
          <p:cNvSpPr>
            <a:spLocks noGrp="1"/>
          </p:cNvSpPr>
          <p:nvPr>
            <p:ph type="title"/>
          </p:nvPr>
        </p:nvSpPr>
        <p:spPr>
          <a:xfrm>
            <a:off x="2339752" y="274638"/>
            <a:ext cx="6480720"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dirty="0" smtClean="0">
                <a:ln w="0"/>
                <a:solidFill>
                  <a:srgbClr val="006600"/>
                </a:solidFill>
                <a:effectLst>
                  <a:reflection blurRad="12700" stA="50000" endPos="50000" dist="5000" dir="5400000" sy="-100000" rotWithShape="0"/>
                </a:effectLst>
                <a:latin typeface="Calibri" pitchFamily="34" charset="0"/>
                <a:cs typeface="Calibri" pitchFamily="34" charset="0"/>
              </a:rPr>
              <a:t>ΕΝΕΡΓΕΙΕΣ ΣΥΜΒΟΥΛΩΝ</a:t>
            </a:r>
            <a:endParaRPr lang="el-GR" sz="5400" b="1" cap="all" dirty="0">
              <a:ln w="0"/>
              <a:solidFill>
                <a:srgbClr val="006600"/>
              </a:solidFill>
              <a:effectLst>
                <a:reflection blurRad="12700" stA="50000" endPos="50000" dist="5000" dir="5400000" sy="-100000" rotWithShape="0"/>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
        <p:nvSpPr>
          <p:cNvPr id="6" name="TextBox 5"/>
          <p:cNvSpPr txBox="1"/>
          <p:nvPr/>
        </p:nvSpPr>
        <p:spPr>
          <a:xfrm>
            <a:off x="899592" y="1124744"/>
            <a:ext cx="7848872" cy="923330"/>
          </a:xfrm>
          <a:prstGeom prst="rect">
            <a:avLst/>
          </a:prstGeom>
          <a:noFill/>
        </p:spPr>
        <p:txBody>
          <a:bodyPr wrap="square" rtlCol="0">
            <a:spAutoFit/>
          </a:bodyPr>
          <a:lstStyle/>
          <a:p>
            <a:pPr algn="ctr"/>
            <a:r>
              <a:rPr lang="el-GR" b="1" dirty="0" smtClean="0">
                <a:latin typeface="Calibri" pitchFamily="34" charset="0"/>
              </a:rPr>
              <a:t>ΜΕΤΑ ΤΗΝ ΟΛΟΚΛΗΡΩΣΗ ΤΗΣ ΕΚΠΑΙΔΕΥΣΗΣ </a:t>
            </a:r>
          </a:p>
          <a:p>
            <a:pPr algn="ctr"/>
            <a:r>
              <a:rPr lang="el-GR" b="1" dirty="0" smtClean="0">
                <a:latin typeface="Calibri" pitchFamily="34" charset="0"/>
              </a:rPr>
              <a:t>ΓΙΑ ΝΑ ΔΗΜΟΣΙΕΥΘΕΙ ΤΟ ΟΝΟΜΑ ΣΑΣ ΩΣ ΣΥΜΒΟΥΛΟΣ</a:t>
            </a:r>
          </a:p>
          <a:p>
            <a:pPr algn="ctr"/>
            <a:r>
              <a:rPr lang="el-GR" b="1" dirty="0" smtClean="0">
                <a:latin typeface="Calibri" pitchFamily="34" charset="0"/>
              </a:rPr>
              <a:t> ΠΑΡΑΚΑΛΕΙΣΤΕ ΟΠΩΣ ΣΥΜΠΛΗΡΩΣΕΤΕ ΤΗΝ ΥΠΕΥΘΥΝΗ ΔΗΛΩΣΗ</a:t>
            </a:r>
            <a:endParaRPr lang="el-GR" b="1" dirty="0">
              <a:latin typeface="Calibri" pitchFamily="34" charset="0"/>
            </a:endParaRPr>
          </a:p>
        </p:txBody>
      </p:sp>
      <p:pic>
        <p:nvPicPr>
          <p:cNvPr id="10" name="Picture 9"/>
          <p:cNvPicPr/>
          <p:nvPr/>
        </p:nvPicPr>
        <p:blipFill>
          <a:blip r:embed="rId3" cstate="print"/>
          <a:srcRect/>
          <a:stretch>
            <a:fillRect/>
          </a:stretch>
        </p:blipFill>
        <p:spPr bwMode="auto">
          <a:xfrm>
            <a:off x="2411761" y="2132856"/>
            <a:ext cx="4536504" cy="4542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a:t>
            </a:r>
            <a:r>
              <a:rPr lang="en-US" sz="5400" b="1" dirty="0" smtClean="0">
                <a:solidFill>
                  <a:schemeClr val="tx1"/>
                </a:solidFill>
                <a:latin typeface="Calibri" pitchFamily="34" charset="0"/>
                <a:cs typeface="Calibri" pitchFamily="34" charset="0"/>
              </a:rPr>
              <a:t>A</a:t>
            </a:r>
            <a:r>
              <a:rPr lang="el-GR" sz="5400" b="1" dirty="0" smtClean="0">
                <a:solidFill>
                  <a:schemeClr val="tx1"/>
                </a:solidFill>
                <a:latin typeface="Calibri" pitchFamily="34" charset="0"/>
                <a:cs typeface="Calibri" pitchFamily="34" charset="0"/>
              </a:rPr>
              <a:t>΄</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FFC000"/>
          </a:solidFill>
        </p:spPr>
        <p:txBody>
          <a:bodyPr>
            <a:normAutofit fontScale="92500" lnSpcReduction="10000"/>
          </a:bodyPr>
          <a:lstStyle/>
          <a:p>
            <a:pPr algn="ctr">
              <a:buNone/>
            </a:pPr>
            <a:endParaRPr lang="el-GR" dirty="0" smtClean="0"/>
          </a:p>
          <a:p>
            <a:pPr algn="ctr">
              <a:buNone/>
            </a:pPr>
            <a:r>
              <a:rPr lang="el-GR" sz="4400" b="1" dirty="0" smtClean="0">
                <a:latin typeface="Calibri" pitchFamily="34" charset="0"/>
                <a:cs typeface="Calibri" pitchFamily="34" charset="0"/>
              </a:rPr>
              <a:t>ΑΝΑΝΕΩΣΗ ΜΗΤΡΩΟΥ ΓΕΩΡΓΙΚΗΣ ΓΗΣ</a:t>
            </a:r>
          </a:p>
          <a:p>
            <a:pPr algn="ctr">
              <a:buNone/>
            </a:pPr>
            <a:endParaRPr lang="el-GR" sz="4400" b="1" dirty="0" smtClean="0">
              <a:latin typeface="Calibri" pitchFamily="34" charset="0"/>
              <a:cs typeface="Calibri" pitchFamily="34" charset="0"/>
            </a:endParaRPr>
          </a:p>
          <a:p>
            <a:pPr algn="ctr">
              <a:buNone/>
            </a:pPr>
            <a:r>
              <a:rPr lang="el-GR" sz="4400" b="1" dirty="0" smtClean="0">
                <a:latin typeface="Calibri" pitchFamily="34" charset="0"/>
                <a:cs typeface="Calibri" pitchFamily="34" charset="0"/>
              </a:rPr>
              <a:t>18/02/2013 – 15/03/2013</a:t>
            </a:r>
            <a:endParaRPr lang="el-GR" sz="4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a:ln>
            <a:solidFill>
              <a:schemeClr val="accent1"/>
            </a:solidFill>
          </a:ln>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ΑΝΑΝΕΩΣΗ ΜΗΤΡΩΟΥ ΓΕΩΡΓΙΚΗΣ ΓΗΣ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96752"/>
            <a:ext cx="8147248" cy="5400600"/>
          </a:xfrm>
        </p:spPr>
        <p:txBody>
          <a:bodyPr>
            <a:normAutofit fontScale="85000" lnSpcReduction="20000"/>
          </a:bodyPr>
          <a:lstStyle/>
          <a:p>
            <a:pPr>
              <a:buNone/>
            </a:pPr>
            <a:r>
              <a:rPr lang="el-GR" sz="1700" b="1" dirty="0" smtClean="0">
                <a:latin typeface="Calibri" pitchFamily="34" charset="0"/>
                <a:cs typeface="Calibri" pitchFamily="34" charset="0"/>
              </a:rPr>
              <a:t>Τι είναι το Μητρώο Γεωργικής Γης?</a:t>
            </a:r>
          </a:p>
          <a:p>
            <a:pPr marL="0" indent="12700" algn="just">
              <a:buNone/>
              <a:defRPr/>
            </a:pPr>
            <a:r>
              <a:rPr lang="el-GR" sz="1600" dirty="0" smtClean="0">
                <a:latin typeface="Calibri" pitchFamily="34" charset="0"/>
                <a:cs typeface="Calibri" pitchFamily="34" charset="0"/>
              </a:rPr>
              <a:t>-Αποτελεί τη γεωγραφική αποτύπωση του συνόλου των εκτάσεων των εκμεταλλεύσεων των γεωργών.</a:t>
            </a:r>
          </a:p>
          <a:p>
            <a:pPr marL="0" indent="12700" algn="just">
              <a:buNone/>
              <a:defRPr/>
            </a:pPr>
            <a:r>
              <a:rPr lang="el-GR" sz="1600" dirty="0" smtClean="0">
                <a:latin typeface="Calibri" pitchFamily="34" charset="0"/>
                <a:cs typeface="Calibri" pitchFamily="34" charset="0"/>
              </a:rPr>
              <a:t>-Σε περίπτωση που η αίτηση του γεωργού για το τρέχον έτος (2013) έχει διαφορές</a:t>
            </a:r>
            <a:r>
              <a:rPr lang="el-GR" sz="1600" b="1" dirty="0" smtClean="0">
                <a:solidFill>
                  <a:srgbClr val="0070C0"/>
                </a:solidFill>
                <a:latin typeface="Calibri" pitchFamily="34" charset="0"/>
                <a:cs typeface="Calibri" pitchFamily="34" charset="0"/>
              </a:rPr>
              <a:t>**</a:t>
            </a:r>
            <a:r>
              <a:rPr lang="el-GR" sz="1600" dirty="0" smtClean="0">
                <a:latin typeface="Calibri" pitchFamily="34" charset="0"/>
                <a:cs typeface="Calibri" pitchFamily="34" charset="0"/>
              </a:rPr>
              <a:t> από αυτήν του προηγούμενου χρόνου (2012)  θα πρέπει οι διαφορές αυτές να αποτυπωθούν στο Μητρώο Γεωργικής Γης σε προκαθορισμένη περίοδο πριν την υποβολή της Ενιαίας Αίτησης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 </a:t>
            </a:r>
          </a:p>
          <a:p>
            <a:pPr marL="0" indent="12700" algn="just">
              <a:buNone/>
              <a:defRPr/>
            </a:pPr>
            <a:r>
              <a:rPr lang="el-GR" sz="1600" dirty="0" smtClean="0">
                <a:latin typeface="Calibri" pitchFamily="34" charset="0"/>
                <a:cs typeface="Calibri" pitchFamily="34" charset="0"/>
              </a:rPr>
              <a:t>-Η ενημέρωση του Μητρώου Γεωργικής Γης , γίνεται μέσω του ηλεκτρονικού συστήματος υποβολής (EAS).</a:t>
            </a:r>
          </a:p>
          <a:p>
            <a:pPr marL="0" indent="12700" algn="just">
              <a:buNone/>
              <a:defRPr/>
            </a:pPr>
            <a:r>
              <a:rPr lang="el-GR" sz="1400" b="1" dirty="0" smtClean="0">
                <a:solidFill>
                  <a:srgbClr val="0070C0"/>
                </a:solidFill>
                <a:latin typeface="Calibri" pitchFamily="34" charset="0"/>
                <a:cs typeface="Calibri" pitchFamily="34" charset="0"/>
              </a:rPr>
              <a:t>**</a:t>
            </a:r>
            <a:r>
              <a:rPr lang="el-GR" sz="1400" b="1" i="1" dirty="0" smtClean="0">
                <a:solidFill>
                  <a:srgbClr val="0070C0"/>
                </a:solidFill>
                <a:latin typeface="Calibri" pitchFamily="34" charset="0"/>
                <a:cs typeface="Calibri" pitchFamily="34" charset="0"/>
              </a:rPr>
              <a:t>(αλλαγές στην έκταση τεμαχίων, καλλιέργειας, διαγραφή τεμαχίου από εκμετάλλευση / προσθήκη τεμαχίου στην εκμετάλλευση).</a:t>
            </a:r>
          </a:p>
          <a:p>
            <a:pPr>
              <a:buNone/>
            </a:pPr>
            <a:r>
              <a:rPr lang="el-GR" sz="1700" b="1" dirty="0" smtClean="0">
                <a:latin typeface="Calibri" pitchFamily="34" charset="0"/>
                <a:cs typeface="Calibri" pitchFamily="34" charset="0"/>
              </a:rPr>
              <a:t>Ποιος είναι ο ρόλος του Μητρώου Γεωργικής Γης?</a:t>
            </a:r>
          </a:p>
          <a:p>
            <a:pPr>
              <a:buNone/>
            </a:pPr>
            <a:r>
              <a:rPr lang="el-GR" sz="1600" dirty="0" smtClean="0">
                <a:latin typeface="Calibri" pitchFamily="34" charset="0"/>
                <a:cs typeface="Calibri" pitchFamily="34" charset="0"/>
              </a:rPr>
              <a:t>Το Μ.Γ.Γ  έχει τον ρόλο της καταγραφής των εκτάσεων των γεωργών και του μετέπειτα προκαταρκτικού</a:t>
            </a:r>
          </a:p>
          <a:p>
            <a:pPr>
              <a:buNone/>
            </a:pPr>
            <a:r>
              <a:rPr lang="el-GR" sz="1600" dirty="0" smtClean="0">
                <a:latin typeface="Calibri" pitchFamily="34" charset="0"/>
                <a:cs typeface="Calibri" pitchFamily="34" charset="0"/>
              </a:rPr>
              <a:t>ελέγχου των εκτάσεων που προτίθενται  να δηλωθούν από τους γεωργούς κατά την υποβολή της αίτησης. Οι</a:t>
            </a:r>
          </a:p>
          <a:p>
            <a:pPr>
              <a:buNone/>
            </a:pPr>
            <a:r>
              <a:rPr lang="el-GR" sz="1600" dirty="0" smtClean="0">
                <a:latin typeface="Calibri" pitchFamily="34" charset="0"/>
                <a:cs typeface="Calibri" pitchFamily="34" charset="0"/>
              </a:rPr>
              <a:t>έλεγχοι θα γίνονται από τον ΚΟΑΠ.</a:t>
            </a:r>
          </a:p>
          <a:p>
            <a:pPr>
              <a:buNone/>
            </a:pPr>
            <a:r>
              <a:rPr lang="el-GR" sz="1700" b="1" dirty="0" smtClean="0">
                <a:latin typeface="Calibri" pitchFamily="34" charset="0"/>
                <a:cs typeface="Calibri" pitchFamily="34" charset="0"/>
              </a:rPr>
              <a:t>Πως λειτουργεί το Μ.Γ.Γ?</a:t>
            </a:r>
          </a:p>
          <a:p>
            <a:pPr>
              <a:buNone/>
            </a:pPr>
            <a:r>
              <a:rPr lang="el-GR" sz="1500" dirty="0" smtClean="0">
                <a:latin typeface="Calibri" pitchFamily="34" charset="0"/>
                <a:cs typeface="Calibri" pitchFamily="34" charset="0"/>
              </a:rPr>
              <a:t>- </a:t>
            </a:r>
            <a:r>
              <a:rPr lang="el-GR" sz="1600" dirty="0" smtClean="0">
                <a:latin typeface="Calibri" pitchFamily="34" charset="0"/>
                <a:cs typeface="Calibri" pitchFamily="34" charset="0"/>
              </a:rPr>
              <a:t>Ο κάθε γεωργός που προτίθεται υποβάλει αίτηση για το 2013 υποχρεούται να ενημερώσει το Μ.Γ.Γ  με τα</a:t>
            </a:r>
          </a:p>
          <a:p>
            <a:pPr>
              <a:buNone/>
            </a:pPr>
            <a:r>
              <a:rPr lang="el-GR" sz="1600" dirty="0" smtClean="0">
                <a:latin typeface="Calibri" pitchFamily="34" charset="0"/>
                <a:cs typeface="Calibri" pitchFamily="34" charset="0"/>
              </a:rPr>
              <a:t>τεμάχια που προτίθεται να δηλώσει στην αίτηση του που θα </a:t>
            </a:r>
            <a:r>
              <a:rPr lang="el-GR" sz="1600" dirty="0" smtClean="0">
                <a:latin typeface="Calibri" pitchFamily="34" charset="0"/>
                <a:cs typeface="Calibri" pitchFamily="34" charset="0"/>
              </a:rPr>
              <a:t>υποβάλει </a:t>
            </a:r>
            <a:r>
              <a:rPr lang="el-GR" sz="1600" dirty="0" smtClean="0">
                <a:latin typeface="Calibri" pitchFamily="34" charset="0"/>
                <a:cs typeface="Calibri" pitchFamily="34" charset="0"/>
              </a:rPr>
              <a:t>στις </a:t>
            </a:r>
            <a:r>
              <a:rPr lang="el-GR" sz="1600" b="1" dirty="0" smtClean="0">
                <a:latin typeface="Calibri" pitchFamily="34" charset="0"/>
                <a:cs typeface="Calibri" pitchFamily="34" charset="0"/>
              </a:rPr>
              <a:t>26/03/2013 - 19/04/2013.</a:t>
            </a:r>
          </a:p>
          <a:p>
            <a:pPr>
              <a:buNone/>
            </a:pPr>
            <a:r>
              <a:rPr lang="el-GR" sz="1600" dirty="0" smtClean="0">
                <a:latin typeface="Calibri" pitchFamily="34" charset="0"/>
                <a:cs typeface="Calibri" pitchFamily="34" charset="0"/>
              </a:rPr>
              <a:t>- Μετά την ενημέρωση του Μ.Γ.Γ ακολουθούν </a:t>
            </a:r>
            <a:r>
              <a:rPr lang="el-GR" sz="1600" dirty="0" smtClean="0">
                <a:latin typeface="Calibri" pitchFamily="34" charset="0"/>
                <a:cs typeface="Calibri" pitchFamily="34" charset="0"/>
              </a:rPr>
              <a:t>διοικητικοί </a:t>
            </a:r>
            <a:r>
              <a:rPr lang="el-GR" sz="1600" dirty="0" smtClean="0">
                <a:latin typeface="Calibri" pitchFamily="34" charset="0"/>
                <a:cs typeface="Calibri" pitchFamily="34" charset="0"/>
              </a:rPr>
              <a:t>έλεγχοι από τον ΚΟΑΠ με απώτερο σκοπό την</a:t>
            </a:r>
          </a:p>
          <a:p>
            <a:pPr>
              <a:buNone/>
            </a:pPr>
            <a:r>
              <a:rPr lang="el-GR" sz="1600" dirty="0" smtClean="0">
                <a:latin typeface="Calibri" pitchFamily="34" charset="0"/>
                <a:cs typeface="Calibri" pitchFamily="34" charset="0"/>
              </a:rPr>
              <a:t>ενημέρωση του γεωργού για τυχόν σφάλματα στα στοιχεία των τεμαχίων που δήλωσε στο Μ.Γ.Γ. πριν την</a:t>
            </a:r>
          </a:p>
          <a:p>
            <a:pPr>
              <a:buNone/>
            </a:pPr>
            <a:r>
              <a:rPr lang="el-GR" sz="1600" dirty="0" smtClean="0">
                <a:latin typeface="Calibri" pitchFamily="34" charset="0"/>
                <a:cs typeface="Calibri" pitchFamily="34" charset="0"/>
              </a:rPr>
              <a:t>υποβολή της αίτησης του.</a:t>
            </a:r>
          </a:p>
          <a:p>
            <a:pPr>
              <a:buNone/>
            </a:pPr>
            <a:r>
              <a:rPr lang="el-GR" sz="1700" b="1" dirty="0" smtClean="0">
                <a:latin typeface="Calibri" pitchFamily="34" charset="0"/>
                <a:cs typeface="Calibri" pitchFamily="34" charset="0"/>
              </a:rPr>
              <a:t>Σε τι χρησιμεύει η ενημέρωση του Μ.Γ.Γ?</a:t>
            </a:r>
          </a:p>
          <a:p>
            <a:pPr marL="0" indent="12700" algn="just">
              <a:buNone/>
              <a:defRPr/>
            </a:pPr>
            <a:r>
              <a:rPr lang="el-GR" sz="1600" dirty="0" smtClean="0">
                <a:latin typeface="Calibri" pitchFamily="34" charset="0"/>
              </a:rPr>
              <a:t>Το Μ.Γ.Γ αναμένεται να προσφέρει πολλαπλά οφέλη στους γεωργούς, με σημαντικότερο, τον περιορισμό της πιθανότητας επιβολής ανεπιθύμητων αποκοπών χρηματικών ποσών λόγω αποκλίσεων στις αιτήσεις επιδότησης αφού τα τεμάχια τους θα ελέγχονται διοικητικά και θα ενημερώνονται για τυχόν σφάλματα, πριν την υποβολή της επίσημης αίτηση τους. </a:t>
            </a:r>
            <a:endParaRPr lang="el-GR" sz="16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a:ln>
            <a:solidFill>
              <a:schemeClr val="accent1"/>
            </a:solidFill>
          </a:ln>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ΑΝΑΝΕΩΣΗ ΜΗΤΡΩΟΥ ΓΕΩΡΓΙΚΗΣ ΓΗΣ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112568"/>
          </a:xfrm>
        </p:spPr>
        <p:txBody>
          <a:bodyPr/>
          <a:lstStyle/>
          <a:p>
            <a:pPr>
              <a:buNone/>
            </a:pPr>
            <a:r>
              <a:rPr lang="el-GR" dirty="0" smtClean="0">
                <a:latin typeface="+mj-lt"/>
              </a:rPr>
              <a:t>                    </a:t>
            </a:r>
            <a:r>
              <a:rPr lang="el-GR" sz="1800" dirty="0" smtClean="0">
                <a:latin typeface="Calibri" pitchFamily="34" charset="0"/>
                <a:cs typeface="Calibri" pitchFamily="34" charset="0"/>
              </a:rPr>
              <a:t>Εισαγωγή στο Σύστημα Ηλεκτρονικής Υποβολής Αιτήσεων</a:t>
            </a:r>
          </a:p>
          <a:p>
            <a:pPr>
              <a:buNone/>
            </a:pPr>
            <a:r>
              <a:rPr lang="el-GR" sz="1800" dirty="0" smtClean="0">
                <a:latin typeface="Calibri" pitchFamily="34" charset="0"/>
                <a:cs typeface="Calibri" pitchFamily="34" charset="0"/>
              </a:rPr>
              <a:t>                                           μέσω της Ηλεκτρονικής Διεύθυνσης :</a:t>
            </a:r>
          </a:p>
          <a:p>
            <a:pPr>
              <a:buNone/>
            </a:pPr>
            <a:r>
              <a:rPr lang="en-US" sz="2000" dirty="0" smtClean="0">
                <a:latin typeface="Calibri" pitchFamily="34" charset="0"/>
                <a:cs typeface="Calibri" pitchFamily="34" charset="0"/>
              </a:rPr>
              <a:t>                                     </a:t>
            </a:r>
            <a:r>
              <a:rPr lang="en-US" sz="2000" b="1" dirty="0" smtClean="0">
                <a:solidFill>
                  <a:srgbClr val="0070C0"/>
                </a:solidFill>
                <a:latin typeface="Calibri" pitchFamily="34" charset="0"/>
                <a:cs typeface="Calibri" pitchFamily="34" charset="0"/>
              </a:rPr>
              <a:t>https://www.eas.capo.gov.cy</a:t>
            </a:r>
          </a:p>
          <a:p>
            <a:pPr>
              <a:buNone/>
            </a:pPr>
            <a:r>
              <a:rPr lang="en-US" sz="2000" dirty="0" smtClean="0">
                <a:solidFill>
                  <a:srgbClr val="0070C0"/>
                </a:solidFill>
                <a:latin typeface="+mj-lt"/>
              </a:rPr>
              <a:t>                      </a:t>
            </a:r>
            <a:r>
              <a:rPr lang="en-US" sz="2000" dirty="0" smtClean="0">
                <a:solidFill>
                  <a:srgbClr val="0070C0"/>
                </a:solidFill>
                <a:latin typeface="Calibri" pitchFamily="34" charset="0"/>
                <a:cs typeface="Calibri" pitchFamily="34" charset="0"/>
              </a:rPr>
              <a:t> </a:t>
            </a:r>
            <a:r>
              <a:rPr lang="el-GR" sz="1800" dirty="0" smtClean="0">
                <a:latin typeface="Calibri" pitchFamily="34" charset="0"/>
                <a:cs typeface="Calibri" pitchFamily="34" charset="0"/>
              </a:rPr>
              <a:t>Γράψε τον Κωδικό Χρήστη και το Σύνθημα (</a:t>
            </a:r>
            <a:r>
              <a:rPr lang="en-US" sz="1800" dirty="0" smtClean="0">
                <a:latin typeface="Calibri" pitchFamily="34" charset="0"/>
                <a:cs typeface="Calibri" pitchFamily="34" charset="0"/>
              </a:rPr>
              <a:t>Password</a:t>
            </a:r>
            <a:r>
              <a:rPr lang="el-GR"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της αίτησης</a:t>
            </a:r>
          </a:p>
          <a:p>
            <a:pPr>
              <a:buNone/>
            </a:pPr>
            <a:r>
              <a:rPr lang="el-GR" sz="1800" dirty="0" smtClean="0">
                <a:latin typeface="Calibri" pitchFamily="34" charset="0"/>
                <a:cs typeface="Calibri" pitchFamily="34" charset="0"/>
              </a:rPr>
              <a:t>                                                που ενδιαφέρεστε να υποβάλετε</a:t>
            </a:r>
            <a:endParaRPr lang="en-US" sz="18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8" name="Right Arrow 7"/>
          <p:cNvSpPr/>
          <p:nvPr/>
        </p:nvSpPr>
        <p:spPr>
          <a:xfrm>
            <a:off x="611560" y="249289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a:t>
            </a:r>
            <a:r>
              <a:rPr lang="en-US" b="1" dirty="0" smtClean="0">
                <a:latin typeface="Calibri" pitchFamily="34" charset="0"/>
                <a:cs typeface="Calibri" pitchFamily="34" charset="0"/>
              </a:rPr>
              <a:t>2</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p:nvPr/>
        </p:nvPicPr>
        <p:blipFill>
          <a:blip r:embed="rId3" cstate="print"/>
          <a:srcRect/>
          <a:stretch>
            <a:fillRect/>
          </a:stretch>
        </p:blipFill>
        <p:spPr bwMode="auto">
          <a:xfrm>
            <a:off x="2483768" y="3356992"/>
            <a:ext cx="4176464"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Oval 18"/>
          <p:cNvSpPr/>
          <p:nvPr/>
        </p:nvSpPr>
        <p:spPr>
          <a:xfrm>
            <a:off x="3995936" y="4941168"/>
            <a:ext cx="93610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3995936" y="5301208"/>
            <a:ext cx="93610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11560" y="141277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1</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t>
            </a:r>
            <a:r>
              <a:rPr lang="el-GR" sz="3600" b="1" dirty="0" smtClean="0">
                <a:solidFill>
                  <a:schemeClr val="tx1"/>
                </a:solidFill>
                <a:latin typeface="Calibri" pitchFamily="34" charset="0"/>
                <a:cs typeface="Calibri" pitchFamily="34" charset="0"/>
              </a:rPr>
              <a:t>ΑΝΑΝΕΩΣΗ ΜΗΤΡΩΟΥ ΓΕΩΡΓΙΚΗΣ ΓΗΣ</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Πάτησε                                                                        για να  εμφανιστεί</a:t>
            </a:r>
          </a:p>
          <a:p>
            <a:pPr>
              <a:buNone/>
            </a:pPr>
            <a:r>
              <a:rPr lang="el-GR" sz="1800" dirty="0" smtClean="0">
                <a:latin typeface="Calibri" pitchFamily="34" charset="0"/>
                <a:cs typeface="Calibri" pitchFamily="34" charset="0"/>
              </a:rPr>
              <a:t>                              η σελίδα που περιέχει την αίτηση με τα στοιχεία που εγκρίθηκαν </a:t>
            </a:r>
          </a:p>
          <a:p>
            <a:pPr>
              <a:buNone/>
            </a:pPr>
            <a:r>
              <a:rPr lang="el-GR" sz="1800" dirty="0" smtClean="0">
                <a:latin typeface="Calibri" pitchFamily="34" charset="0"/>
                <a:cs typeface="Calibri" pitchFamily="34" charset="0"/>
              </a:rPr>
              <a:t>                             από την αίτηση του προηγούμενου χρόνου (2012). </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ounded Rectangle 27"/>
          <p:cNvSpPr/>
          <p:nvPr/>
        </p:nvSpPr>
        <p:spPr>
          <a:xfrm>
            <a:off x="3059832" y="1484784"/>
            <a:ext cx="3528392" cy="2880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latin typeface="Calibri" pitchFamily="34" charset="0"/>
                <a:cs typeface="Calibri" pitchFamily="34" charset="0"/>
              </a:rPr>
              <a:t>Μητρώο Γεωργικής Γης</a:t>
            </a:r>
            <a:endParaRPr lang="el-GR" sz="2000" dirty="0">
              <a:solidFill>
                <a:schemeClr val="tx1"/>
              </a:solidFill>
              <a:latin typeface="Calibri" pitchFamily="34" charset="0"/>
              <a:cs typeface="Calibri" pitchFamily="34" charset="0"/>
            </a:endParaRPr>
          </a:p>
        </p:txBody>
      </p:sp>
      <p:cxnSp>
        <p:nvCxnSpPr>
          <p:cNvPr id="31" name="Straight Arrow Connector 30"/>
          <p:cNvCxnSpPr/>
          <p:nvPr/>
        </p:nvCxnSpPr>
        <p:spPr>
          <a:xfrm flipH="1" flipV="1">
            <a:off x="6516216" y="1700808"/>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cstate="print"/>
          <a:srcRect/>
          <a:stretch>
            <a:fillRect/>
          </a:stretch>
        </p:blipFill>
        <p:spPr bwMode="auto">
          <a:xfrm>
            <a:off x="1115616" y="2708920"/>
            <a:ext cx="7416824" cy="35283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1403648" y="4653136"/>
            <a:ext cx="1656184" cy="14401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3</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dirty="0" smtClean="0">
                <a:solidFill>
                  <a:schemeClr val="tx1"/>
                </a:solidFill>
              </a:rPr>
              <a:t>     </a:t>
            </a:r>
            <a:r>
              <a:rPr lang="el-GR" sz="3600" b="1" dirty="0" smtClean="0">
                <a:solidFill>
                  <a:schemeClr val="tx1"/>
                </a:solidFill>
                <a:latin typeface="Calibri" pitchFamily="34" charset="0"/>
                <a:cs typeface="Calibri" pitchFamily="34" charset="0"/>
              </a:rPr>
              <a:t>ΑΝΑΝΕΩΣΗ ΜΗΤΡΩΟΥ ΓΕΩΡΓΙΚΗΣ ΓΗΣ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Εμφάνιση αίτησης με τα στοιχεία του προηγούμενου χρόνου (2012)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srcRect/>
          <a:stretch>
            <a:fillRect/>
          </a:stretch>
        </p:blipFill>
        <p:spPr bwMode="auto">
          <a:xfrm>
            <a:off x="971600" y="1916832"/>
            <a:ext cx="7311985" cy="44639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5"/>
          <p:cNvSpPr/>
          <p:nvPr/>
        </p:nvSpPr>
        <p:spPr>
          <a:xfrm>
            <a:off x="3563888" y="4149080"/>
            <a:ext cx="360040"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2915816" y="5805264"/>
            <a:ext cx="1584176"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Straight Arrow Connector 8"/>
          <p:cNvCxnSpPr>
            <a:stCxn id="6" idx="2"/>
          </p:cNvCxnSpPr>
          <p:nvPr/>
        </p:nvCxnSpPr>
        <p:spPr>
          <a:xfrm flipH="1">
            <a:off x="683568" y="4257092"/>
            <a:ext cx="2880320" cy="684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flipH="1" flipV="1">
            <a:off x="683568" y="4941168"/>
            <a:ext cx="2232248" cy="9721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4005064"/>
            <a:ext cx="936104" cy="830997"/>
          </a:xfrm>
          <a:prstGeom prst="rect">
            <a:avLst/>
          </a:prstGeom>
          <a:noFill/>
        </p:spPr>
        <p:txBody>
          <a:bodyPr wrap="square" rtlCol="0">
            <a:spAutoFit/>
          </a:bodyPr>
          <a:lstStyle/>
          <a:p>
            <a:r>
              <a:rPr lang="el-GR" sz="1200" b="1" dirty="0" smtClean="0">
                <a:latin typeface="Calibri" pitchFamily="34" charset="0"/>
              </a:rPr>
              <a:t>Είσοδος στην εφαρμογή</a:t>
            </a:r>
          </a:p>
          <a:p>
            <a:r>
              <a:rPr lang="en-US" sz="1200" b="1" dirty="0" smtClean="0">
                <a:latin typeface="Calibri" pitchFamily="34" charset="0"/>
              </a:rPr>
              <a:t>WEB-GIS</a:t>
            </a:r>
            <a:endParaRPr lang="el-GR" sz="1200" b="1" dirty="0">
              <a:latin typeface="Calibri" pitchFamily="34" charset="0"/>
            </a:endParaRPr>
          </a:p>
        </p:txBody>
      </p:sp>
      <p:sp>
        <p:nvSpPr>
          <p:cNvPr id="14" name="Rectangle 13"/>
          <p:cNvSpPr/>
          <p:nvPr/>
        </p:nvSpPr>
        <p:spPr>
          <a:xfrm>
            <a:off x="1115616" y="3717032"/>
            <a:ext cx="1656184" cy="14401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dirty="0" smtClean="0">
                <a:solidFill>
                  <a:schemeClr val="tx1"/>
                </a:solidFill>
              </a:rPr>
              <a:t>     </a:t>
            </a:r>
            <a:r>
              <a:rPr lang="el-GR" sz="3600" b="1" dirty="0" smtClean="0">
                <a:solidFill>
                  <a:schemeClr val="tx1"/>
                </a:solidFill>
                <a:latin typeface="Calibri" pitchFamily="34" charset="0"/>
                <a:cs typeface="Calibri" pitchFamily="34" charset="0"/>
              </a:rPr>
              <a:t>ΑΝΑΝΕΩΣΗ ΜΗΤΡΩΟΥ ΓΕΩΡΓΙΚΗΣ ΓΗΣ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3"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hchimonides\AppData\Local\Microsoft\Windows\Temporary Internet Files\Content.Outlook\8ONAC4KQ\snapshot1.png"/>
          <p:cNvPicPr>
            <a:picLocks noChangeAspect="1" noChangeArrowheads="1"/>
          </p:cNvPicPr>
          <p:nvPr/>
        </p:nvPicPr>
        <p:blipFill>
          <a:blip r:embed="rId4" cstate="print"/>
          <a:srcRect/>
          <a:stretch>
            <a:fillRect/>
          </a:stretch>
        </p:blipFill>
        <p:spPr bwMode="auto">
          <a:xfrm>
            <a:off x="1259632" y="1844824"/>
            <a:ext cx="6048672" cy="4013061"/>
          </a:xfrm>
          <a:prstGeom prst="rect">
            <a:avLst/>
          </a:prstGeom>
          <a:noFill/>
        </p:spPr>
      </p:pic>
      <p:sp>
        <p:nvSpPr>
          <p:cNvPr id="15" name="TextBox 14"/>
          <p:cNvSpPr txBox="1"/>
          <p:nvPr/>
        </p:nvSpPr>
        <p:spPr>
          <a:xfrm>
            <a:off x="1187624" y="1196752"/>
            <a:ext cx="7128792" cy="646331"/>
          </a:xfrm>
          <a:prstGeom prst="rect">
            <a:avLst/>
          </a:prstGeom>
          <a:noFill/>
        </p:spPr>
        <p:txBody>
          <a:bodyPr wrap="square" rtlCol="0">
            <a:spAutoFit/>
          </a:bodyPr>
          <a:lstStyle/>
          <a:p>
            <a:r>
              <a:rPr lang="el-GR" dirty="0" smtClean="0">
                <a:latin typeface="Calibri" pitchFamily="34" charset="0"/>
              </a:rPr>
              <a:t>Εφαρμογή </a:t>
            </a:r>
            <a:r>
              <a:rPr lang="en-US" dirty="0" smtClean="0">
                <a:latin typeface="Calibri" pitchFamily="34" charset="0"/>
              </a:rPr>
              <a:t>WEBGIS </a:t>
            </a:r>
            <a:r>
              <a:rPr lang="el-GR" dirty="0" smtClean="0">
                <a:latin typeface="Calibri" pitchFamily="34" charset="0"/>
              </a:rPr>
              <a:t>– Γεωγραφικός προσδιορισμός Τεμαχίων Αναφοράς- Ανανέωση Μητρώου Γεωργικής Γης</a:t>
            </a:r>
            <a:endParaRPr lang="el-GR" dirty="0">
              <a:latin typeface="Calibri" pitchFamily="34" charset="0"/>
            </a:endParaRPr>
          </a:p>
        </p:txBody>
      </p:sp>
      <p:sp>
        <p:nvSpPr>
          <p:cNvPr id="7" name="TextBox 6"/>
          <p:cNvSpPr txBox="1"/>
          <p:nvPr/>
        </p:nvSpPr>
        <p:spPr>
          <a:xfrm>
            <a:off x="1259632" y="6093296"/>
            <a:ext cx="6480720" cy="369332"/>
          </a:xfrm>
          <a:prstGeom prst="rect">
            <a:avLst/>
          </a:prstGeom>
          <a:noFill/>
        </p:spPr>
        <p:txBody>
          <a:bodyPr wrap="square" rtlCol="0">
            <a:spAutoFit/>
          </a:bodyPr>
          <a:lstStyle/>
          <a:p>
            <a:pPr algn="ctr"/>
            <a:r>
              <a:rPr lang="el-GR" b="1" dirty="0" smtClean="0">
                <a:latin typeface="Calibri" pitchFamily="34" charset="0"/>
              </a:rPr>
              <a:t>Ακολουθεί διαδικτυακή παρουσίαση</a:t>
            </a:r>
            <a:endParaRPr lang="el-GR" b="1"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a:bodyPr>
          <a:lstStyle/>
          <a:p>
            <a:pPr>
              <a:buNone/>
              <a:defRPr/>
            </a:pPr>
            <a:r>
              <a:rPr lang="el-GR" sz="2000" dirty="0" smtClean="0">
                <a:latin typeface="Calibri" pitchFamily="34" charset="0"/>
                <a:cs typeface="Calibri" pitchFamily="34" charset="0"/>
              </a:rPr>
              <a:t>                                            </a:t>
            </a:r>
          </a:p>
          <a:p>
            <a:pPr algn="ctr">
              <a:buNone/>
              <a:defRPr/>
            </a:pPr>
            <a:endParaRPr lang="el-GR" sz="2000" b="1" u="sng" dirty="0" smtClean="0">
              <a:latin typeface="Calibri" pitchFamily="34" charset="0"/>
              <a:cs typeface="Calibri" pitchFamily="34" charset="0"/>
            </a:endParaRPr>
          </a:p>
          <a:p>
            <a:pPr algn="ctr">
              <a:buNone/>
              <a:defRPr/>
            </a:pPr>
            <a:r>
              <a:rPr lang="el-GR" sz="2400" b="1" u="sng" dirty="0" smtClean="0">
                <a:latin typeface="Calibri" pitchFamily="34" charset="0"/>
                <a:cs typeface="Calibri" pitchFamily="34" charset="0"/>
              </a:rPr>
              <a:t>ΑΡΜΟΔΙΟΤΗΤΕΣ ΚΟΑΠ</a:t>
            </a:r>
          </a:p>
          <a:p>
            <a:pPr>
              <a:buNone/>
              <a:defRPr/>
            </a:pPr>
            <a:endParaRPr lang="el-GR" sz="2000" b="1" u="sng" dirty="0" smtClean="0">
              <a:latin typeface="Calibri" pitchFamily="34" charset="0"/>
              <a:cs typeface="Calibri" pitchFamily="34" charset="0"/>
            </a:endParaRPr>
          </a:p>
          <a:p>
            <a:pPr>
              <a:buNone/>
              <a:defRPr/>
            </a:pPr>
            <a:r>
              <a:rPr lang="el-GR" sz="1800" dirty="0" smtClean="0">
                <a:latin typeface="Calibri" pitchFamily="34" charset="0"/>
                <a:cs typeface="Calibri" pitchFamily="34" charset="0"/>
              </a:rPr>
              <a:t>     </a:t>
            </a:r>
            <a:r>
              <a:rPr lang="el-GR" sz="1600" dirty="0" smtClean="0">
                <a:latin typeface="Calibri"/>
                <a:cs typeface="Calibri"/>
              </a:rPr>
              <a:t>● </a:t>
            </a:r>
            <a:r>
              <a:rPr lang="el-GR" sz="1600" dirty="0" smtClean="0">
                <a:latin typeface="Calibri" pitchFamily="34" charset="0"/>
                <a:cs typeface="Calibri" pitchFamily="34" charset="0"/>
              </a:rPr>
              <a:t>Κύριο καθήκον του ΚΟΑΠ αποτελεί η </a:t>
            </a:r>
            <a:r>
              <a:rPr lang="el-GR" sz="1600" b="1" dirty="0" smtClean="0">
                <a:latin typeface="Calibri" pitchFamily="34" charset="0"/>
                <a:cs typeface="Calibri" pitchFamily="34" charset="0"/>
              </a:rPr>
              <a:t>ΕΚΤΑΜΙΕΥΣΗ</a:t>
            </a:r>
            <a:r>
              <a:rPr lang="el-GR" sz="1600" dirty="0" smtClean="0">
                <a:latin typeface="Calibri" pitchFamily="34" charset="0"/>
                <a:cs typeface="Calibri" pitchFamily="34" charset="0"/>
              </a:rPr>
              <a:t> και η</a:t>
            </a:r>
            <a:r>
              <a:rPr lang="el-GR" sz="1600" b="1" dirty="0" smtClean="0">
                <a:latin typeface="Calibri" pitchFamily="34" charset="0"/>
                <a:cs typeface="Calibri" pitchFamily="34" charset="0"/>
              </a:rPr>
              <a:t> ΔΙΑΧΕΙΡΙΣΗ </a:t>
            </a:r>
            <a:r>
              <a:rPr lang="el-GR" sz="1600" dirty="0" smtClean="0">
                <a:latin typeface="Calibri" pitchFamily="34" charset="0"/>
                <a:cs typeface="Calibri" pitchFamily="34" charset="0"/>
              </a:rPr>
              <a:t>των</a:t>
            </a:r>
          </a:p>
          <a:p>
            <a:pPr>
              <a:buNone/>
              <a:defRPr/>
            </a:pPr>
            <a:r>
              <a:rPr lang="el-GR" sz="1600" dirty="0" smtClean="0">
                <a:latin typeface="Calibri" pitchFamily="34" charset="0"/>
                <a:cs typeface="Calibri" pitchFamily="34" charset="0"/>
              </a:rPr>
              <a:t>        </a:t>
            </a:r>
            <a:r>
              <a:rPr lang="el-GR" sz="1600" b="1" dirty="0" smtClean="0">
                <a:latin typeface="Calibri" pitchFamily="34" charset="0"/>
                <a:cs typeface="Calibri" pitchFamily="34" charset="0"/>
              </a:rPr>
              <a:t> ΚΟΝΔΥΛΙΩΝ </a:t>
            </a:r>
            <a:r>
              <a:rPr lang="el-GR" sz="1600" dirty="0" smtClean="0">
                <a:latin typeface="Calibri" pitchFamily="34" charset="0"/>
                <a:cs typeface="Calibri" pitchFamily="34" charset="0"/>
              </a:rPr>
              <a:t>που δικαιούται η Κύπρος με την ένταξη της στην </a:t>
            </a:r>
            <a:r>
              <a:rPr lang="el-GR" sz="1600" b="1" dirty="0" smtClean="0">
                <a:latin typeface="Calibri" pitchFamily="34" charset="0"/>
                <a:cs typeface="Calibri" pitchFamily="34" charset="0"/>
              </a:rPr>
              <a:t>ΕΕ</a:t>
            </a:r>
            <a:r>
              <a:rPr lang="el-GR" sz="1600" dirty="0" smtClean="0">
                <a:latin typeface="Calibri" pitchFamily="34" charset="0"/>
                <a:cs typeface="Calibri" pitchFamily="34" charset="0"/>
              </a:rPr>
              <a:t>.</a:t>
            </a:r>
          </a:p>
          <a:p>
            <a:pPr>
              <a:buFont typeface="Wingdings" pitchFamily="2" charset="2"/>
              <a:buChar char="q"/>
              <a:defRPr/>
            </a:pPr>
            <a:endParaRPr lang="en-GB" sz="1600" dirty="0" smtClean="0">
              <a:latin typeface="Calibri" pitchFamily="34" charset="0"/>
              <a:cs typeface="Calibri" pitchFamily="34" charset="0"/>
            </a:endParaRPr>
          </a:p>
          <a:p>
            <a:pPr>
              <a:buNone/>
              <a:defRPr/>
            </a:pPr>
            <a:r>
              <a:rPr lang="el-GR" sz="1600" dirty="0" smtClean="0">
                <a:latin typeface="Calibri" pitchFamily="34" charset="0"/>
                <a:cs typeface="Calibri" pitchFamily="34" charset="0"/>
              </a:rPr>
              <a:t>     </a:t>
            </a:r>
            <a:r>
              <a:rPr lang="el-GR" sz="1600" dirty="0" smtClean="0">
                <a:latin typeface="Calibri"/>
                <a:cs typeface="Calibri"/>
              </a:rPr>
              <a:t>● </a:t>
            </a:r>
            <a:r>
              <a:rPr lang="el-GR" sz="1600" b="1" dirty="0" smtClean="0">
                <a:latin typeface="Calibri" pitchFamily="34" charset="0"/>
                <a:cs typeface="Calibri" pitchFamily="34" charset="0"/>
              </a:rPr>
              <a:t>ΠΑΡΑΛΑΒΗ</a:t>
            </a:r>
            <a:r>
              <a:rPr lang="el-GR" sz="1600" dirty="0" smtClean="0">
                <a:latin typeface="Calibri" pitchFamily="34" charset="0"/>
                <a:cs typeface="Calibri" pitchFamily="34" charset="0"/>
              </a:rPr>
              <a:t> και </a:t>
            </a:r>
            <a:r>
              <a:rPr lang="el-GR" sz="1600" b="1" dirty="0" smtClean="0">
                <a:latin typeface="Calibri" pitchFamily="34" charset="0"/>
                <a:cs typeface="Calibri" pitchFamily="34" charset="0"/>
              </a:rPr>
              <a:t>ΔΙΕΚΠΑΙΡΕΩΣΗ </a:t>
            </a:r>
            <a:r>
              <a:rPr lang="el-GR" sz="1600" dirty="0" smtClean="0">
                <a:latin typeface="Calibri" pitchFamily="34" charset="0"/>
                <a:cs typeface="Calibri" pitchFamily="34" charset="0"/>
              </a:rPr>
              <a:t>αιτήσεων </a:t>
            </a:r>
          </a:p>
          <a:p>
            <a:pPr>
              <a:buFont typeface="Wingdings" pitchFamily="2" charset="2"/>
              <a:buChar char="q"/>
              <a:defRPr/>
            </a:pPr>
            <a:endParaRPr lang="el-GR" sz="1600" dirty="0" smtClean="0">
              <a:latin typeface="Calibri" pitchFamily="34" charset="0"/>
              <a:cs typeface="Calibri" pitchFamily="34" charset="0"/>
            </a:endParaRPr>
          </a:p>
          <a:p>
            <a:pPr>
              <a:buNone/>
              <a:defRPr/>
            </a:pPr>
            <a:r>
              <a:rPr lang="el-GR" sz="1600" dirty="0" smtClean="0">
                <a:latin typeface="Calibri" pitchFamily="34" charset="0"/>
                <a:cs typeface="Calibri" pitchFamily="34" charset="0"/>
              </a:rPr>
              <a:t>     </a:t>
            </a:r>
            <a:r>
              <a:rPr lang="el-GR" sz="1600" dirty="0" smtClean="0">
                <a:latin typeface="Calibri"/>
                <a:cs typeface="Calibri"/>
              </a:rPr>
              <a:t>● </a:t>
            </a:r>
            <a:r>
              <a:rPr lang="el-GR" sz="1600" b="1" dirty="0" smtClean="0">
                <a:latin typeface="Calibri" pitchFamily="34" charset="0"/>
                <a:cs typeface="Calibri" pitchFamily="34" charset="0"/>
              </a:rPr>
              <a:t>ΔΙΕΝΕΡΓΕΙΑ</a:t>
            </a:r>
            <a:r>
              <a:rPr lang="el-GR" sz="1600" dirty="0" smtClean="0">
                <a:latin typeface="Calibri" pitchFamily="34" charset="0"/>
                <a:cs typeface="Calibri" pitchFamily="34" charset="0"/>
              </a:rPr>
              <a:t> πληρωμών</a:t>
            </a:r>
          </a:p>
          <a:p>
            <a:pPr>
              <a:buFont typeface="Wingdings" pitchFamily="2" charset="2"/>
              <a:buChar char="q"/>
              <a:defRPr/>
            </a:pPr>
            <a:endParaRPr lang="el-GR" sz="1600" dirty="0" smtClean="0">
              <a:latin typeface="Calibri" pitchFamily="34" charset="0"/>
              <a:cs typeface="Calibri" pitchFamily="34" charset="0"/>
            </a:endParaRPr>
          </a:p>
          <a:p>
            <a:pPr>
              <a:buNone/>
              <a:defRPr/>
            </a:pPr>
            <a:r>
              <a:rPr lang="el-GR" sz="1600" dirty="0" smtClean="0">
                <a:latin typeface="Calibri" pitchFamily="34" charset="0"/>
                <a:cs typeface="Calibri" pitchFamily="34" charset="0"/>
              </a:rPr>
              <a:t>     </a:t>
            </a:r>
            <a:r>
              <a:rPr lang="el-GR" sz="1600" dirty="0" smtClean="0">
                <a:latin typeface="Calibri"/>
                <a:cs typeface="Calibri"/>
              </a:rPr>
              <a:t>● </a:t>
            </a:r>
            <a:r>
              <a:rPr lang="el-GR" sz="1600" b="1" dirty="0" smtClean="0">
                <a:latin typeface="Calibri" pitchFamily="34" charset="0"/>
                <a:cs typeface="Calibri" pitchFamily="34" charset="0"/>
              </a:rPr>
              <a:t>ΔΙΑΦΥΛΑΞΗ </a:t>
            </a:r>
            <a:r>
              <a:rPr lang="el-GR" sz="1600" dirty="0" smtClean="0">
                <a:latin typeface="Calibri" pitchFamily="34" charset="0"/>
                <a:cs typeface="Calibri" pitchFamily="34" charset="0"/>
              </a:rPr>
              <a:t>οικονομικών συμφερόντων της Ευρωπαϊκής Ένωσης</a:t>
            </a:r>
            <a:endParaRPr lang="en-GB" sz="1600" dirty="0" smtClean="0">
              <a:latin typeface="Calibri" pitchFamily="34" charset="0"/>
              <a:cs typeface="Calibri" pitchFamily="34" charset="0"/>
            </a:endParaRPr>
          </a:p>
          <a:p>
            <a:pPr>
              <a:buNone/>
            </a:pPr>
            <a:endParaRPr lang="el-GR" sz="1800" dirty="0">
              <a:latin typeface="+mj-lt"/>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FFC00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dirty="0" smtClean="0">
                <a:solidFill>
                  <a:schemeClr val="tx1"/>
                </a:solidFill>
              </a:rPr>
              <a:t>     </a:t>
            </a:r>
            <a:r>
              <a:rPr lang="el-GR" sz="3600" b="1" dirty="0" smtClean="0">
                <a:solidFill>
                  <a:schemeClr val="tx1"/>
                </a:solidFill>
                <a:latin typeface="Calibri" pitchFamily="34" charset="0"/>
                <a:cs typeface="Calibri" pitchFamily="34" charset="0"/>
              </a:rPr>
              <a:t>ΑΝΑΝΕΩΣΗ ΜΗΤΡΩΟΥ ΓΕΩΡΓΙΚΗΣ ΓΗΣ</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sz="1800" dirty="0" smtClean="0">
                <a:latin typeface="+mj-lt"/>
              </a:rPr>
              <a:t> </a:t>
            </a:r>
            <a:r>
              <a:rPr lang="el-GR" sz="1600" dirty="0" smtClean="0">
                <a:latin typeface="Calibri" pitchFamily="34" charset="0"/>
              </a:rPr>
              <a:t>●</a:t>
            </a:r>
            <a:r>
              <a:rPr lang="el-GR" sz="1700" dirty="0" smtClean="0">
                <a:latin typeface="Calibri" pitchFamily="34" charset="0"/>
              </a:rPr>
              <a:t> Μετά την ενημέρωση του Μ.Γ.Γ, κατά την χρονική περίοδο </a:t>
            </a:r>
            <a:r>
              <a:rPr lang="el-GR" sz="1700" b="1" dirty="0" smtClean="0">
                <a:latin typeface="Calibri" pitchFamily="34" charset="0"/>
              </a:rPr>
              <a:t>18/02/2013 – 15/03/2013, </a:t>
            </a:r>
            <a:r>
              <a:rPr lang="el-GR" sz="1700" dirty="0" smtClean="0">
                <a:latin typeface="Calibri" pitchFamily="34" charset="0"/>
              </a:rPr>
              <a:t>με τα στοιχεία των τεμαχίων ακολουθεί  ο διοικητικός έλεγχος των στοιχείων αυτών από τον ΚΟΑΠ.</a:t>
            </a:r>
          </a:p>
          <a:p>
            <a:pPr>
              <a:buNone/>
            </a:pPr>
            <a:endParaRPr lang="el-GR" sz="1700" dirty="0" smtClean="0">
              <a:latin typeface="Calibri" pitchFamily="34" charset="0"/>
            </a:endParaRPr>
          </a:p>
          <a:p>
            <a:pPr>
              <a:buNone/>
            </a:pPr>
            <a:endParaRPr lang="el-GR" sz="1700" dirty="0" smtClean="0">
              <a:latin typeface="Calibri" pitchFamily="34" charset="0"/>
            </a:endParaRPr>
          </a:p>
          <a:p>
            <a:pPr>
              <a:buNone/>
            </a:pPr>
            <a:r>
              <a:rPr lang="el-GR" sz="1700" dirty="0" smtClean="0">
                <a:latin typeface="Calibri" pitchFamily="34" charset="0"/>
              </a:rPr>
              <a:t> ●  Ο κάθε γεωργός / σύμβουλος μπορεί να ενημερωθεί για τα τυχόν σφάλματα που διαπιστώθηκαν στα στοιχεία των τεμαχίων  του όπως πιο κάτω.</a:t>
            </a:r>
          </a:p>
          <a:p>
            <a:pPr>
              <a:buNone/>
            </a:pPr>
            <a:endParaRPr lang="el-GR" sz="1700" dirty="0" smtClean="0">
              <a:latin typeface="Calibri" pitchFamily="34" charset="0"/>
            </a:endParaRPr>
          </a:p>
          <a:p>
            <a:pPr>
              <a:buNone/>
            </a:pPr>
            <a:r>
              <a:rPr lang="el-GR" sz="1700" dirty="0" smtClean="0">
                <a:latin typeface="Calibri" pitchFamily="34" charset="0"/>
              </a:rPr>
              <a:t> ●  Ο κάθε γεωργός / σύμβουλος μπορεί διορθώσει τα τυχόν σφάλματα που </a:t>
            </a:r>
            <a:r>
              <a:rPr lang="el-GR" sz="1700" dirty="0" smtClean="0">
                <a:latin typeface="Calibri" pitchFamily="34" charset="0"/>
              </a:rPr>
              <a:t>διαπιστώθηκαν</a:t>
            </a:r>
            <a:r>
              <a:rPr lang="el-GR" sz="1700" dirty="0" smtClean="0">
                <a:latin typeface="Calibri" pitchFamily="34" charset="0"/>
              </a:rPr>
              <a:t> </a:t>
            </a:r>
            <a:r>
              <a:rPr lang="el-GR" sz="1700" dirty="0" smtClean="0">
                <a:latin typeface="Calibri" pitchFamily="34" charset="0"/>
              </a:rPr>
              <a:t>ΠΡΙΝ υποβάλει την</a:t>
            </a:r>
            <a:r>
              <a:rPr lang="el-GR" sz="1700" dirty="0" smtClean="0">
                <a:latin typeface="Calibri" pitchFamily="34" charset="0"/>
              </a:rPr>
              <a:t> αίτηση του, έτσι ώστε να μην επαναληφθούν σφάλματα που τυχόν να επιφέρουν μειώσεις και αποκλεισμούς στην αίτηση του.</a:t>
            </a:r>
            <a:endParaRPr lang="el-GR" sz="1700" dirty="0" smtClean="0">
              <a:latin typeface="Calibri" pitchFamily="34" charset="0"/>
            </a:endParaRPr>
          </a:p>
          <a:p>
            <a:pPr>
              <a:buNone/>
            </a:pPr>
            <a:endParaRPr lang="el-GR" sz="1600" dirty="0" smtClean="0">
              <a:latin typeface="Calibri" pitchFamily="34" charset="0"/>
            </a:endParaRPr>
          </a:p>
          <a:p>
            <a:pPr>
              <a:buNone/>
            </a:pPr>
            <a:endParaRPr lang="el-GR" sz="1600" dirty="0" smtClean="0">
              <a:latin typeface="Calibri" pitchFamily="34" charset="0"/>
            </a:endParaRPr>
          </a:p>
          <a:p>
            <a:pPr>
              <a:buClrTx/>
              <a:buSzPct val="150000"/>
              <a:buNone/>
            </a:pPr>
            <a:r>
              <a:rPr lang="el-GR" sz="1600" dirty="0" smtClean="0">
                <a:latin typeface="Calibri" pitchFamily="34" charset="0"/>
              </a:rPr>
              <a:t> </a:t>
            </a:r>
          </a:p>
          <a:p>
            <a:pPr>
              <a:buNone/>
            </a:pPr>
            <a:r>
              <a:rPr lang="el-GR" sz="1600" dirty="0" smtClean="0">
                <a:latin typeface="Calibri" pitchFamily="34" charset="0"/>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descr="https://mail.google.com/mail/?ui=2&amp;ik=da422bc258&amp;view=att&amp;th=13caa8aa0d4cc04d&amp;attid=0.3&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https://mail.google.com/mail/?ui=2&amp;ik=da422bc258&amp;view=att&amp;th=13caa8aa0d4cc04d&amp;attid=0.3&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3" cstate="print"/>
          <a:srcRect/>
          <a:stretch>
            <a:fillRect/>
          </a:stretch>
        </p:blipFill>
        <p:spPr bwMode="auto">
          <a:xfrm>
            <a:off x="827584" y="980728"/>
            <a:ext cx="6480720" cy="3188425"/>
          </a:xfrm>
          <a:prstGeom prst="rect">
            <a:avLst/>
          </a:prstGeom>
          <a:noFill/>
          <a:ln w="9525">
            <a:noFill/>
            <a:miter lim="800000"/>
            <a:headEnd/>
            <a:tailEnd/>
          </a:ln>
          <a:effectLst/>
        </p:spPr>
      </p:pic>
      <p:sp>
        <p:nvSpPr>
          <p:cNvPr id="9" name="Oval 8"/>
          <p:cNvSpPr/>
          <p:nvPr/>
        </p:nvSpPr>
        <p:spPr>
          <a:xfrm>
            <a:off x="899592" y="2924944"/>
            <a:ext cx="106680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971600" y="2996952"/>
            <a:ext cx="3828" cy="15534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4419600"/>
            <a:ext cx="7632848" cy="738664"/>
          </a:xfrm>
          <a:prstGeom prst="rect">
            <a:avLst/>
          </a:prstGeom>
          <a:noFill/>
        </p:spPr>
        <p:txBody>
          <a:bodyPr wrap="square" rtlCol="0">
            <a:spAutoFit/>
          </a:bodyPr>
          <a:lstStyle/>
          <a:p>
            <a:pPr algn="just"/>
            <a:r>
              <a:rPr lang="el-GR" sz="1400" dirty="0" smtClean="0">
                <a:latin typeface="Calibri" pitchFamily="34" charset="0"/>
              </a:rPr>
              <a:t>Πατώντας την επιλογή αυτή,                                                                  το σύστημα δημιουργεί το </a:t>
            </a:r>
            <a:r>
              <a:rPr lang="en-US" sz="1400" dirty="0" smtClean="0">
                <a:latin typeface="Calibri" pitchFamily="34" charset="0"/>
              </a:rPr>
              <a:t>report </a:t>
            </a:r>
            <a:r>
              <a:rPr lang="el-GR" sz="1400" dirty="0" smtClean="0">
                <a:latin typeface="Calibri" pitchFamily="34" charset="0"/>
              </a:rPr>
              <a:t>με τα προβλήματα και το εμφανίζει στην κύρια οθόνη με επιλογές εκτύπωσης ή αποθήκευσης. Το </a:t>
            </a:r>
            <a:r>
              <a:rPr lang="en-US" sz="1400" dirty="0" smtClean="0">
                <a:latin typeface="Calibri" pitchFamily="34" charset="0"/>
              </a:rPr>
              <a:t>report </a:t>
            </a:r>
            <a:r>
              <a:rPr lang="el-GR" sz="1400" dirty="0" smtClean="0">
                <a:latin typeface="Calibri" pitchFamily="34" charset="0"/>
              </a:rPr>
              <a:t>έχει τη μορφή της αναλυτικής κατάστασης τεμαχίων που λαμβάνουν οι </a:t>
            </a:r>
            <a:r>
              <a:rPr lang="el-GR" sz="1400" dirty="0" err="1" smtClean="0">
                <a:latin typeface="Calibri" pitchFamily="34" charset="0"/>
              </a:rPr>
              <a:t>αιτητές</a:t>
            </a:r>
            <a:r>
              <a:rPr lang="el-GR" sz="1400" dirty="0" smtClean="0">
                <a:latin typeface="Calibri" pitchFamily="34" charset="0"/>
              </a:rPr>
              <a:t> κάθε χρόνο</a:t>
            </a:r>
            <a:r>
              <a:rPr lang="el-GR" sz="1400" b="1" dirty="0" smtClean="0">
                <a:latin typeface="Calibri" pitchFamily="34" charset="0"/>
              </a:rPr>
              <a:t>.</a:t>
            </a:r>
            <a:endParaRPr lang="en-US" sz="1400" b="1" dirty="0">
              <a:latin typeface="Calibri" pitchFamily="34" charset="0"/>
            </a:endParaRPr>
          </a:p>
        </p:txBody>
      </p:sp>
      <p:sp>
        <p:nvSpPr>
          <p:cNvPr id="20" name="TextBox 19"/>
          <p:cNvSpPr txBox="1"/>
          <p:nvPr/>
        </p:nvSpPr>
        <p:spPr>
          <a:xfrm>
            <a:off x="827584" y="476672"/>
            <a:ext cx="6768752" cy="338554"/>
          </a:xfrm>
          <a:prstGeom prst="rect">
            <a:avLst/>
          </a:prstGeom>
          <a:noFill/>
        </p:spPr>
        <p:txBody>
          <a:bodyPr wrap="square" rtlCol="0">
            <a:spAutoFit/>
          </a:bodyPr>
          <a:lstStyle/>
          <a:p>
            <a:r>
              <a:rPr lang="el-GR" sz="1600" b="1" dirty="0" smtClean="0">
                <a:latin typeface="Calibri" pitchFamily="34" charset="0"/>
              </a:rPr>
              <a:t>ΕΝΗΜΕΡΩΣΗ ΓΙΑ ΣΦΑΛΜΑΤΑ ΣΤΑ ΣΤΟΙΧΕΙΑ ΤΩΝ ΤΕΜΑΧΙΩΝ ΤΟΥ Μ.Γ.Γ </a:t>
            </a:r>
            <a:endParaRPr lang="el-GR" sz="1600" b="1" dirty="0">
              <a:latin typeface="Calibri" pitchFamily="34" charset="0"/>
            </a:endParaRPr>
          </a:p>
        </p:txBody>
      </p:sp>
      <p:sp>
        <p:nvSpPr>
          <p:cNvPr id="23" name="Rounded Rectangle 22"/>
          <p:cNvSpPr/>
          <p:nvPr/>
        </p:nvSpPr>
        <p:spPr>
          <a:xfrm>
            <a:off x="3131840" y="4437112"/>
            <a:ext cx="2520280" cy="216024"/>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rPr>
              <a:t>Τεμάχια με Προβλήματα</a:t>
            </a:r>
            <a:endParaRPr lang="el-GR" sz="1600" b="1" dirty="0">
              <a:solidFill>
                <a:schemeClr val="tx1"/>
              </a:solidFill>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utoShape 2" descr="https://mail.google.com/mail/?ui=2&amp;ik=da422bc258&amp;view=att&amp;th=13caa8aa0d4cc04d&amp;attid=0.3&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https://mail.google.com/mail/?ui=2&amp;ik=da422bc258&amp;view=att&amp;th=13caa8aa0d4cc04d&amp;attid=0.3&amp;disp=emb&amp;zw&amp;atsh=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3" cstate="print"/>
          <a:srcRect/>
          <a:stretch>
            <a:fillRect/>
          </a:stretch>
        </p:blipFill>
        <p:spPr bwMode="auto">
          <a:xfrm>
            <a:off x="827584" y="980728"/>
            <a:ext cx="6480720" cy="3188425"/>
          </a:xfrm>
          <a:prstGeom prst="rect">
            <a:avLst/>
          </a:prstGeom>
          <a:noFill/>
          <a:ln w="9525">
            <a:noFill/>
            <a:miter lim="800000"/>
            <a:headEnd/>
            <a:tailEnd/>
          </a:ln>
          <a:effectLst/>
        </p:spPr>
      </p:pic>
      <p:sp>
        <p:nvSpPr>
          <p:cNvPr id="15" name="Oval 14"/>
          <p:cNvSpPr/>
          <p:nvPr/>
        </p:nvSpPr>
        <p:spPr>
          <a:xfrm>
            <a:off x="1979712" y="2564904"/>
            <a:ext cx="220141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7584" y="4437112"/>
            <a:ext cx="6840760" cy="954107"/>
          </a:xfrm>
          <a:prstGeom prst="rect">
            <a:avLst/>
          </a:prstGeom>
          <a:noFill/>
        </p:spPr>
        <p:txBody>
          <a:bodyPr wrap="square" rtlCol="0">
            <a:spAutoFit/>
          </a:bodyPr>
          <a:lstStyle/>
          <a:p>
            <a:pPr algn="just"/>
            <a:r>
              <a:rPr lang="el-GR" sz="1400" dirty="0" smtClean="0">
                <a:latin typeface="Calibri" pitchFamily="34" charset="0"/>
              </a:rPr>
              <a:t>Σε αυτό το μέρος της Αναλυτικής  </a:t>
            </a:r>
            <a:r>
              <a:rPr lang="el-GR" sz="1400" b="1" dirty="0" smtClean="0">
                <a:latin typeface="Calibri" pitchFamily="34" charset="0"/>
              </a:rPr>
              <a:t>ΚΑΤΑΣΤΑΣΗ ΤΕΜΑΧΙΩΝ ΜΕ ΠΡΟΒΛΗΜΑΤΑ     </a:t>
            </a:r>
            <a:r>
              <a:rPr lang="el-GR" sz="1400" dirty="0" smtClean="0">
                <a:latin typeface="Calibri" pitchFamily="34" charset="0"/>
              </a:rPr>
              <a:t>εμφανίζονται τα τεμάχια που έχουν κάποιου είδους πρόβλημα και ο </a:t>
            </a:r>
            <a:r>
              <a:rPr lang="el-GR" sz="1400" dirty="0" err="1" smtClean="0">
                <a:latin typeface="Calibri" pitchFamily="34" charset="0"/>
              </a:rPr>
              <a:t>αιτητής</a:t>
            </a:r>
            <a:r>
              <a:rPr lang="el-GR" sz="1400" dirty="0" smtClean="0">
                <a:latin typeface="Calibri" pitchFamily="34" charset="0"/>
              </a:rPr>
              <a:t> μπορεί να προβεί σε κάποια ενέργεια. Εξαιρούνται τα </a:t>
            </a:r>
            <a:r>
              <a:rPr lang="el-GR" sz="1400" dirty="0" err="1" smtClean="0">
                <a:latin typeface="Calibri" pitchFamily="34" charset="0"/>
              </a:rPr>
              <a:t>υπερδηλωμένα</a:t>
            </a:r>
            <a:r>
              <a:rPr lang="el-GR" sz="1400" dirty="0" smtClean="0">
                <a:latin typeface="Calibri" pitchFamily="34" charset="0"/>
              </a:rPr>
              <a:t> και τα </a:t>
            </a:r>
            <a:r>
              <a:rPr lang="el-GR" sz="1400" dirty="0" err="1" smtClean="0">
                <a:latin typeface="Calibri" pitchFamily="34" charset="0"/>
              </a:rPr>
              <a:t>διπλοαιτούμενα</a:t>
            </a:r>
            <a:r>
              <a:rPr lang="el-GR" sz="1400" dirty="0" smtClean="0">
                <a:latin typeface="Calibri" pitchFamily="34" charset="0"/>
              </a:rPr>
              <a:t> τεμάχια που εμφανίζονται σε άλλο μέρος της Αναλυτικής.</a:t>
            </a:r>
            <a:endParaRPr lang="en-US" sz="1400" dirty="0">
              <a:latin typeface="Calibri" pitchFamily="34" charset="0"/>
            </a:endParaRPr>
          </a:p>
        </p:txBody>
      </p:sp>
      <p:sp>
        <p:nvSpPr>
          <p:cNvPr id="20" name="TextBox 19"/>
          <p:cNvSpPr txBox="1"/>
          <p:nvPr/>
        </p:nvSpPr>
        <p:spPr>
          <a:xfrm>
            <a:off x="827584" y="476672"/>
            <a:ext cx="6768752" cy="338554"/>
          </a:xfrm>
          <a:prstGeom prst="rect">
            <a:avLst/>
          </a:prstGeom>
          <a:noFill/>
        </p:spPr>
        <p:txBody>
          <a:bodyPr wrap="square" rtlCol="0">
            <a:spAutoFit/>
          </a:bodyPr>
          <a:lstStyle/>
          <a:p>
            <a:r>
              <a:rPr lang="el-GR" sz="1600" b="1" dirty="0" smtClean="0">
                <a:latin typeface="Calibri" pitchFamily="34" charset="0"/>
              </a:rPr>
              <a:t>ΕΝΗΜΕΡΩΣΗ ΓΙΑ ΣΦΑΛΜΑΤΑ ΣΤΑ ΣΤΟΙΧΕΙΑ ΤΩΝ ΤΕΜΑΧΙΩΝ ΤΟΥ Μ.Γ.Γ </a:t>
            </a:r>
            <a:endParaRPr lang="el-GR" sz="1600" b="1" dirty="0">
              <a:latin typeface="Calibri" pitchFamily="34" charset="0"/>
            </a:endParaRPr>
          </a:p>
        </p:txBody>
      </p:sp>
      <p:cxnSp>
        <p:nvCxnSpPr>
          <p:cNvPr id="13" name="Straight Arrow Connector 12"/>
          <p:cNvCxnSpPr/>
          <p:nvPr/>
        </p:nvCxnSpPr>
        <p:spPr>
          <a:xfrm flipH="1">
            <a:off x="2195736" y="2780928"/>
            <a:ext cx="3828" cy="17281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067944" y="4437112"/>
            <a:ext cx="3528392" cy="2880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043608" y="2492896"/>
            <a:ext cx="7077075" cy="3362325"/>
          </a:xfrm>
          <a:prstGeom prst="rect">
            <a:avLst/>
          </a:prstGeom>
          <a:noFill/>
          <a:ln w="9525">
            <a:noFill/>
            <a:miter lim="800000"/>
            <a:headEnd/>
            <a:tailEnd/>
          </a:ln>
          <a:effectLst/>
        </p:spPr>
      </p:pic>
      <p:sp>
        <p:nvSpPr>
          <p:cNvPr id="5" name="Oval 4"/>
          <p:cNvSpPr/>
          <p:nvPr/>
        </p:nvSpPr>
        <p:spPr>
          <a:xfrm>
            <a:off x="1619672" y="4005064"/>
            <a:ext cx="762000" cy="152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15616" y="1556792"/>
            <a:ext cx="6984776" cy="738664"/>
          </a:xfrm>
          <a:prstGeom prst="rect">
            <a:avLst/>
          </a:prstGeom>
          <a:noFill/>
        </p:spPr>
        <p:txBody>
          <a:bodyPr wrap="square" rtlCol="0">
            <a:spAutoFit/>
          </a:bodyPr>
          <a:lstStyle/>
          <a:p>
            <a:pPr algn="just"/>
            <a:r>
              <a:rPr lang="el-GR" sz="1400" dirty="0" smtClean="0">
                <a:latin typeface="Calibri" pitchFamily="34" charset="0"/>
              </a:rPr>
              <a:t>Το μέρος αυτό της αναλυτικής δείχνει ένα συνδυασμό πληροφοριών με τις οποίες ο </a:t>
            </a:r>
            <a:r>
              <a:rPr lang="el-GR" sz="1400" dirty="0" err="1" smtClean="0">
                <a:latin typeface="Calibri" pitchFamily="34" charset="0"/>
              </a:rPr>
              <a:t>αιτητής</a:t>
            </a:r>
            <a:r>
              <a:rPr lang="el-GR" sz="1400" dirty="0" smtClean="0">
                <a:latin typeface="Calibri" pitchFamily="34" charset="0"/>
              </a:rPr>
              <a:t> μπορεί να επικοινωνήσει με τους </a:t>
            </a:r>
            <a:r>
              <a:rPr lang="el-GR" sz="1400" dirty="0" err="1" smtClean="0">
                <a:latin typeface="Calibri" pitchFamily="34" charset="0"/>
              </a:rPr>
              <a:t>συνδιεκδικητές</a:t>
            </a:r>
            <a:r>
              <a:rPr lang="el-GR" sz="1400" dirty="0" smtClean="0">
                <a:latin typeface="Calibri" pitchFamily="34" charset="0"/>
              </a:rPr>
              <a:t> ενός τεμαχίου για να επιλύσουν μεταξύ τους τυχόν διαφορές που μπορεί να προκύπτουν.</a:t>
            </a:r>
            <a:endParaRPr lang="en-US" sz="1400" dirty="0">
              <a:latin typeface="Calibri" pitchFamily="34" charset="0"/>
            </a:endParaRPr>
          </a:p>
        </p:txBody>
      </p:sp>
      <p:pic>
        <p:nvPicPr>
          <p:cNvPr id="8" name="Picture 5"/>
          <p:cNvPicPr>
            <a:picLocks noChangeAspect="1" noChangeArrowheads="1"/>
          </p:cNvPicPr>
          <p:nvPr/>
        </p:nvPicPr>
        <p:blipFill>
          <a:blip r:embed="rId3" cstate="print"/>
          <a:srcRect/>
          <a:stretch>
            <a:fillRect/>
          </a:stretch>
        </p:blipFill>
        <p:spPr bwMode="auto">
          <a:xfrm>
            <a:off x="827584" y="476672"/>
            <a:ext cx="1584176" cy="1080120"/>
          </a:xfrm>
          <a:prstGeom prst="ellipse">
            <a:avLst/>
          </a:prstGeom>
          <a:ln>
            <a:noFill/>
          </a:ln>
          <a:effectLst>
            <a:softEdge rad="112500"/>
          </a:effectLst>
        </p:spPr>
      </p:pic>
      <p:sp>
        <p:nvSpPr>
          <p:cNvPr id="12" name="Oval 11"/>
          <p:cNvSpPr/>
          <p:nvPr/>
        </p:nvSpPr>
        <p:spPr>
          <a:xfrm>
            <a:off x="2843808" y="4149080"/>
            <a:ext cx="1224136" cy="1440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43808" y="4293096"/>
            <a:ext cx="1440160" cy="216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115616" y="2132856"/>
            <a:ext cx="6924675" cy="847725"/>
          </a:xfrm>
          <a:prstGeom prst="rect">
            <a:avLst/>
          </a:prstGeom>
          <a:noFill/>
          <a:ln w="9525">
            <a:noFill/>
            <a:miter lim="800000"/>
            <a:headEnd/>
            <a:tailEnd/>
          </a:ln>
          <a:effectLst/>
        </p:spPr>
      </p:pic>
      <p:sp>
        <p:nvSpPr>
          <p:cNvPr id="5" name="TextBox 4"/>
          <p:cNvSpPr txBox="1"/>
          <p:nvPr/>
        </p:nvSpPr>
        <p:spPr>
          <a:xfrm>
            <a:off x="1043608" y="1196752"/>
            <a:ext cx="6858000" cy="954107"/>
          </a:xfrm>
          <a:prstGeom prst="rect">
            <a:avLst/>
          </a:prstGeom>
          <a:noFill/>
        </p:spPr>
        <p:txBody>
          <a:bodyPr wrap="square" rtlCol="0">
            <a:spAutoFit/>
          </a:bodyPr>
          <a:lstStyle/>
          <a:p>
            <a:r>
              <a:rPr lang="el-GR" sz="1400" dirty="0" smtClean="0">
                <a:latin typeface="Calibri"/>
              </a:rPr>
              <a:t>● </a:t>
            </a:r>
            <a:r>
              <a:rPr lang="el-GR" sz="1400" dirty="0" smtClean="0">
                <a:latin typeface="Calibri" pitchFamily="34" charset="0"/>
              </a:rPr>
              <a:t>Το τελευταίο μέρος του </a:t>
            </a:r>
            <a:r>
              <a:rPr lang="en-US" sz="1400" dirty="0" smtClean="0">
                <a:latin typeface="Calibri" pitchFamily="34" charset="0"/>
              </a:rPr>
              <a:t>report </a:t>
            </a:r>
            <a:r>
              <a:rPr lang="el-GR" sz="1400" dirty="0" smtClean="0">
                <a:latin typeface="Calibri" pitchFamily="34" charset="0"/>
              </a:rPr>
              <a:t>αποτελείται από ένα υπόμνημα με επεξηγήσεις σχετικά με τους κωδικούς προβλημάτων που εντοπίζονται σε μια αίτηση.  Οι πλείστες επεξηγήσεις είναι απλές και δίνουν κατεύθυνση ως προς τις πιθανές ενέργειες που πρέπει να αναλάβει ο </a:t>
            </a:r>
            <a:r>
              <a:rPr lang="el-GR" sz="1400" dirty="0" err="1" smtClean="0">
                <a:latin typeface="Calibri" pitchFamily="34" charset="0"/>
              </a:rPr>
              <a:t>αιτητής</a:t>
            </a:r>
            <a:r>
              <a:rPr lang="el-GR" sz="1400" dirty="0" smtClean="0">
                <a:latin typeface="Calibri" pitchFamily="34" charset="0"/>
              </a:rPr>
              <a:t>.</a:t>
            </a:r>
            <a:endParaRPr lang="en-US" sz="1400" dirty="0">
              <a:latin typeface="Calibri" pitchFamily="34" charset="0"/>
            </a:endParaRPr>
          </a:p>
        </p:txBody>
      </p:sp>
      <p:pic>
        <p:nvPicPr>
          <p:cNvPr id="4" name="Picture 5"/>
          <p:cNvPicPr>
            <a:picLocks noChangeAspect="1" noChangeArrowheads="1"/>
          </p:cNvPicPr>
          <p:nvPr/>
        </p:nvPicPr>
        <p:blipFill>
          <a:blip r:embed="rId3" cstate="print"/>
          <a:srcRect/>
          <a:stretch>
            <a:fillRect/>
          </a:stretch>
        </p:blipFill>
        <p:spPr bwMode="auto">
          <a:xfrm>
            <a:off x="755576" y="188640"/>
            <a:ext cx="1584176" cy="1080120"/>
          </a:xfrm>
          <a:prstGeom prst="ellipse">
            <a:avLst/>
          </a:prstGeom>
          <a:ln>
            <a:noFill/>
          </a:ln>
          <a:effectLst>
            <a:softEdge rad="112500"/>
          </a:effectLst>
        </p:spPr>
      </p:pic>
      <p:sp>
        <p:nvSpPr>
          <p:cNvPr id="6" name="TextBox 5"/>
          <p:cNvSpPr txBox="1"/>
          <p:nvPr/>
        </p:nvSpPr>
        <p:spPr>
          <a:xfrm>
            <a:off x="1115616" y="3068960"/>
            <a:ext cx="6934200" cy="954107"/>
          </a:xfrm>
          <a:prstGeom prst="rect">
            <a:avLst/>
          </a:prstGeom>
          <a:noFill/>
        </p:spPr>
        <p:txBody>
          <a:bodyPr wrap="square" rtlCol="0">
            <a:spAutoFit/>
          </a:bodyPr>
          <a:lstStyle/>
          <a:p>
            <a:r>
              <a:rPr lang="el-GR" sz="1400" dirty="0" smtClean="0">
                <a:latin typeface="Calibri"/>
              </a:rPr>
              <a:t>● </a:t>
            </a:r>
            <a:r>
              <a:rPr lang="el-GR" sz="1400" dirty="0" smtClean="0">
                <a:latin typeface="Calibri" pitchFamily="34" charset="0"/>
              </a:rPr>
              <a:t>Αυτεξήγητοι τίτλοι πεδίων που δείχνουν τις τρέχουσες πληροφορίες για ένα τεμάχιο που χαρακτηρίζεται ως τεμάχιο με πρόβλημα, με πιο σημαντικό το πεδίο «έκταση ποινών». Οι  κωδικοί τεμαχίων είναι αυτοί που επεξηγούνται σε υπόμνημα που βρίσκεται στο ηλεκτρονικό σύστημα πιο αναλυτικά</a:t>
            </a:r>
            <a:r>
              <a:rPr lang="el-GR" sz="1400" dirty="0" smtClean="0">
                <a:solidFill>
                  <a:srgbClr val="0070C0"/>
                </a:solidFill>
                <a:latin typeface="Calibri" pitchFamily="34" charset="0"/>
              </a:rPr>
              <a:t>. </a:t>
            </a:r>
            <a:endParaRPr lang="en-US" sz="1400" dirty="0">
              <a:solidFill>
                <a:srgbClr val="0070C0"/>
              </a:solidFill>
              <a:latin typeface="Calibri" pitchFamily="34" charset="0"/>
            </a:endParaRPr>
          </a:p>
        </p:txBody>
      </p:sp>
      <p:pic>
        <p:nvPicPr>
          <p:cNvPr id="7" name="Picture 3"/>
          <p:cNvPicPr>
            <a:picLocks noChangeAspect="1" noChangeArrowheads="1"/>
          </p:cNvPicPr>
          <p:nvPr/>
        </p:nvPicPr>
        <p:blipFill>
          <a:blip r:embed="rId4" cstate="print"/>
          <a:srcRect/>
          <a:stretch>
            <a:fillRect/>
          </a:stretch>
        </p:blipFill>
        <p:spPr bwMode="auto">
          <a:xfrm>
            <a:off x="1115616" y="3933056"/>
            <a:ext cx="6934200" cy="2743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b="1" dirty="0" smtClean="0">
                <a:solidFill>
                  <a:schemeClr val="tx1"/>
                </a:solidFill>
                <a:latin typeface="Calibri" pitchFamily="34" charset="0"/>
                <a:cs typeface="Calibri" pitchFamily="34" charset="0"/>
              </a:rPr>
              <a:t>ΜΕΡΟΣ Β΄</a:t>
            </a:r>
            <a:endParaRPr lang="el-GR" sz="54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899592" y="1772816"/>
            <a:ext cx="7772400" cy="3061320"/>
          </a:xfrm>
          <a:solidFill>
            <a:srgbClr val="99CC00"/>
          </a:solidFill>
        </p:spPr>
        <p:txBody>
          <a:bodyPr>
            <a:normAutofit fontScale="92500" lnSpcReduction="10000"/>
          </a:bodyPr>
          <a:lstStyle/>
          <a:p>
            <a:pPr algn="ctr"/>
            <a:endParaRPr lang="el-GR" dirty="0" smtClean="0"/>
          </a:p>
          <a:p>
            <a:pPr algn="ctr">
              <a:buNone/>
            </a:pPr>
            <a:r>
              <a:rPr lang="el-GR" sz="4400" b="1" dirty="0" smtClean="0">
                <a:latin typeface="Calibri" pitchFamily="34" charset="0"/>
                <a:cs typeface="Calibri" pitchFamily="34" charset="0"/>
              </a:rPr>
              <a:t>ΗΛΕΚΤΡΟΝΙΚΗ ΥΠΟΒΟΛΗ ΑΙΤΗΣΗΣ ΕΚΤΑΡΙΚΩΝ ΕΠΙΔΟΤΗΣΕΩΝ (</a:t>
            </a:r>
            <a:r>
              <a:rPr lang="en-US" sz="4400" b="1" dirty="0" smtClean="0">
                <a:latin typeface="Calibri" pitchFamily="34" charset="0"/>
                <a:cs typeface="Calibri" pitchFamily="34" charset="0"/>
              </a:rPr>
              <a:t>EAS</a:t>
            </a:r>
            <a:r>
              <a:rPr lang="el-GR" sz="4400" b="1" dirty="0" smtClean="0">
                <a:latin typeface="Calibri" pitchFamily="34" charset="0"/>
                <a:cs typeface="Calibri" pitchFamily="34" charset="0"/>
              </a:rPr>
              <a:t>)</a:t>
            </a:r>
          </a:p>
          <a:p>
            <a:pPr algn="ctr">
              <a:buNone/>
            </a:pPr>
            <a:endParaRPr lang="el-GR" sz="4400" b="1" dirty="0" smtClean="0">
              <a:latin typeface="Calibri" pitchFamily="34" charset="0"/>
              <a:cs typeface="Calibri" pitchFamily="34" charset="0"/>
            </a:endParaRPr>
          </a:p>
          <a:p>
            <a:pPr algn="ctr">
              <a:buNone/>
            </a:pPr>
            <a:r>
              <a:rPr lang="el-GR" sz="4400" b="1" dirty="0" smtClean="0">
                <a:latin typeface="Calibri" pitchFamily="34" charset="0"/>
                <a:cs typeface="Calibri" pitchFamily="34" charset="0"/>
              </a:rPr>
              <a:t>26/03/2013 – 19/04/2013</a:t>
            </a:r>
            <a:endParaRPr lang="el-GR" sz="4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112568"/>
          </a:xfrm>
        </p:spPr>
        <p:txBody>
          <a:bodyPr/>
          <a:lstStyle/>
          <a:p>
            <a:pPr>
              <a:buNone/>
            </a:pPr>
            <a:r>
              <a:rPr lang="el-GR" dirty="0" smtClean="0">
                <a:latin typeface="+mj-lt"/>
              </a:rPr>
              <a:t>                    </a:t>
            </a:r>
            <a:r>
              <a:rPr lang="el-GR" sz="1800" dirty="0" smtClean="0">
                <a:latin typeface="Calibri" pitchFamily="34" charset="0"/>
                <a:cs typeface="Calibri" pitchFamily="34" charset="0"/>
              </a:rPr>
              <a:t>Εισαγωγή στο Σύστημα Ηλεκτρονικής Υποβολής Αιτήσεων</a:t>
            </a:r>
          </a:p>
          <a:p>
            <a:pPr>
              <a:buNone/>
            </a:pPr>
            <a:r>
              <a:rPr lang="el-GR" sz="1800" dirty="0" smtClean="0">
                <a:latin typeface="Calibri" pitchFamily="34" charset="0"/>
                <a:cs typeface="Calibri" pitchFamily="34" charset="0"/>
              </a:rPr>
              <a:t>                                           μέσω της Ηλεκτρονικής Διεύθυνσης :</a:t>
            </a:r>
          </a:p>
          <a:p>
            <a:pPr>
              <a:buNone/>
            </a:pPr>
            <a:r>
              <a:rPr lang="en-US" sz="2000" dirty="0" smtClean="0">
                <a:latin typeface="Calibri" pitchFamily="34" charset="0"/>
                <a:cs typeface="Calibri" pitchFamily="34" charset="0"/>
              </a:rPr>
              <a:t>                                     </a:t>
            </a:r>
            <a:r>
              <a:rPr lang="en-US" sz="2000" b="1" dirty="0" smtClean="0">
                <a:solidFill>
                  <a:srgbClr val="0070C0"/>
                </a:solidFill>
                <a:latin typeface="Calibri" pitchFamily="34" charset="0"/>
                <a:cs typeface="Calibri" pitchFamily="34" charset="0"/>
              </a:rPr>
              <a:t>https://www.eas.capo.gov.cy</a:t>
            </a:r>
          </a:p>
          <a:p>
            <a:pPr>
              <a:buNone/>
            </a:pPr>
            <a:r>
              <a:rPr lang="en-US" sz="2000" dirty="0" smtClean="0">
                <a:solidFill>
                  <a:srgbClr val="0070C0"/>
                </a:solidFill>
                <a:latin typeface="+mj-lt"/>
              </a:rPr>
              <a:t>                      </a:t>
            </a:r>
            <a:r>
              <a:rPr lang="en-US" sz="2000" dirty="0" smtClean="0">
                <a:solidFill>
                  <a:srgbClr val="0070C0"/>
                </a:solidFill>
                <a:latin typeface="Calibri" pitchFamily="34" charset="0"/>
                <a:cs typeface="Calibri" pitchFamily="34" charset="0"/>
              </a:rPr>
              <a:t> </a:t>
            </a:r>
            <a:r>
              <a:rPr lang="el-GR" sz="1800" dirty="0" smtClean="0">
                <a:latin typeface="Calibri" pitchFamily="34" charset="0"/>
                <a:cs typeface="Calibri" pitchFamily="34" charset="0"/>
              </a:rPr>
              <a:t>Γράψε τον Κωδικό Χρήστη και το Σύνθημα (</a:t>
            </a:r>
            <a:r>
              <a:rPr lang="en-US" sz="1800" dirty="0" smtClean="0">
                <a:latin typeface="Calibri" pitchFamily="34" charset="0"/>
                <a:cs typeface="Calibri" pitchFamily="34" charset="0"/>
              </a:rPr>
              <a:t>Password</a:t>
            </a:r>
            <a:r>
              <a:rPr lang="el-GR" sz="1800" dirty="0" smtClean="0">
                <a:latin typeface="Calibri" pitchFamily="34" charset="0"/>
                <a:cs typeface="Calibri" pitchFamily="34" charset="0"/>
              </a:rPr>
              <a:t>)</a:t>
            </a: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της αίτησης</a:t>
            </a:r>
          </a:p>
          <a:p>
            <a:pPr>
              <a:buNone/>
            </a:pPr>
            <a:r>
              <a:rPr lang="el-GR" sz="1800" dirty="0" smtClean="0">
                <a:latin typeface="Calibri" pitchFamily="34" charset="0"/>
                <a:cs typeface="Calibri" pitchFamily="34" charset="0"/>
              </a:rPr>
              <a:t>                                                που ενδιαφέρεστε να υποβάλετε</a:t>
            </a:r>
            <a:endParaRPr lang="en-US" sz="18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8" name="Right Arrow 7"/>
          <p:cNvSpPr/>
          <p:nvPr/>
        </p:nvSpPr>
        <p:spPr>
          <a:xfrm>
            <a:off x="611560" y="249289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a:t>
            </a:r>
            <a:r>
              <a:rPr lang="en-US" b="1" dirty="0" smtClean="0">
                <a:latin typeface="Calibri" pitchFamily="34" charset="0"/>
                <a:cs typeface="Calibri" pitchFamily="34" charset="0"/>
              </a:rPr>
              <a:t>2</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p:nvPr/>
        </p:nvPicPr>
        <p:blipFill>
          <a:blip r:embed="rId3" cstate="print"/>
          <a:srcRect/>
          <a:stretch>
            <a:fillRect/>
          </a:stretch>
        </p:blipFill>
        <p:spPr bwMode="auto">
          <a:xfrm>
            <a:off x="2483768" y="3356992"/>
            <a:ext cx="4176464"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9" name="Oval 18"/>
          <p:cNvSpPr/>
          <p:nvPr/>
        </p:nvSpPr>
        <p:spPr>
          <a:xfrm>
            <a:off x="3995936" y="4941168"/>
            <a:ext cx="93610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3995936" y="5301208"/>
            <a:ext cx="93610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11560" y="1412776"/>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1</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sz="3600"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Πάτησε                                                                        για να  εμφανιστεί</a:t>
            </a:r>
          </a:p>
          <a:p>
            <a:pPr>
              <a:buNone/>
            </a:pPr>
            <a:r>
              <a:rPr lang="el-GR" sz="1800" dirty="0" smtClean="0">
                <a:latin typeface="Calibri" pitchFamily="34" charset="0"/>
                <a:cs typeface="Calibri" pitchFamily="34" charset="0"/>
              </a:rPr>
              <a:t>                              η σελίδα που περιέχει την αίτηση με τα στοιχεία που εγκρίθηκαν </a:t>
            </a:r>
          </a:p>
          <a:p>
            <a:pPr>
              <a:buNone/>
            </a:pPr>
            <a:r>
              <a:rPr lang="el-GR" sz="1800" dirty="0" smtClean="0">
                <a:latin typeface="Calibri" pitchFamily="34" charset="0"/>
                <a:cs typeface="Calibri" pitchFamily="34" charset="0"/>
              </a:rPr>
              <a:t>                             από την αίτηση του προηγούμενου χρόνου (2012). </a:t>
            </a:r>
          </a:p>
          <a:p>
            <a:pPr>
              <a:buNone/>
            </a:pPr>
            <a:r>
              <a:rPr lang="el-GR" sz="1800" dirty="0" smtClean="0">
                <a:latin typeface="+mj-lt"/>
              </a:rPr>
              <a:t>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ounded Rectangle 27"/>
          <p:cNvSpPr/>
          <p:nvPr/>
        </p:nvSpPr>
        <p:spPr>
          <a:xfrm>
            <a:off x="3059832" y="1484784"/>
            <a:ext cx="3528392" cy="288032"/>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latin typeface="Calibri" pitchFamily="34" charset="0"/>
                <a:cs typeface="Calibri" pitchFamily="34" charset="0"/>
              </a:rPr>
              <a:t>Αίτηση </a:t>
            </a:r>
            <a:r>
              <a:rPr lang="el-GR" sz="2000" dirty="0" err="1" smtClean="0">
                <a:solidFill>
                  <a:schemeClr val="tx1"/>
                </a:solidFill>
                <a:latin typeface="Calibri" pitchFamily="34" charset="0"/>
                <a:cs typeface="Calibri" pitchFamily="34" charset="0"/>
              </a:rPr>
              <a:t>Εκταρικών</a:t>
            </a:r>
            <a:r>
              <a:rPr lang="el-GR" sz="2000" dirty="0" smtClean="0">
                <a:solidFill>
                  <a:schemeClr val="tx1"/>
                </a:solidFill>
                <a:latin typeface="Calibri" pitchFamily="34" charset="0"/>
                <a:cs typeface="Calibri" pitchFamily="34" charset="0"/>
              </a:rPr>
              <a:t> Επιδοτήσεων</a:t>
            </a:r>
            <a:endParaRPr lang="el-GR" sz="2000" dirty="0">
              <a:solidFill>
                <a:schemeClr val="tx1"/>
              </a:solidFill>
              <a:latin typeface="Calibri" pitchFamily="34" charset="0"/>
              <a:cs typeface="Calibri" pitchFamily="34" charset="0"/>
            </a:endParaRPr>
          </a:p>
        </p:txBody>
      </p:sp>
      <p:cxnSp>
        <p:nvCxnSpPr>
          <p:cNvPr id="31" name="Straight Arrow Connector 30"/>
          <p:cNvCxnSpPr/>
          <p:nvPr/>
        </p:nvCxnSpPr>
        <p:spPr>
          <a:xfrm flipH="1" flipV="1">
            <a:off x="6516216" y="1700808"/>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cstate="print"/>
          <a:srcRect/>
          <a:stretch>
            <a:fillRect/>
          </a:stretch>
        </p:blipFill>
        <p:spPr bwMode="auto">
          <a:xfrm>
            <a:off x="1115616" y="2708920"/>
            <a:ext cx="7416824" cy="35283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1403648" y="4797152"/>
            <a:ext cx="1656184" cy="144016"/>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3</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lstStyle/>
          <a:p>
            <a:pPr>
              <a:buNone/>
            </a:pPr>
            <a:r>
              <a:rPr lang="el-GR" dirty="0" smtClean="0">
                <a:latin typeface="+mj-lt"/>
              </a:rPr>
              <a:t>     </a:t>
            </a:r>
            <a:r>
              <a:rPr lang="el-GR" sz="1800" dirty="0" smtClean="0">
                <a:latin typeface="Calibri" pitchFamily="34" charset="0"/>
                <a:cs typeface="Calibri" pitchFamily="34" charset="0"/>
              </a:rPr>
              <a:t>Εμφάνιση αίτησης με τα στοιχεία του προηγούμενου χρόνου (2012) :</a:t>
            </a: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p:nvPr/>
        </p:nvPicPr>
        <p:blipFill>
          <a:blip r:embed="rId3" cstate="print"/>
          <a:srcRect/>
          <a:stretch>
            <a:fillRect/>
          </a:stretch>
        </p:blipFill>
        <p:spPr bwMode="auto">
          <a:xfrm>
            <a:off x="971600" y="1916832"/>
            <a:ext cx="7311985" cy="44639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4607024"/>
          </a:xfrm>
        </p:spPr>
        <p:txBody>
          <a:bodyPr/>
          <a:lstStyle/>
          <a:p>
            <a:pPr>
              <a:buNone/>
            </a:pPr>
            <a:r>
              <a:rPr lang="el-GR" dirty="0" smtClean="0">
                <a:latin typeface="+mj-lt"/>
              </a:rPr>
              <a:t>                  </a:t>
            </a:r>
            <a:r>
              <a:rPr lang="el-GR" sz="1600" dirty="0" smtClean="0">
                <a:latin typeface="Calibri" pitchFamily="34" charset="0"/>
                <a:cs typeface="Calibri" pitchFamily="34" charset="0"/>
              </a:rPr>
              <a:t>Προχωράς σε τυχόν </a:t>
            </a:r>
            <a:r>
              <a:rPr lang="el-GR" sz="1600" b="1" u="sng" dirty="0" smtClean="0">
                <a:latin typeface="Calibri" pitchFamily="34" charset="0"/>
                <a:cs typeface="Calibri" pitchFamily="34" charset="0"/>
              </a:rPr>
              <a:t>ΑΠΑΙΤΟΥΜΕΝΕΣ ΑΛΛΑΓΕΣ </a:t>
            </a:r>
            <a:r>
              <a:rPr lang="el-GR" sz="1600" dirty="0" smtClean="0">
                <a:latin typeface="Calibri" pitchFamily="34" charset="0"/>
                <a:cs typeface="Calibri" pitchFamily="34" charset="0"/>
              </a:rPr>
              <a:t>των τεμαχίων χρειάζονται</a:t>
            </a:r>
          </a:p>
          <a:p>
            <a:pPr>
              <a:buNone/>
            </a:pPr>
            <a:r>
              <a:rPr lang="el-GR" sz="1600" dirty="0" smtClean="0">
                <a:latin typeface="Calibri" pitchFamily="34" charset="0"/>
                <a:cs typeface="Calibri" pitchFamily="34" charset="0"/>
              </a:rPr>
              <a:t>                             (αλλαγή σε: καλλιέργεια, έκταση ή συμμετοχή </a:t>
            </a:r>
            <a:r>
              <a:rPr lang="en-US" sz="1600" dirty="0" smtClean="0">
                <a:latin typeface="Calibri" pitchFamily="34" charset="0"/>
                <a:cs typeface="Calibri" pitchFamily="34" charset="0"/>
              </a:rPr>
              <a:t> </a:t>
            </a:r>
            <a:r>
              <a:rPr lang="el-GR" sz="1600" dirty="0" smtClean="0">
                <a:latin typeface="Calibri" pitchFamily="34" charset="0"/>
                <a:cs typeface="Calibri" pitchFamily="34" charset="0"/>
              </a:rPr>
              <a:t>τεμαχίου σε </a:t>
            </a:r>
          </a:p>
          <a:p>
            <a:pPr>
              <a:buNone/>
            </a:pPr>
            <a:r>
              <a:rPr lang="el-GR" sz="1600" dirty="0" smtClean="0">
                <a:latin typeface="Calibri" pitchFamily="34" charset="0"/>
                <a:cs typeface="Calibri" pitchFamily="34" charset="0"/>
              </a:rPr>
              <a:t>                              </a:t>
            </a:r>
            <a:r>
              <a:rPr lang="el-GR" sz="1600" dirty="0" err="1" smtClean="0">
                <a:latin typeface="Calibri" pitchFamily="34" charset="0"/>
                <a:cs typeface="Calibri" pitchFamily="34" charset="0"/>
              </a:rPr>
              <a:t>Αγροπεριβαλλοντικό</a:t>
            </a:r>
            <a:r>
              <a:rPr lang="el-GR" sz="1600" dirty="0" smtClean="0">
                <a:latin typeface="Calibri" pitchFamily="34" charset="0"/>
                <a:cs typeface="Calibri" pitchFamily="34" charset="0"/>
              </a:rPr>
              <a:t> Μέτρο) πατώντας </a:t>
            </a:r>
          </a:p>
          <a:p>
            <a:pPr>
              <a:buNone/>
            </a:pPr>
            <a:r>
              <a:rPr lang="el-GR" sz="1600" dirty="0" smtClean="0">
                <a:latin typeface="Calibri" pitchFamily="34" charset="0"/>
                <a:cs typeface="Calibri" pitchFamily="34" charset="0"/>
              </a:rPr>
              <a:t>                              </a:t>
            </a:r>
          </a:p>
          <a:p>
            <a:pPr>
              <a:buNone/>
            </a:pPr>
            <a:r>
              <a:rPr lang="el-GR" sz="1600" dirty="0" smtClean="0">
                <a:latin typeface="Calibri" pitchFamily="34" charset="0"/>
                <a:cs typeface="Calibri" pitchFamily="34" charset="0"/>
              </a:rPr>
              <a:t>                              Προχωράς σε τυχόν </a:t>
            </a:r>
            <a:r>
              <a:rPr lang="el-GR" sz="1600" b="1" u="sng" dirty="0" smtClean="0">
                <a:latin typeface="Calibri" pitchFamily="34" charset="0"/>
                <a:cs typeface="Calibri" pitchFamily="34" charset="0"/>
              </a:rPr>
              <a:t>ΔΙΑΓΡΑΦΗ ΤΕΜΑΧΙΟΥ</a:t>
            </a:r>
            <a:r>
              <a:rPr lang="el-GR" sz="1600" dirty="0" smtClean="0">
                <a:latin typeface="Calibri" pitchFamily="34" charset="0"/>
                <a:cs typeface="Calibri" pitchFamily="34" charset="0"/>
              </a:rPr>
              <a:t> που δεν καλλιεργεί ο </a:t>
            </a:r>
            <a:r>
              <a:rPr lang="el-GR" sz="1600" dirty="0" err="1" smtClean="0">
                <a:latin typeface="Calibri" pitchFamily="34" charset="0"/>
                <a:cs typeface="Calibri" pitchFamily="34" charset="0"/>
              </a:rPr>
              <a:t>αιτητής</a:t>
            </a:r>
            <a:r>
              <a:rPr lang="el-GR" sz="1600" dirty="0" smtClean="0">
                <a:latin typeface="Calibri" pitchFamily="34" charset="0"/>
                <a:cs typeface="Calibri" pitchFamily="34" charset="0"/>
              </a:rPr>
              <a:t>  πλέον</a:t>
            </a:r>
          </a:p>
          <a:p>
            <a:pPr>
              <a:buNone/>
            </a:pPr>
            <a:r>
              <a:rPr lang="el-GR" sz="1600" dirty="0" smtClean="0">
                <a:latin typeface="Calibri" pitchFamily="34" charset="0"/>
                <a:cs typeface="Calibri" pitchFamily="34" charset="0"/>
              </a:rPr>
              <a:t>                              πατώντας </a:t>
            </a:r>
            <a:endParaRPr lang="el-GR" sz="1600" b="1" u="sng"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600" dirty="0" smtClean="0">
                <a:latin typeface="Calibri" pitchFamily="34" charset="0"/>
                <a:cs typeface="Calibri" pitchFamily="34" charset="0"/>
              </a:rPr>
              <a:t>                             Προχωράς σε τυχόν </a:t>
            </a:r>
            <a:r>
              <a:rPr lang="el-GR" sz="1600" b="1" u="sng" dirty="0" smtClean="0">
                <a:latin typeface="Calibri" pitchFamily="34" charset="0"/>
                <a:cs typeface="Calibri" pitchFamily="34" charset="0"/>
              </a:rPr>
              <a:t>ΠΡΟΣΘΗΚΕΣ ΚΑΙΝΟΥΡΓΙΩΝ ΤΕΜΑΧΙΩΝ </a:t>
            </a:r>
            <a:r>
              <a:rPr lang="el-GR" sz="1600" dirty="0" smtClean="0">
                <a:latin typeface="Calibri" pitchFamily="34" charset="0"/>
                <a:cs typeface="Calibri" pitchFamily="34" charset="0"/>
              </a:rPr>
              <a:t> που καλλιεργεί ο </a:t>
            </a:r>
          </a:p>
          <a:p>
            <a:pPr>
              <a:buNone/>
            </a:pPr>
            <a:r>
              <a:rPr lang="el-GR" sz="1600" dirty="0" smtClean="0">
                <a:latin typeface="Calibri" pitchFamily="34" charset="0"/>
                <a:cs typeface="Calibri" pitchFamily="34" charset="0"/>
              </a:rPr>
              <a:t>                             </a:t>
            </a:r>
            <a:r>
              <a:rPr lang="el-GR" sz="1600" dirty="0" err="1" smtClean="0">
                <a:latin typeface="Calibri" pitchFamily="34" charset="0"/>
                <a:cs typeface="Calibri" pitchFamily="34" charset="0"/>
              </a:rPr>
              <a:t>αιτητής</a:t>
            </a:r>
            <a:r>
              <a:rPr lang="el-GR" sz="1600" dirty="0" smtClean="0">
                <a:latin typeface="Calibri" pitchFamily="34" charset="0"/>
                <a:cs typeface="Calibri" pitchFamily="34" charset="0"/>
              </a:rPr>
              <a:t>   πατώντας </a:t>
            </a:r>
            <a:endParaRPr lang="en-US" sz="1600" b="1" u="sng"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ounded Rectangle 10"/>
          <p:cNvSpPr/>
          <p:nvPr/>
        </p:nvSpPr>
        <p:spPr>
          <a:xfrm>
            <a:off x="5508104" y="2204864"/>
            <a:ext cx="1152128" cy="288032"/>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alibri" pitchFamily="34" charset="0"/>
                <a:cs typeface="Calibri" pitchFamily="34" charset="0"/>
              </a:rPr>
              <a:t>Αλλαγή</a:t>
            </a:r>
            <a:endParaRPr lang="el-GR" sz="2000" b="1" dirty="0">
              <a:solidFill>
                <a:schemeClr val="tx1"/>
              </a:solidFill>
              <a:latin typeface="Calibri" pitchFamily="34" charset="0"/>
              <a:cs typeface="Calibri" pitchFamily="34" charset="0"/>
            </a:endParaRPr>
          </a:p>
        </p:txBody>
      </p:sp>
      <p:cxnSp>
        <p:nvCxnSpPr>
          <p:cNvPr id="13" name="Straight Arrow Connector 12"/>
          <p:cNvCxnSpPr/>
          <p:nvPr/>
        </p:nvCxnSpPr>
        <p:spPr>
          <a:xfrm flipH="1" flipV="1">
            <a:off x="6516216" y="2420888"/>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987824" y="3212976"/>
            <a:ext cx="1440160" cy="288032"/>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alibri" pitchFamily="34" charset="0"/>
                <a:cs typeface="Calibri" pitchFamily="34" charset="0"/>
              </a:rPr>
              <a:t>Διαγραφή</a:t>
            </a:r>
            <a:endParaRPr lang="el-GR" sz="2000" b="1" dirty="0">
              <a:solidFill>
                <a:schemeClr val="tx1"/>
              </a:solidFill>
              <a:latin typeface="Calibri" pitchFamily="34" charset="0"/>
              <a:cs typeface="Calibri" pitchFamily="34" charset="0"/>
            </a:endParaRPr>
          </a:p>
        </p:txBody>
      </p:sp>
      <p:cxnSp>
        <p:nvCxnSpPr>
          <p:cNvPr id="15" name="Straight Arrow Connector 14"/>
          <p:cNvCxnSpPr/>
          <p:nvPr/>
        </p:nvCxnSpPr>
        <p:spPr>
          <a:xfrm flipH="1" flipV="1">
            <a:off x="4283968" y="3429000"/>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35896" y="4149080"/>
            <a:ext cx="3528392" cy="288032"/>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latin typeface="Calibri" pitchFamily="34" charset="0"/>
                <a:cs typeface="Calibri" pitchFamily="34" charset="0"/>
              </a:rPr>
              <a:t>Προσθήκη νέου τεμαχίου</a:t>
            </a:r>
            <a:endParaRPr lang="el-GR" sz="2000" b="1" dirty="0">
              <a:solidFill>
                <a:schemeClr val="tx1"/>
              </a:solidFill>
              <a:latin typeface="Calibri" pitchFamily="34" charset="0"/>
              <a:cs typeface="Calibri" pitchFamily="34" charset="0"/>
            </a:endParaRPr>
          </a:p>
        </p:txBody>
      </p:sp>
      <p:cxnSp>
        <p:nvCxnSpPr>
          <p:cNvPr id="17" name="Straight Arrow Connector 16"/>
          <p:cNvCxnSpPr/>
          <p:nvPr/>
        </p:nvCxnSpPr>
        <p:spPr>
          <a:xfrm flipH="1" flipV="1">
            <a:off x="6948264" y="4365104"/>
            <a:ext cx="144016"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p:cNvPicPr/>
          <p:nvPr/>
        </p:nvPicPr>
        <p:blipFill>
          <a:blip r:embed="rId3" cstate="print"/>
          <a:srcRect/>
          <a:stretch>
            <a:fillRect/>
          </a:stretch>
        </p:blipFill>
        <p:spPr bwMode="auto">
          <a:xfrm>
            <a:off x="2555776" y="4581128"/>
            <a:ext cx="4608512" cy="2088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2" name="Rectangle 21"/>
          <p:cNvSpPr/>
          <p:nvPr/>
        </p:nvSpPr>
        <p:spPr>
          <a:xfrm>
            <a:off x="2627784" y="6309320"/>
            <a:ext cx="1944216" cy="144016"/>
          </a:xfrm>
          <a:prstGeom prst="rect">
            <a:avLst/>
          </a:prstGeom>
          <a:solidFill>
            <a:schemeClr val="bg1">
              <a:lumMod val="85000"/>
            </a:schemeClr>
          </a:solid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tx1"/>
                </a:solidFill>
                <a:latin typeface="Calibri" pitchFamily="34" charset="0"/>
                <a:cs typeface="Calibri" pitchFamily="34" charset="0"/>
              </a:rPr>
              <a:t>Προσθήκη νέου τεμαχίου</a:t>
            </a:r>
            <a:endParaRPr lang="el-GR" sz="1200" b="1" dirty="0">
              <a:solidFill>
                <a:schemeClr val="tx1"/>
              </a:solidFill>
              <a:latin typeface="Calibri" pitchFamily="34" charset="0"/>
              <a:cs typeface="Calibri" pitchFamily="34" charset="0"/>
            </a:endParaRPr>
          </a:p>
        </p:txBody>
      </p:sp>
      <p:sp>
        <p:nvSpPr>
          <p:cNvPr id="23" name="Oval 22"/>
          <p:cNvSpPr/>
          <p:nvPr/>
        </p:nvSpPr>
        <p:spPr>
          <a:xfrm>
            <a:off x="2627784" y="5661248"/>
            <a:ext cx="144016" cy="720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Oval 23"/>
          <p:cNvSpPr/>
          <p:nvPr/>
        </p:nvSpPr>
        <p:spPr>
          <a:xfrm>
            <a:off x="2771800" y="5661248"/>
            <a:ext cx="144016" cy="72008"/>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7" name="Straight Arrow Connector 26"/>
          <p:cNvCxnSpPr>
            <a:stCxn id="23" idx="1"/>
          </p:cNvCxnSpPr>
          <p:nvPr/>
        </p:nvCxnSpPr>
        <p:spPr>
          <a:xfrm flipH="1" flipV="1">
            <a:off x="2051721" y="5589241"/>
            <a:ext cx="597154" cy="825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1403648" y="4941168"/>
            <a:ext cx="1440160"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83568" y="4581128"/>
            <a:ext cx="1296144" cy="3600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smtClean="0">
                <a:solidFill>
                  <a:schemeClr val="tx1"/>
                </a:solidFill>
              </a:rPr>
              <a:t>Διαγραφή</a:t>
            </a:r>
            <a:endParaRPr lang="el-GR" sz="1200" b="1" dirty="0">
              <a:solidFill>
                <a:schemeClr val="tx1"/>
              </a:solidFill>
            </a:endParaRPr>
          </a:p>
        </p:txBody>
      </p:sp>
      <p:sp>
        <p:nvSpPr>
          <p:cNvPr id="40" name="Oval 39"/>
          <p:cNvSpPr/>
          <p:nvPr/>
        </p:nvSpPr>
        <p:spPr>
          <a:xfrm>
            <a:off x="683568" y="5373216"/>
            <a:ext cx="1224136" cy="36004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dirty="0" smtClean="0">
              <a:solidFill>
                <a:schemeClr val="tx1"/>
              </a:solidFill>
            </a:endParaRPr>
          </a:p>
          <a:p>
            <a:pPr algn="ctr"/>
            <a:r>
              <a:rPr lang="el-GR" sz="1200" b="1" dirty="0" smtClean="0">
                <a:solidFill>
                  <a:schemeClr val="tx1"/>
                </a:solidFill>
              </a:rPr>
              <a:t>Αλλαγή</a:t>
            </a:r>
          </a:p>
          <a:p>
            <a:pPr algn="ctr"/>
            <a:endParaRPr lang="el-GR" dirty="0"/>
          </a:p>
        </p:txBody>
      </p:sp>
      <p:sp>
        <p:nvSpPr>
          <p:cNvPr id="20" name="Right Arrow 19"/>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4</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a:bodyPr>
          <a:lstStyle/>
          <a:p>
            <a:pPr>
              <a:buNone/>
            </a:pPr>
            <a:endParaRPr lang="el-GR" sz="1800" dirty="0" smtClean="0">
              <a:latin typeface="Calibri" pitchFamily="34" charset="0"/>
              <a:cs typeface="Calibri" pitchFamily="34" charset="0"/>
            </a:endParaRPr>
          </a:p>
          <a:p>
            <a:pPr marL="0" indent="12700" algn="ctr">
              <a:buNone/>
              <a:defRPr/>
            </a:pPr>
            <a:r>
              <a:rPr lang="el-GR" sz="2400" b="1" dirty="0" smtClean="0">
                <a:latin typeface="Calibri" pitchFamily="34" charset="0"/>
                <a:cs typeface="Calibri" pitchFamily="34" charset="0"/>
              </a:rPr>
              <a:t>                         </a:t>
            </a:r>
          </a:p>
          <a:p>
            <a:pPr marL="0" indent="12700" algn="ctr">
              <a:buNone/>
              <a:defRPr/>
            </a:pPr>
            <a:r>
              <a:rPr lang="el-GR" sz="2400" b="1" dirty="0" smtClean="0">
                <a:latin typeface="Calibri" pitchFamily="34" charset="0"/>
                <a:cs typeface="Calibri" pitchFamily="34" charset="0"/>
              </a:rPr>
              <a:t>                        </a:t>
            </a:r>
            <a:r>
              <a:rPr lang="el-GR" sz="2400" b="1" u="sng" dirty="0" smtClean="0">
                <a:latin typeface="Calibri" pitchFamily="34" charset="0"/>
                <a:cs typeface="Calibri" pitchFamily="34" charset="0"/>
              </a:rPr>
              <a:t>ΚΑΤΗΓΟΡΙΕΣ ΜΕΤΡΩΝ ΠΟΥ ΧΕΙΡΙΖΕΤΑΙ Ο ΚΟΑΠ</a:t>
            </a:r>
          </a:p>
          <a:p>
            <a:pPr marL="0" indent="12700" algn="ctr">
              <a:buNone/>
              <a:defRPr/>
            </a:pPr>
            <a:endParaRPr lang="el-GR" sz="1800" b="1" u="sng" dirty="0" smtClean="0">
              <a:latin typeface="Calibri" pitchFamily="34" charset="0"/>
              <a:cs typeface="Calibri" pitchFamily="34" charset="0"/>
            </a:endParaRPr>
          </a:p>
          <a:p>
            <a:pPr marL="0" indent="12700" algn="ctr">
              <a:buNone/>
              <a:defRPr/>
            </a:pPr>
            <a:r>
              <a:rPr lang="el-GR" sz="1600" dirty="0" smtClean="0">
                <a:latin typeface="Calibri" pitchFamily="34" charset="0"/>
                <a:cs typeface="Calibri" pitchFamily="34" charset="0"/>
              </a:rPr>
              <a:t>      Ο ΚΟΑΠ χειρίζεται Μέτρα της Κοινής Αγροτικής Πολιτικής (ΚΑΠ) που αφορούν:</a:t>
            </a:r>
          </a:p>
          <a:p>
            <a:pPr marL="0" indent="12700">
              <a:buNone/>
              <a:defRPr/>
            </a:pPr>
            <a:r>
              <a:rPr lang="el-GR" sz="1600" dirty="0" smtClean="0">
                <a:latin typeface="Calibri"/>
                <a:cs typeface="Calibri"/>
              </a:rPr>
              <a:t>     ● </a:t>
            </a:r>
            <a:r>
              <a:rPr lang="el-GR" sz="1600" dirty="0" smtClean="0">
                <a:latin typeface="Calibri" pitchFamily="34" charset="0"/>
                <a:cs typeface="Calibri" pitchFamily="34" charset="0"/>
              </a:rPr>
              <a:t>Τις </a:t>
            </a:r>
            <a:r>
              <a:rPr lang="el-GR" sz="1600" b="1" dirty="0" smtClean="0">
                <a:latin typeface="Calibri" pitchFamily="34" charset="0"/>
                <a:cs typeface="Calibri" pitchFamily="34" charset="0"/>
              </a:rPr>
              <a:t>Άμεσες Πληρωμές</a:t>
            </a:r>
          </a:p>
          <a:p>
            <a:pPr marL="0" indent="12700">
              <a:buNone/>
              <a:defRPr/>
            </a:pPr>
            <a:r>
              <a:rPr lang="el-GR" sz="1600" b="1" dirty="0" smtClean="0">
                <a:latin typeface="Calibri" pitchFamily="34" charset="0"/>
                <a:cs typeface="Calibri" pitchFamily="34" charset="0"/>
              </a:rPr>
              <a:t>         - </a:t>
            </a:r>
            <a:r>
              <a:rPr lang="el-GR" sz="1600" dirty="0" smtClean="0">
                <a:latin typeface="Calibri" pitchFamily="34" charset="0"/>
                <a:cs typeface="Calibri" pitchFamily="34" charset="0"/>
              </a:rPr>
              <a:t>Σχέδιο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a:t>
            </a:r>
          </a:p>
          <a:p>
            <a:pPr marL="0" indent="12700">
              <a:buNone/>
              <a:defRPr/>
            </a:pPr>
            <a:r>
              <a:rPr lang="el-GR" sz="1600" dirty="0" smtClean="0">
                <a:latin typeface="Calibri" pitchFamily="34" charset="0"/>
                <a:cs typeface="Calibri" pitchFamily="34" charset="0"/>
              </a:rPr>
              <a:t>          - Κεφαλικές Επιδοτήσεις</a:t>
            </a:r>
          </a:p>
          <a:p>
            <a:pPr marL="0" indent="12700">
              <a:buNone/>
              <a:defRPr/>
            </a:pPr>
            <a:endParaRPr lang="el-GR" sz="1600" dirty="0" smtClean="0">
              <a:latin typeface="Calibri" pitchFamily="34" charset="0"/>
              <a:cs typeface="Calibri" pitchFamily="34" charset="0"/>
            </a:endParaRPr>
          </a:p>
          <a:p>
            <a:pPr marL="0" indent="12700">
              <a:buNone/>
              <a:defRPr/>
            </a:pPr>
            <a:r>
              <a:rPr lang="el-GR" sz="1600" dirty="0" smtClean="0">
                <a:latin typeface="Calibri"/>
                <a:cs typeface="Calibri"/>
              </a:rPr>
              <a:t>     ● </a:t>
            </a:r>
            <a:r>
              <a:rPr lang="el-GR" sz="1600" dirty="0" smtClean="0">
                <a:latin typeface="Calibri" pitchFamily="34" charset="0"/>
                <a:cs typeface="Calibri" pitchFamily="34" charset="0"/>
              </a:rPr>
              <a:t>Το </a:t>
            </a:r>
            <a:r>
              <a:rPr lang="el-GR" sz="1600" b="1" dirty="0" smtClean="0">
                <a:latin typeface="Calibri" pitchFamily="34" charset="0"/>
                <a:cs typeface="Calibri" pitchFamily="34" charset="0"/>
              </a:rPr>
              <a:t>Πρόγραμμα Αγροτικής Ανάπτυξης </a:t>
            </a:r>
            <a:r>
              <a:rPr lang="el-GR" sz="1600" dirty="0" smtClean="0">
                <a:latin typeface="Calibri" pitchFamily="34" charset="0"/>
                <a:cs typeface="Calibri" pitchFamily="34" charset="0"/>
              </a:rPr>
              <a:t>(ΠΑΑ)  2007-2013, όπου  ο ΚΟΑΠ χειρίζεται τα 12</a:t>
            </a:r>
          </a:p>
          <a:p>
            <a:pPr marL="0" indent="12700">
              <a:buNone/>
              <a:defRPr/>
            </a:pPr>
            <a:r>
              <a:rPr lang="el-GR" sz="1600" dirty="0" smtClean="0">
                <a:latin typeface="Calibri" pitchFamily="34" charset="0"/>
                <a:cs typeface="Calibri" pitchFamily="34" charset="0"/>
              </a:rPr>
              <a:t>         Μέτρα και Καθεστώτα, από τα 39 που καταρτίζουν το εν λόγω ΠΑΑ.</a:t>
            </a:r>
          </a:p>
          <a:p>
            <a:pPr marL="0" indent="12700">
              <a:buNone/>
              <a:defRPr/>
            </a:pPr>
            <a:r>
              <a:rPr lang="el-GR" sz="1600" dirty="0" smtClean="0">
                <a:latin typeface="Calibri" pitchFamily="34" charset="0"/>
                <a:cs typeface="Calibri" pitchFamily="34" charset="0"/>
              </a:rPr>
              <a:t>        </a:t>
            </a:r>
          </a:p>
          <a:p>
            <a:pPr marL="0" indent="12700">
              <a:buNone/>
              <a:defRPr/>
            </a:pPr>
            <a:endParaRPr lang="el-GR" sz="1600" dirty="0" smtClean="0">
              <a:latin typeface="Calibri" pitchFamily="34" charset="0"/>
              <a:cs typeface="Calibri" pitchFamily="34" charset="0"/>
            </a:endParaRPr>
          </a:p>
          <a:p>
            <a:pPr marL="0" indent="12700">
              <a:buNone/>
              <a:defRPr/>
            </a:pPr>
            <a:r>
              <a:rPr lang="el-GR" sz="1600" dirty="0" smtClean="0">
                <a:latin typeface="Calibri"/>
                <a:cs typeface="Calibri"/>
              </a:rPr>
              <a:t>     ● </a:t>
            </a:r>
            <a:r>
              <a:rPr lang="el-GR" sz="1600" dirty="0" smtClean="0">
                <a:latin typeface="Calibri" pitchFamily="34" charset="0"/>
                <a:cs typeface="Calibri" pitchFamily="34" charset="0"/>
              </a:rPr>
              <a:t>Τις </a:t>
            </a:r>
            <a:r>
              <a:rPr lang="el-GR" sz="1600" b="1" dirty="0" smtClean="0">
                <a:latin typeface="Calibri" pitchFamily="34" charset="0"/>
                <a:cs typeface="Calibri" pitchFamily="34" charset="0"/>
              </a:rPr>
              <a:t>Κοινές Οργανώσεις Αγοράς </a:t>
            </a:r>
            <a:r>
              <a:rPr lang="el-GR" sz="1600" dirty="0" smtClean="0">
                <a:latin typeface="Calibri" pitchFamily="34" charset="0"/>
                <a:cs typeface="Calibri" pitchFamily="34" charset="0"/>
              </a:rPr>
              <a:t>(ΚΟΑ) </a:t>
            </a:r>
            <a:r>
              <a:rPr lang="el-GR" sz="1600" b="1" dirty="0" smtClean="0">
                <a:latin typeface="Calibri" pitchFamily="34" charset="0"/>
                <a:cs typeface="Calibri" pitchFamily="34" charset="0"/>
              </a:rPr>
              <a:t>&amp; Μηχανισμούς Εμπορίου.</a:t>
            </a:r>
          </a:p>
          <a:p>
            <a:pPr>
              <a:buNone/>
            </a:pPr>
            <a:endParaRPr lang="el-GR" sz="1800" dirty="0">
              <a:latin typeface="+mj-lt"/>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dirty="0" smtClean="0">
                <a:latin typeface="Calibri" pitchFamily="34" charset="0"/>
                <a:cs typeface="Calibri" pitchFamily="34" charset="0"/>
              </a:rPr>
              <a:t>                   </a:t>
            </a:r>
            <a:r>
              <a:rPr lang="el-GR" sz="1600" dirty="0" smtClean="0">
                <a:latin typeface="Calibri" pitchFamily="34" charset="0"/>
                <a:cs typeface="Calibri" pitchFamily="34" charset="0"/>
              </a:rPr>
              <a:t>Σε περίπτωση που ο </a:t>
            </a:r>
            <a:r>
              <a:rPr lang="el-GR" sz="1600" dirty="0" err="1" smtClean="0">
                <a:latin typeface="Calibri" pitchFamily="34" charset="0"/>
                <a:cs typeface="Calibri" pitchFamily="34" charset="0"/>
              </a:rPr>
              <a:t>αιτητής</a:t>
            </a:r>
            <a:r>
              <a:rPr lang="el-GR" sz="1600" dirty="0" smtClean="0">
                <a:latin typeface="Calibri" pitchFamily="34" charset="0"/>
                <a:cs typeface="Calibri" pitchFamily="34" charset="0"/>
              </a:rPr>
              <a:t> συμμετέχει στο Μέτρο 2.1 (Εξισωτικές πληρωμές για μειονεκτικές περιοχές *) σημειώνεται με      στο κουτάκι.</a:t>
            </a:r>
            <a:endParaRPr lang="el-GR" sz="1800" dirty="0" smtClean="0">
              <a:latin typeface="Calibri" pitchFamily="34" charset="0"/>
              <a:cs typeface="Calibri" pitchFamily="34" charset="0"/>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Calibri" pitchFamily="34" charset="0"/>
              <a:cs typeface="Calibri" pitchFamily="34" charset="0"/>
            </a:endParaRPr>
          </a:p>
          <a:p>
            <a:pPr>
              <a:buNone/>
            </a:pPr>
            <a:r>
              <a:rPr lang="el-GR" sz="1600" dirty="0" smtClean="0">
                <a:latin typeface="Calibri" pitchFamily="34" charset="0"/>
                <a:cs typeface="Calibri" pitchFamily="34" charset="0"/>
              </a:rPr>
              <a:t>*Μειονεκτικές περιοχές = Περιοχές με μόνιμα φυσικά μειονεκτήματα όπως: μεγάλα υψόμετρα, απότομες κλίσεις, αβαθή /άγονα εδάφη ή περιοχές </a:t>
            </a:r>
            <a:endParaRPr lang="en-US" sz="16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p:nvPr/>
        </p:nvPicPr>
        <p:blipFill>
          <a:blip r:embed="rId3" cstate="print"/>
          <a:srcRect/>
          <a:stretch>
            <a:fillRect/>
          </a:stretch>
        </p:blipFill>
        <p:spPr bwMode="auto">
          <a:xfrm>
            <a:off x="2195736" y="2348880"/>
            <a:ext cx="5760640"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14" name="Straight Connector 13"/>
          <p:cNvCxnSpPr/>
          <p:nvPr/>
        </p:nvCxnSpPr>
        <p:spPr>
          <a:xfrm>
            <a:off x="4716016" y="1988840"/>
            <a:ext cx="72008" cy="72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788024" y="1844824"/>
            <a:ext cx="72008"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87824" y="4581128"/>
            <a:ext cx="4896544" cy="14401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b="1" dirty="0" smtClean="0">
                <a:solidFill>
                  <a:schemeClr val="tx1"/>
                </a:solidFill>
              </a:rPr>
              <a:t>Μέτρο 2.1</a:t>
            </a:r>
            <a:endParaRPr lang="el-GR" sz="1200" b="1" dirty="0">
              <a:solidFill>
                <a:schemeClr val="tx1"/>
              </a:solidFill>
            </a:endParaRPr>
          </a:p>
        </p:txBody>
      </p:sp>
      <p:sp>
        <p:nvSpPr>
          <p:cNvPr id="20" name="Rectangle 19"/>
          <p:cNvSpPr/>
          <p:nvPr/>
        </p:nvSpPr>
        <p:spPr>
          <a:xfrm>
            <a:off x="2987824" y="4725144"/>
            <a:ext cx="144016" cy="144016"/>
          </a:xfrm>
          <a:prstGeom prst="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p:cNvSpPr/>
          <p:nvPr/>
        </p:nvSpPr>
        <p:spPr>
          <a:xfrm>
            <a:off x="3131840" y="4725144"/>
            <a:ext cx="4824536" cy="14401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dirty="0" smtClean="0">
                <a:solidFill>
                  <a:schemeClr val="tx1"/>
                </a:solidFill>
                <a:latin typeface="Calibri" pitchFamily="34" charset="0"/>
                <a:cs typeface="Calibri" pitchFamily="34" charset="0"/>
              </a:rPr>
              <a:t>Επιθυμώ να συμμετέχω στο Μέτρο 2.1 (Εξισωτικές πληρωμές για μειονεκτικές περιοχές</a:t>
            </a:r>
            <a:r>
              <a:rPr lang="el-GR" sz="900" dirty="0" smtClean="0">
                <a:solidFill>
                  <a:schemeClr val="tx1"/>
                </a:solidFill>
                <a:latin typeface="Calibri" pitchFamily="34" charset="0"/>
                <a:cs typeface="Calibri" pitchFamily="34" charset="0"/>
              </a:rPr>
              <a:t>)</a:t>
            </a:r>
            <a:endParaRPr lang="el-GR" sz="900" dirty="0">
              <a:solidFill>
                <a:schemeClr val="tx1"/>
              </a:solidFill>
              <a:latin typeface="Calibri" pitchFamily="34" charset="0"/>
              <a:cs typeface="Calibri" pitchFamily="34" charset="0"/>
            </a:endParaRPr>
          </a:p>
        </p:txBody>
      </p:sp>
      <p:cxnSp>
        <p:nvCxnSpPr>
          <p:cNvPr id="23" name="Straight Arrow Connector 22"/>
          <p:cNvCxnSpPr/>
          <p:nvPr/>
        </p:nvCxnSpPr>
        <p:spPr>
          <a:xfrm flipV="1">
            <a:off x="2627784" y="4797152"/>
            <a:ext cx="360040" cy="720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67744" y="4437112"/>
            <a:ext cx="5688632" cy="72008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ight Arrow 14"/>
          <p:cNvSpPr/>
          <p:nvPr/>
        </p:nvSpPr>
        <p:spPr>
          <a:xfrm>
            <a:off x="683568" y="1268760"/>
            <a:ext cx="13681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mj-lt"/>
              </a:rPr>
              <a:t>ΒΗΜΑ 5</a:t>
            </a:r>
            <a:r>
              <a:rPr lang="el-GR" b="1" baseline="30000" dirty="0" smtClean="0"/>
              <a:t>Ο</a:t>
            </a:r>
            <a:r>
              <a:rPr lang="el-GR" b="1" dirty="0" smtClean="0"/>
              <a:t> </a:t>
            </a:r>
            <a:endParaRPr lang="el-GR"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92500" lnSpcReduction="20000"/>
          </a:bodyPr>
          <a:lstStyle/>
          <a:p>
            <a:pPr>
              <a:buNone/>
            </a:pPr>
            <a:r>
              <a:rPr lang="el-GR" sz="1700" dirty="0" smtClean="0">
                <a:latin typeface="Calibri" pitchFamily="34" charset="0"/>
                <a:cs typeface="Calibri" pitchFamily="34" charset="0"/>
              </a:rPr>
              <a:t>                               Σε περίπτωση που ο </a:t>
            </a:r>
            <a:r>
              <a:rPr lang="el-GR" sz="1700" dirty="0" err="1" smtClean="0">
                <a:latin typeface="Calibri" pitchFamily="34" charset="0"/>
                <a:cs typeface="Calibri" pitchFamily="34" charset="0"/>
              </a:rPr>
              <a:t>αιτητής</a:t>
            </a:r>
            <a:r>
              <a:rPr lang="el-GR" sz="1700" dirty="0" smtClean="0">
                <a:latin typeface="Calibri" pitchFamily="34" charset="0"/>
                <a:cs typeface="Calibri" pitchFamily="34" charset="0"/>
              </a:rPr>
              <a:t> συμμετέχει στο Καθεστώς 2.3.2 Α2 των πατατών</a:t>
            </a:r>
          </a:p>
          <a:p>
            <a:pPr>
              <a:buNone/>
            </a:pPr>
            <a:r>
              <a:rPr lang="el-GR" sz="1700" dirty="0" smtClean="0">
                <a:latin typeface="Calibri" pitchFamily="34" charset="0"/>
                <a:cs typeface="Calibri" pitchFamily="34" charset="0"/>
              </a:rPr>
              <a:t>                               (</a:t>
            </a:r>
            <a:r>
              <a:rPr lang="en-US" sz="1700" dirty="0" smtClean="0">
                <a:latin typeface="Calibri" pitchFamily="34" charset="0"/>
                <a:cs typeface="Calibri" pitchFamily="34" charset="0"/>
              </a:rPr>
              <a:t>GLOBALGAP</a:t>
            </a:r>
            <a:r>
              <a:rPr lang="el-GR" sz="1700" dirty="0" smtClean="0">
                <a:latin typeface="Calibri" pitchFamily="34" charset="0"/>
                <a:cs typeface="Calibri" pitchFamily="34" charset="0"/>
              </a:rPr>
              <a:t>), η καταχώρηση των τεμαχίων που θα συμμετέχουν για το έτος</a:t>
            </a:r>
          </a:p>
          <a:p>
            <a:pPr>
              <a:buNone/>
            </a:pPr>
            <a:r>
              <a:rPr lang="el-GR" sz="1700" dirty="0" smtClean="0">
                <a:latin typeface="Calibri" pitchFamily="34" charset="0"/>
                <a:cs typeface="Calibri" pitchFamily="34" charset="0"/>
              </a:rPr>
              <a:t>                                2013 στο Καθεστώς γίνεται πατώντας</a:t>
            </a:r>
            <a:endParaRPr lang="en-US" sz="17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l-GR" sz="1600" dirty="0" smtClean="0">
              <a:latin typeface="Calibri" pitchFamily="34" charset="0"/>
              <a:cs typeface="Calibri" pitchFamily="34" charset="0"/>
            </a:endParaRPr>
          </a:p>
          <a:p>
            <a:pPr algn="ctr">
              <a:buNone/>
            </a:pPr>
            <a:r>
              <a:rPr lang="el-GR" sz="1600" b="1" dirty="0" smtClean="0">
                <a:latin typeface="Calibri" pitchFamily="34" charset="0"/>
                <a:cs typeface="Calibri" pitchFamily="34" charset="0"/>
              </a:rPr>
              <a:t>Το 2013 είναι ο τελευταίος χρόνος   του Μέτρου 2.3.2 Α2</a:t>
            </a:r>
            <a:endParaRPr lang="el-GR" sz="1800" b="1"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4" name="Right Arrow 3"/>
          <p:cNvSpPr/>
          <p:nvPr/>
        </p:nvSpPr>
        <p:spPr>
          <a:xfrm>
            <a:off x="683568" y="1412776"/>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6</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p:nvPr/>
        </p:nvSpPr>
        <p:spPr>
          <a:xfrm>
            <a:off x="5292080" y="1916832"/>
            <a:ext cx="3240360" cy="288032"/>
          </a:xfrm>
          <a:prstGeom prst="round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b="1" dirty="0" smtClean="0">
                <a:solidFill>
                  <a:schemeClr val="tx1"/>
                </a:solidFill>
                <a:latin typeface="Calibri" pitchFamily="34" charset="0"/>
                <a:cs typeface="Calibri" pitchFamily="34" charset="0"/>
              </a:rPr>
              <a:t>Εισαγωγή τεμαχίων στο Μέτρο 2.3.2 Α2</a:t>
            </a:r>
            <a:endParaRPr lang="el-GR" sz="1400" b="1" dirty="0">
              <a:solidFill>
                <a:schemeClr val="tx1"/>
              </a:solidFill>
              <a:latin typeface="Calibri" pitchFamily="34" charset="0"/>
              <a:cs typeface="Calibri" pitchFamily="34" charset="0"/>
            </a:endParaRPr>
          </a:p>
        </p:txBody>
      </p:sp>
      <p:cxnSp>
        <p:nvCxnSpPr>
          <p:cNvPr id="22" name="Straight Arrow Connector 21"/>
          <p:cNvCxnSpPr/>
          <p:nvPr/>
        </p:nvCxnSpPr>
        <p:spPr>
          <a:xfrm flipH="1" flipV="1">
            <a:off x="8388424" y="2132856"/>
            <a:ext cx="216024" cy="21602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3" cstate="print"/>
          <a:srcRect/>
          <a:stretch>
            <a:fillRect/>
          </a:stretch>
        </p:blipFill>
        <p:spPr bwMode="auto">
          <a:xfrm>
            <a:off x="2051720" y="2492896"/>
            <a:ext cx="5976664" cy="288032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Rectangle 9"/>
          <p:cNvSpPr/>
          <p:nvPr/>
        </p:nvSpPr>
        <p:spPr>
          <a:xfrm>
            <a:off x="3203848" y="4797152"/>
            <a:ext cx="4824536" cy="1440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200" dirty="0" smtClean="0">
                <a:solidFill>
                  <a:schemeClr val="tx1"/>
                </a:solidFill>
              </a:rPr>
              <a:t>ΠΡΟΓΡΑΜΜΑ ΑΓΡΟΤΙΚΗΣ ΑΝΑΠΤΥΞΗΣ</a:t>
            </a:r>
            <a:endParaRPr lang="el-GR" sz="1200" dirty="0">
              <a:solidFill>
                <a:schemeClr val="tx1"/>
              </a:solidFill>
            </a:endParaRPr>
          </a:p>
        </p:txBody>
      </p:sp>
      <p:sp>
        <p:nvSpPr>
          <p:cNvPr id="14" name="Rectangle 13"/>
          <p:cNvSpPr/>
          <p:nvPr/>
        </p:nvSpPr>
        <p:spPr>
          <a:xfrm>
            <a:off x="3203848" y="4941168"/>
            <a:ext cx="3312368" cy="144016"/>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400" dirty="0" smtClean="0">
                <a:solidFill>
                  <a:schemeClr val="tx1"/>
                </a:solidFill>
              </a:rPr>
              <a:t>Εισαγωγή </a:t>
            </a:r>
            <a:r>
              <a:rPr lang="el-GR" sz="1400" dirty="0" err="1" smtClean="0">
                <a:solidFill>
                  <a:schemeClr val="tx1"/>
                </a:solidFill>
              </a:rPr>
              <a:t>τεμάχίων</a:t>
            </a:r>
            <a:r>
              <a:rPr lang="el-GR" sz="1400" dirty="0" smtClean="0">
                <a:solidFill>
                  <a:schemeClr val="tx1"/>
                </a:solidFill>
              </a:rPr>
              <a:t> στο Μέτρο 2.3.2 Α2 </a:t>
            </a:r>
            <a:endParaRPr lang="el-GR" sz="1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a:bodyPr>
          <a:lstStyle/>
          <a:p>
            <a:pPr>
              <a:buNone/>
            </a:pPr>
            <a:r>
              <a:rPr lang="el-GR" dirty="0" smtClean="0">
                <a:latin typeface="+mj-lt"/>
              </a:rPr>
              <a:t>                   </a:t>
            </a:r>
            <a:r>
              <a:rPr lang="el-GR" sz="1600" dirty="0" smtClean="0">
                <a:latin typeface="Calibri" pitchFamily="34" charset="0"/>
                <a:cs typeface="Calibri" pitchFamily="34" charset="0"/>
              </a:rPr>
              <a:t>Αφού προβείς σε όλες τις απαραίτητες αλλαγές και τους ελέγχους</a:t>
            </a:r>
          </a:p>
          <a:p>
            <a:pPr>
              <a:buNone/>
            </a:pPr>
            <a:r>
              <a:rPr lang="el-GR" sz="1600" dirty="0" smtClean="0">
                <a:latin typeface="Calibri" pitchFamily="34" charset="0"/>
                <a:cs typeface="Calibri" pitchFamily="34" charset="0"/>
              </a:rPr>
              <a:t>                                      υποβάλεις την αίτηση πατώντας </a:t>
            </a:r>
          </a:p>
          <a:p>
            <a:pPr>
              <a:buNone/>
            </a:pPr>
            <a:r>
              <a:rPr lang="el-GR" sz="1600" dirty="0" smtClean="0">
                <a:latin typeface="Calibri" pitchFamily="34" charset="0"/>
                <a:cs typeface="Calibri" pitchFamily="34" charset="0"/>
              </a:rPr>
              <a:t>                               </a:t>
            </a:r>
            <a:endParaRPr lang="el-GR" sz="1800" dirty="0" smtClean="0">
              <a:latin typeface="+mj-lt"/>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Calibri" pitchFamily="34" charset="0"/>
              <a:cs typeface="Calibri" pitchFamily="34" charset="0"/>
            </a:endParaRPr>
          </a:p>
          <a:p>
            <a:pPr>
              <a:buNone/>
            </a:pPr>
            <a:r>
              <a:rPr lang="el-GR" sz="2000" dirty="0" smtClean="0">
                <a:latin typeface="Calibri" pitchFamily="34" charset="0"/>
                <a:cs typeface="Calibri" pitchFamily="34" charset="0"/>
              </a:rPr>
              <a:t> 		</a:t>
            </a:r>
            <a:r>
              <a:rPr lang="el-GR" sz="1600" dirty="0" smtClean="0">
                <a:latin typeface="Calibri" pitchFamily="34" charset="0"/>
                <a:cs typeface="Calibri" pitchFamily="34" charset="0"/>
              </a:rPr>
              <a:t>     Αφού πατήσεις την                                        εμφανίζεται η επιβεβαίωση υποβολής</a:t>
            </a:r>
          </a:p>
          <a:p>
            <a:pPr>
              <a:buNone/>
            </a:pPr>
            <a:r>
              <a:rPr lang="el-GR" sz="1600" dirty="0" smtClean="0">
                <a:latin typeface="Calibri" pitchFamily="34" charset="0"/>
                <a:cs typeface="Calibri" pitchFamily="34" charset="0"/>
              </a:rPr>
              <a:t>                         της αίτησης.</a:t>
            </a:r>
          </a:p>
          <a:p>
            <a:pPr>
              <a:buNone/>
            </a:pPr>
            <a:r>
              <a:rPr lang="el-GR" sz="1600" dirty="0" smtClean="0">
                <a:latin typeface="Calibri" pitchFamily="34" charset="0"/>
                <a:cs typeface="Calibri" pitchFamily="34" charset="0"/>
              </a:rPr>
              <a:t>	                   </a:t>
            </a:r>
            <a:endParaRPr lang="en-US" sz="16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sp>
        <p:nvSpPr>
          <p:cNvPr id="4" name="Right Arrow 3"/>
          <p:cNvSpPr/>
          <p:nvPr/>
        </p:nvSpPr>
        <p:spPr>
          <a:xfrm>
            <a:off x="683568" y="1412776"/>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Calibri" pitchFamily="34" charset="0"/>
                <a:cs typeface="Calibri" pitchFamily="34" charset="0"/>
              </a:rPr>
              <a:t>ΒΗΜΑ 7</a:t>
            </a:r>
            <a:r>
              <a:rPr lang="el-GR" b="1" baseline="30000" dirty="0" smtClean="0">
                <a:latin typeface="Calibri" pitchFamily="34" charset="0"/>
                <a:cs typeface="Calibri" pitchFamily="34" charset="0"/>
              </a:rPr>
              <a:t>Ο</a:t>
            </a:r>
            <a:r>
              <a:rPr lang="el-GR" b="1" dirty="0" smtClean="0">
                <a:latin typeface="Calibri" pitchFamily="34" charset="0"/>
                <a:cs typeface="Calibri" pitchFamily="34" charset="0"/>
              </a:rPr>
              <a:t> </a:t>
            </a:r>
            <a:endParaRPr lang="el-GR" b="1" dirty="0">
              <a:latin typeface="Calibri" pitchFamily="34" charset="0"/>
              <a:cs typeface="Calibri" pitchFamily="34" charset="0"/>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p:nvPr/>
        </p:nvPicPr>
        <p:blipFill>
          <a:blip r:embed="rId3" cstate="print"/>
          <a:srcRect/>
          <a:stretch>
            <a:fillRect/>
          </a:stretch>
        </p:blipFill>
        <p:spPr bwMode="auto">
          <a:xfrm>
            <a:off x="1763688" y="2348880"/>
            <a:ext cx="6264696" cy="3168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5" name="Rectangle 14"/>
          <p:cNvSpPr/>
          <p:nvPr/>
        </p:nvSpPr>
        <p:spPr>
          <a:xfrm>
            <a:off x="3059832" y="5229200"/>
            <a:ext cx="1440160" cy="216024"/>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100" b="1" dirty="0" smtClean="0">
                <a:solidFill>
                  <a:schemeClr val="tx1"/>
                </a:solidFill>
                <a:latin typeface="+mj-lt"/>
              </a:rPr>
              <a:t>Υποβολή αίτησης</a:t>
            </a:r>
            <a:endParaRPr lang="el-GR" sz="1100" b="1" dirty="0">
              <a:solidFill>
                <a:schemeClr val="tx1"/>
              </a:solidFill>
              <a:latin typeface="+mj-lt"/>
            </a:endParaRPr>
          </a:p>
        </p:txBody>
      </p:sp>
      <p:sp>
        <p:nvSpPr>
          <p:cNvPr id="17" name="Rounded Rectangle 16"/>
          <p:cNvSpPr/>
          <p:nvPr/>
        </p:nvSpPr>
        <p:spPr>
          <a:xfrm>
            <a:off x="5292080" y="1844824"/>
            <a:ext cx="1944216"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Υποβολή αίτησης </a:t>
            </a:r>
            <a:endParaRPr lang="el-GR" sz="1600" b="1" dirty="0">
              <a:solidFill>
                <a:schemeClr val="tx1"/>
              </a:solidFill>
              <a:latin typeface="Calibri" pitchFamily="34" charset="0"/>
              <a:cs typeface="Calibri" pitchFamily="34" charset="0"/>
            </a:endParaRPr>
          </a:p>
        </p:txBody>
      </p:sp>
      <p:cxnSp>
        <p:nvCxnSpPr>
          <p:cNvPr id="22" name="Straight Arrow Connector 21"/>
          <p:cNvCxnSpPr/>
          <p:nvPr/>
        </p:nvCxnSpPr>
        <p:spPr>
          <a:xfrm flipH="1" flipV="1">
            <a:off x="7092280" y="2060848"/>
            <a:ext cx="216024"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419872" y="5661248"/>
            <a:ext cx="1656184"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b="1" dirty="0" smtClean="0">
                <a:solidFill>
                  <a:schemeClr val="tx1"/>
                </a:solidFill>
                <a:latin typeface="Calibri" pitchFamily="34" charset="0"/>
                <a:cs typeface="Calibri" pitchFamily="34" charset="0"/>
              </a:rPr>
              <a:t>Υποβολή αίτησης </a:t>
            </a:r>
            <a:endParaRPr lang="el-GR" sz="1400" b="1" dirty="0">
              <a:solidFill>
                <a:schemeClr val="tx1"/>
              </a:solidFill>
              <a:latin typeface="Calibri" pitchFamily="34" charset="0"/>
              <a:cs typeface="Calibri" pitchFamily="34" charset="0"/>
            </a:endParaRPr>
          </a:p>
        </p:txBody>
      </p:sp>
      <p:sp>
        <p:nvSpPr>
          <p:cNvPr id="27" name="Oval 26"/>
          <p:cNvSpPr/>
          <p:nvPr/>
        </p:nvSpPr>
        <p:spPr>
          <a:xfrm>
            <a:off x="2915816" y="5157192"/>
            <a:ext cx="1656184" cy="432048"/>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92500" lnSpcReduction="20000"/>
          </a:bodyPr>
          <a:lstStyle/>
          <a:p>
            <a:pPr>
              <a:buNone/>
            </a:pPr>
            <a:r>
              <a:rPr lang="el-GR" sz="1600" dirty="0" smtClean="0">
                <a:latin typeface="+mj-lt"/>
              </a:rPr>
              <a:t>		</a:t>
            </a:r>
          </a:p>
          <a:p>
            <a:pPr algn="ctr">
              <a:buNone/>
            </a:pPr>
            <a:r>
              <a:rPr lang="el-GR" sz="1600" dirty="0" smtClean="0">
                <a:latin typeface="+mj-lt"/>
                <a:cs typeface="Calibri" pitchFamily="34" charset="0"/>
              </a:rPr>
              <a:t>	</a:t>
            </a:r>
            <a:r>
              <a:rPr lang="el-GR" sz="1700" dirty="0" smtClean="0">
                <a:latin typeface="Calibri" pitchFamily="34" charset="0"/>
                <a:cs typeface="Calibri" pitchFamily="34" charset="0"/>
              </a:rPr>
              <a:t>Πατώντας το                                     η αίτηση </a:t>
            </a:r>
            <a:r>
              <a:rPr lang="el-GR" sz="1700" b="1" u="sng" dirty="0" smtClean="0">
                <a:latin typeface="Calibri" pitchFamily="34" charset="0"/>
                <a:cs typeface="Calibri" pitchFamily="34" charset="0"/>
              </a:rPr>
              <a:t>ΕΧΕΙ ΥΠΟΒΛΗΘΕΙ</a:t>
            </a:r>
          </a:p>
          <a:p>
            <a:pPr algn="ctr">
              <a:buNone/>
            </a:pPr>
            <a:r>
              <a:rPr lang="el-GR" sz="1600" b="1" u="sng" dirty="0" smtClean="0">
                <a:latin typeface="+mj-lt"/>
                <a:cs typeface="Calibri" pitchFamily="34" charset="0"/>
              </a:rPr>
              <a:t> </a:t>
            </a:r>
            <a:endParaRPr lang="el-GR" sz="1600" b="1" u="sng" dirty="0" smtClean="0">
              <a:latin typeface="Calibri" pitchFamily="34" charset="0"/>
              <a:cs typeface="Calibri" pitchFamily="34" charset="0"/>
            </a:endParaRPr>
          </a:p>
          <a:p>
            <a:pPr>
              <a:buNone/>
            </a:pPr>
            <a:r>
              <a:rPr lang="el-GR" dirty="0" smtClean="0">
                <a:latin typeface="+mj-lt"/>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p>
          <a:p>
            <a:pPr>
              <a:buNone/>
            </a:pPr>
            <a:r>
              <a:rPr lang="el-GR" sz="1700" dirty="0" smtClean="0">
                <a:latin typeface="+mj-lt"/>
              </a:rPr>
              <a:t>      </a:t>
            </a:r>
            <a:r>
              <a:rPr lang="el-GR" sz="1700" dirty="0" smtClean="0">
                <a:latin typeface="Calibri" pitchFamily="34" charset="0"/>
                <a:cs typeface="Calibri" pitchFamily="34" charset="0"/>
              </a:rPr>
              <a:t>Με την υποβολή της αίτησης αποστέλλεται αυτόματο μήνυμα στην διεύθυνση του ηλεκτρονικού ταχυδρομείου (</a:t>
            </a:r>
            <a:r>
              <a:rPr lang="en-US" sz="1700" dirty="0" smtClean="0">
                <a:latin typeface="Calibri" pitchFamily="34" charset="0"/>
                <a:cs typeface="Calibri" pitchFamily="34" charset="0"/>
              </a:rPr>
              <a:t>email</a:t>
            </a:r>
            <a:r>
              <a:rPr lang="el-GR" sz="1700" dirty="0" smtClean="0">
                <a:latin typeface="Calibri" pitchFamily="34" charset="0"/>
                <a:cs typeface="Calibri" pitchFamily="34" charset="0"/>
              </a:rPr>
              <a:t>)</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που είναι καταχωρημένο στο όνομα του </a:t>
            </a:r>
            <a:r>
              <a:rPr lang="el-GR" sz="1700" dirty="0" err="1" smtClean="0">
                <a:latin typeface="Calibri" pitchFamily="34" charset="0"/>
                <a:cs typeface="Calibri" pitchFamily="34" charset="0"/>
              </a:rPr>
              <a:t>αιτητή</a:t>
            </a:r>
            <a:r>
              <a:rPr lang="el-GR" sz="1700" dirty="0" smtClean="0">
                <a:latin typeface="Calibri" pitchFamily="34" charset="0"/>
                <a:cs typeface="Calibri" pitchFamily="34" charset="0"/>
              </a:rPr>
              <a:t>.</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a:xfrm>
            <a:off x="3563888" y="1628800"/>
            <a:ext cx="1368152" cy="360040"/>
          </a:xfrm>
          <a:prstGeom prst="round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Αποδέχομαι </a:t>
            </a:r>
            <a:endParaRPr lang="el-GR" sz="1600" b="1" dirty="0">
              <a:solidFill>
                <a:schemeClr val="tx1"/>
              </a:solidFill>
              <a:latin typeface="Calibri" pitchFamily="34" charset="0"/>
              <a:cs typeface="Calibri" pitchFamily="34" charset="0"/>
            </a:endParaRPr>
          </a:p>
        </p:txBody>
      </p:sp>
      <p:cxnSp>
        <p:nvCxnSpPr>
          <p:cNvPr id="10" name="Straight Arrow Connector 9"/>
          <p:cNvCxnSpPr/>
          <p:nvPr/>
        </p:nvCxnSpPr>
        <p:spPr>
          <a:xfrm flipH="1" flipV="1">
            <a:off x="4716016" y="1916832"/>
            <a:ext cx="216024" cy="144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cstate="print"/>
          <a:srcRect/>
          <a:stretch>
            <a:fillRect/>
          </a:stretch>
        </p:blipFill>
        <p:spPr bwMode="auto">
          <a:xfrm>
            <a:off x="1835697" y="2204865"/>
            <a:ext cx="5256584" cy="34563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Rectangle 13"/>
          <p:cNvSpPr/>
          <p:nvPr/>
        </p:nvSpPr>
        <p:spPr>
          <a:xfrm>
            <a:off x="1907704" y="2204864"/>
            <a:ext cx="5040560" cy="144016"/>
          </a:xfrm>
          <a:prstGeom prst="rect">
            <a:avLst/>
          </a:prstGeom>
          <a:solidFill>
            <a:srgbClr val="00B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100" b="1" dirty="0" smtClean="0">
                <a:solidFill>
                  <a:srgbClr val="FFFF00"/>
                </a:solidFill>
              </a:rPr>
              <a:t>Επιβεβαίωση υποβολής της αίτησης</a:t>
            </a:r>
            <a:endParaRPr lang="el-GR" sz="1100" b="1" dirty="0">
              <a:solidFill>
                <a:srgbClr val="FFFF00"/>
              </a:solidFill>
            </a:endParaRPr>
          </a:p>
        </p:txBody>
      </p:sp>
      <p:sp>
        <p:nvSpPr>
          <p:cNvPr id="15" name="Rectangle 14"/>
          <p:cNvSpPr/>
          <p:nvPr/>
        </p:nvSpPr>
        <p:spPr>
          <a:xfrm>
            <a:off x="5868144" y="5445224"/>
            <a:ext cx="936104" cy="144016"/>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000" b="1" dirty="0" smtClean="0">
                <a:solidFill>
                  <a:schemeClr val="tx1"/>
                </a:solidFill>
              </a:rPr>
              <a:t>Αποδέχομαι</a:t>
            </a:r>
            <a:endParaRPr lang="el-GR" sz="1000" b="1" dirty="0">
              <a:solidFill>
                <a:schemeClr val="tx1"/>
              </a:solidFill>
            </a:endParaRPr>
          </a:p>
        </p:txBody>
      </p:sp>
      <p:sp>
        <p:nvSpPr>
          <p:cNvPr id="16" name="Oval 15"/>
          <p:cNvSpPr/>
          <p:nvPr/>
        </p:nvSpPr>
        <p:spPr>
          <a:xfrm>
            <a:off x="5796136" y="5373216"/>
            <a:ext cx="1080120" cy="360040"/>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412776"/>
            <a:ext cx="8147248" cy="5256584"/>
          </a:xfrm>
        </p:spPr>
        <p:txBody>
          <a:bodyPr>
            <a:normAutofit fontScale="55000" lnSpcReduction="20000"/>
          </a:bodyPr>
          <a:lstStyle/>
          <a:p>
            <a:pPr>
              <a:buNone/>
            </a:pPr>
            <a:r>
              <a:rPr lang="el-GR" sz="1600" dirty="0" smtClean="0">
                <a:latin typeface="+mj-lt"/>
              </a:rPr>
              <a:t>		</a:t>
            </a:r>
          </a:p>
          <a:p>
            <a:pPr>
              <a:buNone/>
            </a:pPr>
            <a:endParaRPr lang="el-GR" sz="1600" dirty="0" smtClean="0">
              <a:latin typeface="+mj-lt"/>
            </a:endParaRPr>
          </a:p>
          <a:p>
            <a:pPr>
              <a:buNone/>
            </a:pPr>
            <a:endParaRPr lang="el-GR" sz="1600" dirty="0" smtClean="0">
              <a:latin typeface="+mj-lt"/>
            </a:endParaRPr>
          </a:p>
          <a:p>
            <a:pPr>
              <a:buNone/>
            </a:pPr>
            <a:endParaRPr lang="el-GR" sz="1600" dirty="0" smtClean="0">
              <a:latin typeface="+mj-lt"/>
            </a:endParaRPr>
          </a:p>
          <a:p>
            <a:pPr algn="ctr">
              <a:buNone/>
            </a:pPr>
            <a:r>
              <a:rPr lang="el-GR" sz="1600" b="1" dirty="0" smtClean="0">
                <a:latin typeface="+mj-lt"/>
                <a:cs typeface="Calibri" pitchFamily="34" charset="0"/>
              </a:rPr>
              <a:t>	</a:t>
            </a: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lgn="ctr">
              <a:buNone/>
            </a:pPr>
            <a:endParaRPr lang="el-GR" sz="1600" b="1" dirty="0" smtClean="0">
              <a:latin typeface="+mj-lt"/>
              <a:cs typeface="Calibri" pitchFamily="34" charset="0"/>
            </a:endParaRPr>
          </a:p>
          <a:p>
            <a:pPr>
              <a:buNone/>
            </a:pPr>
            <a:r>
              <a:rPr lang="el-GR" dirty="0" smtClean="0">
                <a:latin typeface="+mj-lt"/>
              </a:rPr>
              <a:t>    </a:t>
            </a: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endParaRPr lang="en-US" sz="1600" dirty="0" smtClean="0">
              <a:latin typeface="Calibri" pitchFamily="34" charset="0"/>
              <a:cs typeface="Calibri" pitchFamily="34" charset="0"/>
            </a:endParaRPr>
          </a:p>
          <a:p>
            <a:pPr>
              <a:buNone/>
            </a:pPr>
            <a:r>
              <a:rPr lang="el-GR" sz="1800" dirty="0" smtClean="0">
                <a:latin typeface="+mj-lt"/>
              </a:rPr>
              <a:t>                                                                                                                                                                                                                                                                          </a:t>
            </a:r>
          </a:p>
          <a:p>
            <a:pPr>
              <a:buNone/>
            </a:pPr>
            <a:r>
              <a:rPr lang="el-GR" sz="1800" dirty="0" smtClean="0">
                <a:latin typeface="+mj-lt"/>
              </a:rPr>
              <a:t>                                           </a:t>
            </a:r>
            <a:r>
              <a:rPr lang="en-US" sz="2000" dirty="0" smtClean="0">
                <a:solidFill>
                  <a:srgbClr val="0070C0"/>
                </a:solidFill>
                <a:latin typeface="+mj-lt"/>
              </a:rPr>
              <a:t>                       </a:t>
            </a: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ounded Rectangle 12"/>
          <p:cNvSpPr/>
          <p:nvPr/>
        </p:nvSpPr>
        <p:spPr>
          <a:xfrm>
            <a:off x="1979712" y="1412776"/>
            <a:ext cx="5544616" cy="1008112"/>
          </a:xfrm>
          <a:prstGeom prst="roundRect">
            <a:avLst/>
          </a:prstGeom>
          <a:ln>
            <a:solidFill>
              <a:schemeClr val="bg1">
                <a:lumMod val="85000"/>
              </a:schemeClr>
            </a:solid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sz="1600" b="1" dirty="0" smtClean="0">
                <a:solidFill>
                  <a:schemeClr val="tx1"/>
                </a:solidFill>
                <a:latin typeface="Calibri" pitchFamily="34" charset="0"/>
                <a:cs typeface="Calibri" pitchFamily="34" charset="0"/>
              </a:rPr>
              <a:t>ΜΗΝ ΞΕΧΑΣΕΙΣ ΝΑ ΕΚΤΥΠΩΣΕΙΣ ΤΗΝ ΑΠΟΔΕΙΞΗ ΠΑΡΑΛΑΒΗΣ ΤΗΣ ΑΙΤΗΣΗΣ</a:t>
            </a:r>
            <a:endParaRPr lang="el-GR" sz="1600" b="1" dirty="0">
              <a:solidFill>
                <a:schemeClr val="tx1"/>
              </a:solidFill>
              <a:latin typeface="Calibri" pitchFamily="34" charset="0"/>
              <a:cs typeface="Calibri" pitchFamily="34" charset="0"/>
            </a:endParaRPr>
          </a:p>
        </p:txBody>
      </p:sp>
      <p:pic>
        <p:nvPicPr>
          <p:cNvPr id="17" name="Picture 16" descr="http://t2.gstatic.com/images?q=tbn:ANd9GcRq-Vxo8fQfnvdn2bnhKvgjb00_T1yqkwQvZ_o9bDnEHeEj_D2prg">
            <a:hlinkClick r:id="rId3"/>
          </p:cNvPr>
          <p:cNvPicPr/>
          <p:nvPr/>
        </p:nvPicPr>
        <p:blipFill>
          <a:blip r:embed="rId4" cstate="print"/>
          <a:srcRect/>
          <a:stretch>
            <a:fillRect/>
          </a:stretch>
        </p:blipFill>
        <p:spPr bwMode="auto">
          <a:xfrm>
            <a:off x="611560" y="1412776"/>
            <a:ext cx="1368152" cy="1080120"/>
          </a:xfrm>
          <a:prstGeom prst="rect">
            <a:avLst/>
          </a:prstGeom>
          <a:noFill/>
          <a:ln w="9525">
            <a:noFill/>
            <a:miter lim="800000"/>
            <a:headEnd/>
            <a:tailEnd/>
          </a:ln>
        </p:spPr>
      </p:pic>
      <p:pic>
        <p:nvPicPr>
          <p:cNvPr id="18" name="Picture 17"/>
          <p:cNvPicPr/>
          <p:nvPr/>
        </p:nvPicPr>
        <p:blipFill>
          <a:blip r:embed="rId5" cstate="print"/>
          <a:srcRect/>
          <a:stretch>
            <a:fillRect/>
          </a:stretch>
        </p:blipFill>
        <p:spPr bwMode="auto">
          <a:xfrm>
            <a:off x="1331640" y="2996952"/>
            <a:ext cx="7128792" cy="31788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539552" y="1124744"/>
            <a:ext cx="8147248" cy="5616624"/>
          </a:xfrm>
        </p:spPr>
        <p:style>
          <a:lnRef idx="0">
            <a:scrgbClr r="0" g="0" b="0"/>
          </a:lnRef>
          <a:fillRef idx="1002">
            <a:schemeClr val="lt1"/>
          </a:fillRef>
          <a:effectRef idx="0">
            <a:scrgbClr r="0" g="0" b="0"/>
          </a:effectRef>
          <a:fontRef idx="major"/>
        </p:style>
        <p:txBody>
          <a:bodyPr>
            <a:normAutofit fontScale="25000" lnSpcReduction="20000"/>
          </a:bodyPr>
          <a:lstStyle/>
          <a:p>
            <a:pPr algn="ctr">
              <a:buNone/>
            </a:pPr>
            <a:endParaRPr lang="el-GR" dirty="0" smtClean="0">
              <a:latin typeface="+mj-lt"/>
            </a:endParaRPr>
          </a:p>
          <a:p>
            <a:pPr algn="ctr">
              <a:buNone/>
            </a:pPr>
            <a:endParaRPr lang="el-GR" dirty="0" smtClean="0">
              <a:latin typeface="+mj-lt"/>
            </a:endParaRPr>
          </a:p>
          <a:p>
            <a:pPr algn="ctr">
              <a:buNone/>
            </a:pPr>
            <a:endParaRPr lang="el-GR" sz="2900" b="1" u="sng" dirty="0" smtClean="0">
              <a:latin typeface="+mj-lt"/>
            </a:endParaRPr>
          </a:p>
          <a:p>
            <a:pPr algn="ctr">
              <a:buNone/>
            </a:pPr>
            <a:endParaRPr lang="el-GR" sz="6400" b="1" u="sng" dirty="0" smtClean="0">
              <a:latin typeface="Calibri" pitchFamily="34" charset="0"/>
              <a:cs typeface="Calibri" pitchFamily="34" charset="0"/>
            </a:endParaRPr>
          </a:p>
          <a:p>
            <a:pPr algn="ctr">
              <a:buNone/>
            </a:pPr>
            <a:r>
              <a:rPr lang="el-GR" sz="6400" b="1" u="sng" dirty="0" smtClean="0">
                <a:latin typeface="Calibri" pitchFamily="34" charset="0"/>
                <a:cs typeface="Calibri" pitchFamily="34" charset="0"/>
              </a:rPr>
              <a:t>ΒΗΜΑΤΑ ΠΡΙΝ ΤΗΝ ΟΛΟΚΛΗΡΩΣΗ ΤΗΣ ΥΠΟΒΟΛΗ ΤΗΣ ΑΙΤΗΣΗΣ</a:t>
            </a:r>
          </a:p>
          <a:p>
            <a:pPr marL="457200" indent="-457200">
              <a:buNone/>
            </a:pPr>
            <a:r>
              <a:rPr lang="el-GR" sz="8000" b="1" dirty="0" smtClean="0">
                <a:latin typeface="Calibri" pitchFamily="34" charset="0"/>
                <a:cs typeface="Calibri" pitchFamily="34" charset="0"/>
              </a:rPr>
              <a:t>1. </a:t>
            </a:r>
            <a:r>
              <a:rPr lang="el-GR" sz="6400" dirty="0" smtClean="0">
                <a:latin typeface="Calibri" pitchFamily="34" charset="0"/>
                <a:cs typeface="Calibri" pitchFamily="34" charset="0"/>
              </a:rPr>
              <a:t>Εισαγωγή</a:t>
            </a:r>
            <a:r>
              <a:rPr lang="el-GR" sz="6400" b="1" i="1" dirty="0" smtClean="0">
                <a:latin typeface="Calibri" pitchFamily="34" charset="0"/>
                <a:cs typeface="Calibri" pitchFamily="34" charset="0"/>
              </a:rPr>
              <a:t> ΚΩΔΙΚΟΥ ΧΡΗΣΤΗ</a:t>
            </a: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και </a:t>
            </a:r>
            <a:r>
              <a:rPr lang="el-GR" sz="6400" b="1" i="1" dirty="0" smtClean="0">
                <a:latin typeface="Calibri" pitchFamily="34" charset="0"/>
                <a:cs typeface="Calibri" pitchFamily="34" charset="0"/>
              </a:rPr>
              <a:t>ΣΥΝΘΗΜΑΤΟΣ  (</a:t>
            </a:r>
            <a:r>
              <a:rPr lang="en-US" sz="6400" b="1" i="1" dirty="0" smtClean="0">
                <a:latin typeface="Calibri" pitchFamily="34" charset="0"/>
                <a:cs typeface="Calibri" pitchFamily="34" charset="0"/>
              </a:rPr>
              <a:t>password</a:t>
            </a:r>
            <a:r>
              <a:rPr lang="el-GR" sz="6400" b="1" i="1" dirty="0" smtClean="0">
                <a:latin typeface="Calibri" pitchFamily="34" charset="0"/>
                <a:cs typeface="Calibri" pitchFamily="34" charset="0"/>
              </a:rPr>
              <a:t>)</a:t>
            </a:r>
          </a:p>
          <a:p>
            <a:pPr marL="457200" indent="-457200">
              <a:buNone/>
            </a:pPr>
            <a:r>
              <a:rPr lang="el-GR" sz="7200" b="1" dirty="0" smtClean="0">
                <a:latin typeface="Calibri" pitchFamily="34" charset="0"/>
                <a:cs typeface="Calibri" pitchFamily="34" charset="0"/>
              </a:rPr>
              <a:t>2. </a:t>
            </a:r>
            <a:r>
              <a:rPr lang="el-GR" sz="6400" b="1" i="1" dirty="0" smtClean="0">
                <a:latin typeface="Calibri" pitchFamily="34" charset="0"/>
                <a:cs typeface="Calibri" pitchFamily="34" charset="0"/>
              </a:rPr>
              <a:t>ΑΙΤΗΣΗ ΕΚΤΑΡΙΚΩΝ ΕΠΙΔΟΤΗΣΕΩΝ </a:t>
            </a:r>
            <a:r>
              <a:rPr lang="el-GR" sz="6400" dirty="0" smtClean="0">
                <a:latin typeface="Calibri" pitchFamily="34" charset="0"/>
                <a:cs typeface="Calibri" pitchFamily="34" charset="0"/>
              </a:rPr>
              <a:t>(Εμφάνιση τεμαχίων που εγκρίθηκαν το 2012)  </a:t>
            </a:r>
            <a:endParaRPr lang="en-US" sz="6400" dirty="0" smtClean="0">
              <a:latin typeface="Calibri" pitchFamily="34" charset="0"/>
              <a:cs typeface="Calibri" pitchFamily="34" charset="0"/>
            </a:endParaRPr>
          </a:p>
          <a:p>
            <a:pPr marL="457200" indent="-457200">
              <a:buNone/>
            </a:pPr>
            <a:r>
              <a:rPr lang="el-GR" sz="7200" b="1" dirty="0" smtClean="0">
                <a:latin typeface="Calibri" pitchFamily="34" charset="0"/>
                <a:cs typeface="Calibri" pitchFamily="34" charset="0"/>
              </a:rPr>
              <a:t>3. </a:t>
            </a:r>
            <a:r>
              <a:rPr lang="el-GR" sz="6400" dirty="0" smtClean="0">
                <a:latin typeface="Calibri" pitchFamily="34" charset="0"/>
                <a:cs typeface="Calibri" pitchFamily="34" charset="0"/>
              </a:rPr>
              <a:t>Προχωράτε</a:t>
            </a:r>
            <a:r>
              <a:rPr lang="el-GR" sz="6400" b="1" i="1" dirty="0" smtClean="0">
                <a:latin typeface="Calibri" pitchFamily="34" charset="0"/>
                <a:cs typeface="Calibri" pitchFamily="34" charset="0"/>
              </a:rPr>
              <a:t> </a:t>
            </a:r>
            <a:r>
              <a:rPr lang="el-GR" sz="6400" dirty="0" smtClean="0">
                <a:latin typeface="Calibri" pitchFamily="34" charset="0"/>
                <a:cs typeface="Calibri" pitchFamily="34" charset="0"/>
              </a:rPr>
              <a:t>σε</a:t>
            </a:r>
            <a:r>
              <a:rPr lang="el-GR" sz="6400" b="1" i="1" dirty="0" smtClean="0">
                <a:latin typeface="Calibri" pitchFamily="34" charset="0"/>
                <a:cs typeface="Calibri" pitchFamily="34" charset="0"/>
              </a:rPr>
              <a:t> </a:t>
            </a:r>
            <a:r>
              <a:rPr lang="el-GR" sz="6400" b="1" i="1" u="sng" dirty="0" smtClean="0">
                <a:latin typeface="Calibri" pitchFamily="34" charset="0"/>
                <a:cs typeface="Calibri" pitchFamily="34" charset="0"/>
              </a:rPr>
              <a:t>ΤΥΧΟΝ ΑΠΑΙΤΟΥΜΕΝΕΣ ΔΙΑΦΟΡΟΠΟΙΗΣΕΙΣ ΣΤΗΝ ΑΙΤΗΣΗ</a:t>
            </a:r>
          </a:p>
          <a:p>
            <a:pPr marL="457200" indent="-457200">
              <a:buNone/>
            </a:pPr>
            <a:r>
              <a:rPr lang="el-GR" sz="6400" dirty="0" smtClean="0">
                <a:latin typeface="Calibri" pitchFamily="34" charset="0"/>
                <a:cs typeface="Calibri" pitchFamily="34" charset="0"/>
              </a:rPr>
              <a:t>	● </a:t>
            </a:r>
            <a:r>
              <a:rPr lang="el-GR" sz="6400" b="1" dirty="0" smtClean="0">
                <a:latin typeface="Calibri" pitchFamily="34" charset="0"/>
                <a:cs typeface="Calibri" pitchFamily="34" charset="0"/>
              </a:rPr>
              <a:t>ΑΛΛΑΓΗ </a:t>
            </a:r>
          </a:p>
          <a:p>
            <a:pPr marL="457200" indent="-457200">
              <a:buNone/>
            </a:pP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-μείωση ή αύξηση έκτασης </a:t>
            </a:r>
          </a:p>
          <a:p>
            <a:pPr marL="457200" indent="-457200">
              <a:buNone/>
            </a:pPr>
            <a:r>
              <a:rPr lang="el-GR" sz="6400" dirty="0" smtClean="0">
                <a:latin typeface="Calibri" pitchFamily="34" charset="0"/>
                <a:cs typeface="Calibri" pitchFamily="34" charset="0"/>
              </a:rPr>
              <a:t>	- αλλαγή είδους καλλιέργειας </a:t>
            </a:r>
          </a:p>
          <a:p>
            <a:pPr marL="457200" indent="-457200">
              <a:buNone/>
            </a:pPr>
            <a:r>
              <a:rPr lang="el-GR" sz="6400" dirty="0" smtClean="0">
                <a:latin typeface="Calibri" pitchFamily="34" charset="0"/>
                <a:cs typeface="Calibri" pitchFamily="34" charset="0"/>
              </a:rPr>
              <a:t>	- συμπλήρωση καλλιέργειας τεμαχίου σε περίπτωση που είναι κενό (ΑΜΕΙΨΙΣΠΟΡΑ)</a:t>
            </a:r>
          </a:p>
          <a:p>
            <a:pPr marL="457200" indent="-457200">
              <a:buNone/>
            </a:pPr>
            <a:r>
              <a:rPr lang="el-GR" sz="6400" dirty="0" smtClean="0">
                <a:latin typeface="Calibri" pitchFamily="34" charset="0"/>
                <a:cs typeface="Calibri" pitchFamily="34" charset="0"/>
              </a:rPr>
              <a:t>	-συμμετοχή τεμαχίου στο </a:t>
            </a:r>
            <a:r>
              <a:rPr lang="el-GR" sz="6400" dirty="0" err="1" smtClean="0">
                <a:latin typeface="Calibri" pitchFamily="34" charset="0"/>
                <a:cs typeface="Calibri" pitchFamily="34" charset="0"/>
              </a:rPr>
              <a:t>Αγροπεριβαλλοντικό</a:t>
            </a:r>
            <a:r>
              <a:rPr lang="el-GR" sz="6400" dirty="0" smtClean="0">
                <a:latin typeface="Calibri" pitchFamily="34" charset="0"/>
                <a:cs typeface="Calibri" pitchFamily="34" charset="0"/>
              </a:rPr>
              <a:t> Μέτρο  Α2 (Ολοκληρωμένη Διαχείριση πατατών)</a:t>
            </a:r>
          </a:p>
          <a:p>
            <a:pPr marL="457200" indent="-457200">
              <a:buNone/>
            </a:pP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 </a:t>
            </a:r>
            <a:r>
              <a:rPr lang="el-GR" sz="6400" b="1" dirty="0" smtClean="0">
                <a:latin typeface="Calibri" pitchFamily="34" charset="0"/>
                <a:cs typeface="Calibri" pitchFamily="34" charset="0"/>
              </a:rPr>
              <a:t>ΔΙΑΓΡΑΦΗ </a:t>
            </a:r>
          </a:p>
          <a:p>
            <a:pPr marL="457200" indent="-457200">
              <a:buNone/>
            </a:pP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-ο </a:t>
            </a:r>
            <a:r>
              <a:rPr lang="el-GR" sz="6400" dirty="0" err="1" smtClean="0">
                <a:latin typeface="Calibri" pitchFamily="34" charset="0"/>
                <a:cs typeface="Calibri" pitchFamily="34" charset="0"/>
              </a:rPr>
              <a:t>αιτητής</a:t>
            </a:r>
            <a:r>
              <a:rPr lang="el-GR" sz="6400" dirty="0" smtClean="0">
                <a:latin typeface="Calibri" pitchFamily="34" charset="0"/>
                <a:cs typeface="Calibri" pitchFamily="34" charset="0"/>
              </a:rPr>
              <a:t> δεν καλλιεργεί πια το συγκεκριμένο τεμάχιο</a:t>
            </a:r>
          </a:p>
          <a:p>
            <a:pPr marL="457200" indent="-457200">
              <a:buNone/>
            </a:pP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 </a:t>
            </a:r>
            <a:r>
              <a:rPr lang="el-GR" sz="6400" b="1" dirty="0" smtClean="0">
                <a:latin typeface="Calibri" pitchFamily="34" charset="0"/>
                <a:cs typeface="Calibri" pitchFamily="34" charset="0"/>
              </a:rPr>
              <a:t>ΠΡΟΣΘΗΚΗ ΝΕΟΥ ΤΕΜΑΧΙΟΥ </a:t>
            </a:r>
          </a:p>
          <a:p>
            <a:pPr marL="457200" indent="-457200">
              <a:buNone/>
            </a:pPr>
            <a:r>
              <a:rPr lang="el-GR" sz="6400" b="1" dirty="0" smtClean="0">
                <a:latin typeface="Calibri" pitchFamily="34" charset="0"/>
                <a:cs typeface="Calibri" pitchFamily="34" charset="0"/>
              </a:rPr>
              <a:t>	</a:t>
            </a:r>
            <a:r>
              <a:rPr lang="el-GR" sz="6400" dirty="0" smtClean="0">
                <a:latin typeface="Calibri" pitchFamily="34" charset="0"/>
                <a:cs typeface="Calibri" pitchFamily="34" charset="0"/>
              </a:rPr>
              <a:t>-ο </a:t>
            </a:r>
            <a:r>
              <a:rPr lang="el-GR" sz="6400" dirty="0" err="1" smtClean="0">
                <a:latin typeface="Calibri" pitchFamily="34" charset="0"/>
                <a:cs typeface="Calibri" pitchFamily="34" charset="0"/>
              </a:rPr>
              <a:t>αιτητής</a:t>
            </a:r>
            <a:r>
              <a:rPr lang="el-GR" sz="6400" dirty="0" smtClean="0">
                <a:latin typeface="Calibri" pitchFamily="34" charset="0"/>
                <a:cs typeface="Calibri" pitchFamily="34" charset="0"/>
              </a:rPr>
              <a:t> καλλιεργεί τεμάχιο που το 2012 δεν το καλλιεργούσε</a:t>
            </a:r>
          </a:p>
          <a:p>
            <a:pPr marL="457200" indent="-457200">
              <a:buNone/>
            </a:pPr>
            <a:r>
              <a:rPr lang="el-GR" sz="6400" dirty="0" smtClean="0">
                <a:latin typeface="Calibri" pitchFamily="34" charset="0"/>
                <a:cs typeface="Calibri" pitchFamily="34" charset="0"/>
              </a:rPr>
              <a:t>	- Σε περίπτωση που, μετά την εισαγωγή του σωστού αριθμού, το νέο τεμάχιο</a:t>
            </a:r>
          </a:p>
          <a:p>
            <a:pPr marL="457200" indent="-457200">
              <a:buNone/>
            </a:pPr>
            <a:r>
              <a:rPr lang="el-GR" sz="6400" dirty="0" smtClean="0">
                <a:latin typeface="Calibri" pitchFamily="34" charset="0"/>
                <a:cs typeface="Calibri" pitchFamily="34" charset="0"/>
              </a:rPr>
              <a:t> 	</a:t>
            </a:r>
            <a:r>
              <a:rPr lang="el-GR" sz="6400" i="1" dirty="0" smtClean="0">
                <a:solidFill>
                  <a:srgbClr val="C00000"/>
                </a:solidFill>
                <a:latin typeface="Calibri" pitchFamily="34" charset="0"/>
                <a:cs typeface="Calibri" pitchFamily="34" charset="0"/>
              </a:rPr>
              <a:t>*δεν μπορεί να εντοπιστεί </a:t>
            </a:r>
          </a:p>
          <a:p>
            <a:pPr marL="457200" indent="-457200">
              <a:buNone/>
            </a:pPr>
            <a:r>
              <a:rPr lang="el-GR" sz="6400" dirty="0" smtClean="0">
                <a:latin typeface="Calibri" pitchFamily="34" charset="0"/>
                <a:cs typeface="Calibri" pitchFamily="34" charset="0"/>
              </a:rPr>
              <a:t>	θα πρέπει να μεταβείτε στα Επαρχιακά Γραφεία για να ψηφιοποίηση του τεμαχίου.</a:t>
            </a:r>
            <a:endParaRPr lang="el-GR" sz="6400" dirty="0" smtClean="0">
              <a:solidFill>
                <a:srgbClr val="FF0000"/>
              </a:solidFill>
              <a:latin typeface="Calibri" pitchFamily="34" charset="0"/>
              <a:cs typeface="Calibri" pitchFamily="34" charset="0"/>
            </a:endParaRPr>
          </a:p>
          <a:p>
            <a:pPr marL="457200" indent="-457200">
              <a:buNone/>
            </a:pPr>
            <a:r>
              <a:rPr lang="el-GR" sz="6400" b="1" dirty="0" smtClean="0">
                <a:cs typeface="Calibri" pitchFamily="34" charset="0"/>
              </a:rPr>
              <a:t>	</a:t>
            </a:r>
            <a:endParaRPr lang="en-US" sz="6400" b="1" dirty="0" smtClean="0">
              <a:cs typeface="Calibri" pitchFamily="34" charset="0"/>
            </a:endParaRPr>
          </a:p>
          <a:p>
            <a:pPr>
              <a:buNone/>
            </a:pPr>
            <a:r>
              <a:rPr lang="el-GR" sz="4000" dirty="0" smtClean="0">
                <a:latin typeface="Calibri" pitchFamily="34" charset="0"/>
                <a:cs typeface="Calibri" pitchFamily="34" charset="0"/>
              </a:rPr>
              <a:t>          </a:t>
            </a: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endParaRPr lang="en-US" sz="4000" dirty="0" smtClean="0">
              <a:latin typeface="Calibri" pitchFamily="34" charset="0"/>
              <a:cs typeface="Calibri" pitchFamily="34" charset="0"/>
            </a:endParaRPr>
          </a:p>
          <a:p>
            <a:pPr>
              <a:buNone/>
            </a:pPr>
            <a:r>
              <a:rPr lang="el-GR" sz="4000" dirty="0" smtClean="0">
                <a:latin typeface="Calibri" pitchFamily="34" charset="0"/>
                <a:cs typeface="Calibri" pitchFamily="34" charset="0"/>
              </a:rPr>
              <a:t>                                                                                                                                                                                                                                                                          </a:t>
            </a:r>
          </a:p>
          <a:p>
            <a:pPr>
              <a:buNone/>
            </a:pPr>
            <a:r>
              <a:rPr lang="el-GR" sz="4000" dirty="0" smtClean="0">
                <a:latin typeface="Calibri" pitchFamily="34" charset="0"/>
                <a:cs typeface="Calibri" pitchFamily="34" charset="0"/>
              </a:rPr>
              <a:t>                                           </a:t>
            </a:r>
            <a:r>
              <a:rPr lang="en-US" sz="4000" dirty="0" smtClean="0">
                <a:solidFill>
                  <a:srgbClr val="0070C0"/>
                </a:solidFill>
                <a:latin typeface="Calibri" pitchFamily="34" charset="0"/>
                <a:cs typeface="Calibri" pitchFamily="34" charset="0"/>
              </a:rPr>
              <a:t>                       </a:t>
            </a:r>
            <a:endParaRPr lang="en-US" sz="4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3203848" y="1124744"/>
            <a:ext cx="2791150" cy="923330"/>
          </a:xfrm>
          <a:prstGeom prst="rect">
            <a:avLst/>
          </a:prstGeom>
          <a:noFill/>
        </p:spPr>
        <p:txBody>
          <a:bodyPr wrap="none" lIns="91440" tIns="45720" rIns="91440" bIns="45720">
            <a:spAutoFit/>
          </a:bodyPr>
          <a:lstStyle/>
          <a:p>
            <a:pPr algn="ctr"/>
            <a:r>
              <a:rPr lang="el-GR" sz="5400" b="1" cap="none" spc="0" dirty="0" smtClean="0">
                <a:ln w="17780" cmpd="sng">
                  <a:solidFill>
                    <a:schemeClr val="accent3">
                      <a:lumMod val="60000"/>
                      <a:lumOff val="40000"/>
                    </a:schemeClr>
                  </a:solidFill>
                  <a:prstDash val="solid"/>
                  <a:miter lim="800000"/>
                </a:ln>
                <a:solidFill>
                  <a:srgbClr val="0070C0"/>
                </a:solidFill>
                <a:effectLst>
                  <a:outerShdw blurRad="55000" dist="50800" dir="5400000" algn="tl">
                    <a:srgbClr val="000000">
                      <a:alpha val="33000"/>
                    </a:srgbClr>
                  </a:outerShdw>
                </a:effectLst>
                <a:latin typeface="+mj-lt"/>
              </a:rPr>
              <a:t>ΣΥΝΟΨΗ</a:t>
            </a:r>
            <a:endParaRPr lang="el-GR" sz="5400" b="1" cap="none" spc="0" dirty="0">
              <a:ln w="17780" cmpd="sng">
                <a:solidFill>
                  <a:schemeClr val="accent3">
                    <a:lumMod val="60000"/>
                    <a:lumOff val="40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850106"/>
          </a:xfrm>
          <a:solidFill>
            <a:srgbClr val="92D050"/>
          </a:solidFill>
        </p:spPr>
        <p:txBody>
          <a:bodyPr>
            <a:normAutofit fontScale="90000"/>
          </a:bodyPr>
          <a:lstStyle/>
          <a:p>
            <a:pPr algn="ct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l-GR" sz="3600" dirty="0" smtClean="0">
                <a:solidFill>
                  <a:schemeClr val="tx1"/>
                </a:solidFill>
              </a:rPr>
              <a:t/>
            </a:r>
            <a:br>
              <a:rPr lang="el-GR" sz="3600" dirty="0" smtClean="0">
                <a:solidFill>
                  <a:schemeClr val="tx1"/>
                </a:solidFill>
              </a:rPr>
            </a:br>
            <a:r>
              <a:rPr lang="en-US" sz="3600" dirty="0" smtClean="0">
                <a:solidFill>
                  <a:schemeClr val="tx1"/>
                </a:solidFill>
                <a:latin typeface="Calibri" pitchFamily="34" charset="0"/>
                <a:cs typeface="Calibri" pitchFamily="34" charset="0"/>
              </a:rPr>
              <a:t>         </a:t>
            </a:r>
            <a:r>
              <a:rPr lang="el-GR" sz="3600" b="1" dirty="0" smtClean="0">
                <a:solidFill>
                  <a:schemeClr val="tx1"/>
                </a:solidFill>
                <a:latin typeface="Calibri" pitchFamily="34" charset="0"/>
                <a:cs typeface="Calibri" pitchFamily="34" charset="0"/>
              </a:rPr>
              <a:t>ΗΛΕΚΤΡΟΝΙΚΗ ΥΠΟΒΟΛΗ ΑΙΤΗΣΗΣ ΚΟΑΠ</a:t>
            </a:r>
            <a:endParaRPr lang="el-GR" b="1" dirty="0">
              <a:solidFill>
                <a:schemeClr val="tx1"/>
              </a:solidFill>
              <a:latin typeface="Calibri" pitchFamily="34" charset="0"/>
              <a:cs typeface="Calibri" pitchFamily="34" charset="0"/>
            </a:endParaRPr>
          </a:p>
        </p:txBody>
      </p:sp>
      <p:sp>
        <p:nvSpPr>
          <p:cNvPr id="3" name="Content Placeholder 2"/>
          <p:cNvSpPr>
            <a:spLocks noGrp="1"/>
          </p:cNvSpPr>
          <p:nvPr>
            <p:ph sz="quarter" idx="1"/>
          </p:nvPr>
        </p:nvSpPr>
        <p:spPr>
          <a:xfrm>
            <a:off x="683568" y="1340768"/>
            <a:ext cx="8147248" cy="5328592"/>
          </a:xfrm>
        </p:spPr>
        <p:style>
          <a:lnRef idx="0">
            <a:scrgbClr r="0" g="0" b="0"/>
          </a:lnRef>
          <a:fillRef idx="1002">
            <a:schemeClr val="lt1"/>
          </a:fillRef>
          <a:effectRef idx="0">
            <a:scrgbClr r="0" g="0" b="0"/>
          </a:effectRef>
          <a:fontRef idx="major"/>
        </p:style>
        <p:txBody>
          <a:bodyPr>
            <a:normAutofit fontScale="25000" lnSpcReduction="20000"/>
          </a:bodyPr>
          <a:lstStyle/>
          <a:p>
            <a:pPr algn="ctr">
              <a:buNone/>
            </a:pPr>
            <a:endParaRPr lang="el-GR" b="1" u="sng" dirty="0" smtClean="0"/>
          </a:p>
          <a:p>
            <a:pPr marL="457200" indent="-457200">
              <a:buNone/>
            </a:pPr>
            <a:endParaRPr lang="el-GR" sz="6400" b="1" dirty="0" smtClean="0">
              <a:cs typeface="Calibri" pitchFamily="34" charset="0"/>
            </a:endParaRPr>
          </a:p>
          <a:p>
            <a:pPr marL="457200" indent="-457200">
              <a:buNone/>
            </a:pPr>
            <a:endParaRPr lang="el-GR" sz="6400" b="1" dirty="0" smtClean="0">
              <a:cs typeface="Calibri" pitchFamily="34" charset="0"/>
            </a:endParaRPr>
          </a:p>
          <a:p>
            <a:pPr marL="457200" indent="-457200">
              <a:buNone/>
            </a:pPr>
            <a:endParaRPr lang="el-GR" sz="6400" b="1" dirty="0" smtClean="0">
              <a:cs typeface="Calibri" pitchFamily="34" charset="0"/>
            </a:endParaRPr>
          </a:p>
          <a:p>
            <a:pPr marL="457200" indent="-457200">
              <a:buNone/>
            </a:pPr>
            <a:r>
              <a:rPr lang="el-GR" sz="7200" b="1" dirty="0" smtClean="0">
                <a:latin typeface="Calibri" pitchFamily="34" charset="0"/>
                <a:cs typeface="Calibri" pitchFamily="34" charset="0"/>
              </a:rPr>
              <a:t>4. </a:t>
            </a:r>
            <a:r>
              <a:rPr lang="el-GR" sz="6400" dirty="0" smtClean="0">
                <a:latin typeface="Calibri" pitchFamily="34" charset="0"/>
                <a:cs typeface="Calibri" pitchFamily="34" charset="0"/>
              </a:rPr>
              <a:t>Σημειώνεται </a:t>
            </a:r>
            <a:r>
              <a:rPr lang="el-GR" sz="6400" b="1" i="1" dirty="0" smtClean="0">
                <a:latin typeface="Calibri" pitchFamily="34" charset="0"/>
                <a:cs typeface="Calibri" pitchFamily="34" charset="0"/>
              </a:rPr>
              <a:t>ΤΥΧΟΝ ΣΥΜΜΕΤΟΧΗ </a:t>
            </a:r>
            <a:r>
              <a:rPr lang="el-GR" sz="6400" dirty="0" smtClean="0">
                <a:latin typeface="Calibri" pitchFamily="34" charset="0"/>
                <a:cs typeface="Calibri" pitchFamily="34" charset="0"/>
              </a:rPr>
              <a:t>στο</a:t>
            </a:r>
            <a:r>
              <a:rPr lang="el-GR" sz="6400" b="1" i="1" dirty="0" smtClean="0">
                <a:latin typeface="Calibri" pitchFamily="34" charset="0"/>
                <a:cs typeface="Calibri" pitchFamily="34" charset="0"/>
              </a:rPr>
              <a:t> ΜΕΤΡΟ 2.1 </a:t>
            </a:r>
            <a:r>
              <a:rPr lang="el-GR" sz="6400" dirty="0" smtClean="0">
                <a:latin typeface="Calibri" pitchFamily="34" charset="0"/>
                <a:cs typeface="Calibri" pitchFamily="34" charset="0"/>
              </a:rPr>
              <a:t>(Εξισωτικές πληρωμές για μειονεκτικές περιοχές)</a:t>
            </a:r>
          </a:p>
          <a:p>
            <a:pPr marL="457200" indent="-457200">
              <a:buNone/>
            </a:pPr>
            <a:r>
              <a:rPr lang="el-GR" sz="7200" b="1" dirty="0" smtClean="0">
                <a:latin typeface="Calibri" pitchFamily="34" charset="0"/>
                <a:cs typeface="Calibri" pitchFamily="34" charset="0"/>
              </a:rPr>
              <a:t>5. </a:t>
            </a:r>
            <a:r>
              <a:rPr lang="el-GR" sz="6400" b="1" i="1" dirty="0" smtClean="0">
                <a:latin typeface="Calibri" pitchFamily="34" charset="0"/>
                <a:cs typeface="Calibri" pitchFamily="34" charset="0"/>
              </a:rPr>
              <a:t>ΕΙΣΑΓΩΓΗ ΤΕΜΑΧΙΩΝ ΣΤΟ ΜΕΤΡΟ 2.3</a:t>
            </a:r>
          </a:p>
          <a:p>
            <a:pPr marL="457200" indent="-457200">
              <a:buNone/>
            </a:pPr>
            <a:r>
              <a:rPr lang="el-GR" sz="6400" b="1" i="1" dirty="0" smtClean="0">
                <a:latin typeface="Calibri" pitchFamily="34" charset="0"/>
                <a:cs typeface="Calibri" pitchFamily="34" charset="0"/>
              </a:rPr>
              <a:t>    -</a:t>
            </a:r>
            <a:r>
              <a:rPr lang="el-GR" sz="6400" dirty="0" smtClean="0">
                <a:latin typeface="Calibri" pitchFamily="34" charset="0"/>
                <a:cs typeface="Calibri" pitchFamily="34" charset="0"/>
              </a:rPr>
              <a:t>Σημειώνονται τα τεμάχια που συμμετέχουν στο τρέχον έτος στο συγκεκριμένο μέτρο.</a:t>
            </a:r>
            <a:endParaRPr lang="el-GR" sz="6400" b="1" i="1" dirty="0" smtClean="0">
              <a:latin typeface="Calibri" pitchFamily="34" charset="0"/>
              <a:cs typeface="Calibri" pitchFamily="34" charset="0"/>
            </a:endParaRPr>
          </a:p>
          <a:p>
            <a:pPr marL="457200" indent="-457200">
              <a:buNone/>
            </a:pPr>
            <a:r>
              <a:rPr lang="el-GR" sz="7200" b="1" dirty="0" smtClean="0">
                <a:latin typeface="Calibri" pitchFamily="34" charset="0"/>
                <a:cs typeface="Calibri" pitchFamily="34" charset="0"/>
              </a:rPr>
              <a:t>6. </a:t>
            </a:r>
            <a:r>
              <a:rPr lang="el-GR" sz="6400" b="1" i="1" dirty="0" smtClean="0">
                <a:latin typeface="Calibri" pitchFamily="34" charset="0"/>
                <a:cs typeface="Calibri" pitchFamily="34" charset="0"/>
              </a:rPr>
              <a:t>ΥΠΟΒΟΛΗ ΑΙΤΗΣΗΣ</a:t>
            </a:r>
          </a:p>
          <a:p>
            <a:pPr marL="457200" indent="-457200">
              <a:buNone/>
            </a:pPr>
            <a:r>
              <a:rPr lang="el-GR" sz="7200" b="1" dirty="0" smtClean="0">
                <a:latin typeface="Calibri" pitchFamily="34" charset="0"/>
                <a:cs typeface="Calibri" pitchFamily="34" charset="0"/>
              </a:rPr>
              <a:t>7</a:t>
            </a:r>
            <a:r>
              <a:rPr lang="el-GR" sz="6400" b="1" dirty="0" smtClean="0">
                <a:latin typeface="Calibri" pitchFamily="34" charset="0"/>
                <a:cs typeface="Calibri" pitchFamily="34" charset="0"/>
              </a:rPr>
              <a:t>. </a:t>
            </a:r>
            <a:r>
              <a:rPr lang="el-GR" sz="6400" b="1" i="1" dirty="0" smtClean="0">
                <a:latin typeface="Calibri" pitchFamily="34" charset="0"/>
                <a:cs typeface="Calibri" pitchFamily="34" charset="0"/>
              </a:rPr>
              <a:t>ΑΠΟΔΕΧΟΜΑΙ</a:t>
            </a:r>
          </a:p>
          <a:p>
            <a:pPr marL="457200" indent="-457200">
              <a:buNone/>
            </a:pPr>
            <a:r>
              <a:rPr lang="el-GR" sz="7200" b="1" dirty="0" smtClean="0">
                <a:latin typeface="Calibri" pitchFamily="34" charset="0"/>
                <a:cs typeface="Calibri" pitchFamily="34" charset="0"/>
              </a:rPr>
              <a:t>8</a:t>
            </a:r>
            <a:r>
              <a:rPr lang="el-GR" sz="7200" dirty="0" smtClean="0">
                <a:latin typeface="Calibri" pitchFamily="34" charset="0"/>
                <a:cs typeface="Calibri" pitchFamily="34" charset="0"/>
              </a:rPr>
              <a:t>. </a:t>
            </a:r>
            <a:r>
              <a:rPr lang="el-GR" sz="6400" dirty="0" smtClean="0">
                <a:latin typeface="Calibri" pitchFamily="34" charset="0"/>
                <a:cs typeface="Calibri" pitchFamily="34" charset="0"/>
              </a:rPr>
              <a:t>Εκτύπωση </a:t>
            </a:r>
            <a:r>
              <a:rPr lang="el-GR" sz="6400" b="1" i="1" dirty="0" smtClean="0">
                <a:latin typeface="Calibri" pitchFamily="34" charset="0"/>
                <a:cs typeface="Calibri" pitchFamily="34" charset="0"/>
              </a:rPr>
              <a:t>ΑΠΟΔΕΙΞΗΣ ΠΑΡΑΛΑΒΗΣ</a:t>
            </a:r>
          </a:p>
          <a:p>
            <a:pPr marL="457200" indent="-457200">
              <a:buNone/>
            </a:pPr>
            <a:endParaRPr lang="el-GR" sz="6400" b="1" i="1" dirty="0" smtClean="0">
              <a:cs typeface="Calibri" pitchFamily="34" charset="0"/>
            </a:endParaRPr>
          </a:p>
          <a:p>
            <a:pPr marL="457200" indent="-457200">
              <a:buNone/>
            </a:pPr>
            <a:endParaRPr lang="el-GR" sz="6400" b="1" i="1" dirty="0" smtClean="0">
              <a:cs typeface="Calibri" pitchFamily="34" charset="0"/>
            </a:endParaRPr>
          </a:p>
          <a:p>
            <a:pPr marL="457200" indent="-457200">
              <a:buNone/>
            </a:pPr>
            <a:endParaRPr lang="el-GR" sz="6400" b="1" i="1" dirty="0" smtClean="0">
              <a:cs typeface="Calibri" pitchFamily="34" charset="0"/>
            </a:endParaRPr>
          </a:p>
          <a:p>
            <a:pPr marL="457200" indent="-457200">
              <a:buNone/>
            </a:pPr>
            <a:endParaRPr lang="el-GR" sz="6400" b="1" i="1" dirty="0" smtClean="0">
              <a:cs typeface="Calibri" pitchFamily="34" charset="0"/>
            </a:endParaRPr>
          </a:p>
          <a:p>
            <a:pPr marL="457200" indent="-457200">
              <a:buNone/>
            </a:pPr>
            <a:endParaRPr lang="el-GR" sz="6400" b="1" i="1" dirty="0" smtClean="0">
              <a:cs typeface="Calibri" pitchFamily="34" charset="0"/>
            </a:endParaRPr>
          </a:p>
          <a:p>
            <a:pPr marL="457200" indent="-457200">
              <a:buNone/>
            </a:pPr>
            <a:r>
              <a:rPr lang="el-GR" sz="6400" dirty="0" smtClean="0">
                <a:cs typeface="Calibri" pitchFamily="34" charset="0"/>
              </a:rPr>
              <a:t>	</a:t>
            </a:r>
            <a:r>
              <a:rPr lang="el-GR" sz="6400" b="1" dirty="0" smtClean="0">
                <a:cs typeface="Calibri" pitchFamily="34" charset="0"/>
              </a:rPr>
              <a:t>	</a:t>
            </a:r>
            <a:endParaRPr lang="en-US" sz="6400" b="1" dirty="0" smtClean="0">
              <a:cs typeface="Calibri" pitchFamily="34" charset="0"/>
            </a:endParaRPr>
          </a:p>
          <a:p>
            <a:pPr>
              <a:buNone/>
            </a:pPr>
            <a:r>
              <a:rPr lang="el-GR" sz="6400" dirty="0" smtClean="0">
                <a:cs typeface="Calibri" pitchFamily="34" charset="0"/>
              </a:rPr>
              <a:t>          </a:t>
            </a:r>
          </a:p>
          <a:p>
            <a:pPr>
              <a:buNone/>
            </a:pPr>
            <a:endParaRPr lang="el-GR" sz="6400" dirty="0" smtClean="0">
              <a:cs typeface="Calibri" pitchFamily="34" charset="0"/>
            </a:endParaRPr>
          </a:p>
          <a:p>
            <a:pPr>
              <a:buNone/>
            </a:pPr>
            <a:endParaRPr lang="el-GR" sz="6400" dirty="0" smtClean="0">
              <a:cs typeface="Calibri" pitchFamily="34" charset="0"/>
            </a:endParaRPr>
          </a:p>
          <a:p>
            <a:pPr>
              <a:buNone/>
            </a:pPr>
            <a:endParaRPr lang="el-GR" sz="6400" dirty="0" smtClean="0">
              <a:cs typeface="Calibri" pitchFamily="34" charset="0"/>
            </a:endParaRPr>
          </a:p>
          <a:p>
            <a:pPr>
              <a:buNone/>
            </a:pPr>
            <a:endParaRPr lang="el-GR" sz="6400" dirty="0" smtClean="0">
              <a:cs typeface="Calibri" pitchFamily="34" charset="0"/>
            </a:endParaRPr>
          </a:p>
          <a:p>
            <a:pPr>
              <a:buNone/>
            </a:pPr>
            <a:endParaRPr lang="el-GR" sz="6400" dirty="0" smtClean="0">
              <a:cs typeface="Calibri" pitchFamily="34" charset="0"/>
            </a:endParaRPr>
          </a:p>
          <a:p>
            <a:pPr>
              <a:buNone/>
            </a:pPr>
            <a:endParaRPr lang="el-GR" sz="6400" dirty="0" smtClean="0">
              <a:cs typeface="Calibri" pitchFamily="34" charset="0"/>
            </a:endParaRPr>
          </a:p>
          <a:p>
            <a:pPr>
              <a:buNone/>
            </a:pPr>
            <a:endParaRPr lang="en-US" sz="6400" dirty="0" smtClean="0">
              <a:cs typeface="Calibri" pitchFamily="34" charset="0"/>
            </a:endParaRPr>
          </a:p>
          <a:p>
            <a:pPr>
              <a:buNone/>
            </a:pPr>
            <a:endParaRPr lang="en-US" sz="6400" dirty="0" smtClean="0">
              <a:cs typeface="Calibri" pitchFamily="34" charset="0"/>
            </a:endParaRPr>
          </a:p>
          <a:p>
            <a:pPr>
              <a:buNone/>
            </a:pPr>
            <a:endParaRPr lang="en-US" sz="6400" dirty="0" smtClean="0">
              <a:cs typeface="Calibri" pitchFamily="34" charset="0"/>
            </a:endParaRPr>
          </a:p>
          <a:p>
            <a:pPr>
              <a:buNone/>
            </a:pPr>
            <a:endParaRPr lang="en-US" sz="6400" dirty="0" smtClean="0">
              <a:cs typeface="Calibri" pitchFamily="34" charset="0"/>
            </a:endParaRPr>
          </a:p>
          <a:p>
            <a:pPr>
              <a:buNone/>
            </a:pPr>
            <a:endParaRPr lang="en-US" dirty="0" smtClean="0">
              <a:cs typeface="Calibri" pitchFamily="34" charset="0"/>
            </a:endParaRPr>
          </a:p>
          <a:p>
            <a:pPr>
              <a:buNone/>
            </a:pPr>
            <a:endParaRPr lang="en-US" dirty="0" smtClean="0">
              <a:cs typeface="Calibri" pitchFamily="34" charset="0"/>
            </a:endParaRPr>
          </a:p>
          <a:p>
            <a:pPr>
              <a:buNone/>
            </a:pPr>
            <a:endParaRPr lang="en-US" dirty="0" smtClean="0">
              <a:cs typeface="Calibri" pitchFamily="34" charset="0"/>
            </a:endParaRPr>
          </a:p>
          <a:p>
            <a:pPr>
              <a:buNone/>
            </a:pPr>
            <a:endParaRPr lang="en-US" dirty="0" smtClean="0">
              <a:cs typeface="Calibri" pitchFamily="34" charset="0"/>
            </a:endParaRPr>
          </a:p>
          <a:p>
            <a:pPr>
              <a:buNone/>
            </a:pPr>
            <a:endParaRPr lang="en-US" dirty="0" smtClean="0">
              <a:cs typeface="Calibri" pitchFamily="34" charset="0"/>
            </a:endParaRPr>
          </a:p>
          <a:p>
            <a:pPr>
              <a:buNone/>
            </a:pPr>
            <a:endParaRPr lang="en-US" dirty="0" smtClean="0">
              <a:cs typeface="Calibri" pitchFamily="34" charset="0"/>
            </a:endParaRPr>
          </a:p>
          <a:p>
            <a:pPr>
              <a:buNone/>
            </a:pPr>
            <a:r>
              <a:rPr lang="el-GR" dirty="0" smtClean="0">
                <a:cs typeface="Calibri" pitchFamily="34" charset="0"/>
              </a:rPr>
              <a:t>                                                                                                                                                                                                                                                                          </a:t>
            </a:r>
          </a:p>
          <a:p>
            <a:pPr>
              <a:buNone/>
            </a:pPr>
            <a:r>
              <a:rPr lang="el-GR" dirty="0" smtClean="0">
                <a:cs typeface="Calibri" pitchFamily="34" charset="0"/>
              </a:rPr>
              <a:t>                                           </a:t>
            </a:r>
            <a:r>
              <a:rPr lang="en-US" dirty="0" smtClean="0">
                <a:solidFill>
                  <a:srgbClr val="0070C0"/>
                </a:solidFill>
                <a:cs typeface="Calibri" pitchFamily="34" charset="0"/>
              </a:rPr>
              <a:t>                       </a:t>
            </a:r>
            <a:endParaRPr lang="en-US" dirty="0" smtClean="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n-US" sz="2000" dirty="0" smtClean="0">
              <a:latin typeface="Calibri" pitchFamily="34" charset="0"/>
              <a:cs typeface="Calibri" pitchFamily="34" charset="0"/>
            </a:endParaRPr>
          </a:p>
          <a:p>
            <a:pPr>
              <a:buNone/>
            </a:pPr>
            <a:endParaRPr lang="el-GR" sz="2000" dirty="0" smtClean="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611560" y="332656"/>
            <a:ext cx="864096" cy="720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3203848" y="1124744"/>
            <a:ext cx="2791150" cy="923330"/>
          </a:xfrm>
          <a:prstGeom prst="rect">
            <a:avLst/>
          </a:prstGeom>
          <a:noFill/>
        </p:spPr>
        <p:txBody>
          <a:bodyPr wrap="none" lIns="91440" tIns="45720" rIns="91440" bIns="45720">
            <a:spAutoFit/>
          </a:bodyPr>
          <a:lstStyle/>
          <a:p>
            <a:pPr algn="ctr"/>
            <a:r>
              <a:rPr lang="el-GR" sz="5400" b="1" cap="none" spc="0" dirty="0" smtClean="0">
                <a:ln w="17780" cmpd="sng">
                  <a:solidFill>
                    <a:schemeClr val="accent3">
                      <a:lumMod val="60000"/>
                      <a:lumOff val="40000"/>
                    </a:schemeClr>
                  </a:solidFill>
                  <a:prstDash val="solid"/>
                  <a:miter lim="800000"/>
                </a:ln>
                <a:solidFill>
                  <a:srgbClr val="0070C0"/>
                </a:solidFill>
                <a:effectLst>
                  <a:outerShdw blurRad="55000" dist="50800" dir="5400000" algn="tl">
                    <a:srgbClr val="000000">
                      <a:alpha val="33000"/>
                    </a:srgbClr>
                  </a:outerShdw>
                </a:effectLst>
                <a:latin typeface="+mj-lt"/>
              </a:rPr>
              <a:t>ΣΥΝΟΨΗ</a:t>
            </a:r>
            <a:endParaRPr lang="el-GR" sz="5400" b="1" cap="none" spc="0" dirty="0">
              <a:ln w="17780" cmpd="sng">
                <a:solidFill>
                  <a:schemeClr val="accent3">
                    <a:lumMod val="60000"/>
                    <a:lumOff val="40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47248" cy="5832648"/>
          </a:xfr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a:solidFill>
              <a:schemeClr val="bg1">
                <a:lumMod val="85000"/>
              </a:schemeClr>
            </a:solidFill>
          </a:ln>
        </p:spPr>
        <p:txBody>
          <a:bodyPr/>
          <a:lstStyle/>
          <a:p>
            <a:pPr algn="ctr">
              <a:buNone/>
            </a:pPr>
            <a:endParaRPr lang="el-G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a:buNone/>
            </a:pPr>
            <a:r>
              <a:rPr lang="el-GR" b="1" dirty="0" smtClean="0">
                <a:ln w="12700">
                  <a:solidFill>
                    <a:schemeClr val="tx2">
                      <a:satMod val="155000"/>
                    </a:schemeClr>
                  </a:solidFill>
                  <a:prstDash val="solid"/>
                </a:ln>
                <a:solidFill>
                  <a:srgbClr val="FF3300"/>
                </a:solidFill>
                <a:effectLst>
                  <a:outerShdw blurRad="41275" dist="20320" dir="1800000" algn="tl" rotWithShape="0">
                    <a:srgbClr val="000000">
                      <a:alpha val="40000"/>
                    </a:srgbClr>
                  </a:outerShdw>
                </a:effectLst>
                <a:latin typeface="+mj-lt"/>
              </a:rPr>
              <a:t> </a:t>
            </a:r>
            <a:r>
              <a:rPr lang="el-GR" sz="3600" b="1" dirty="0" smtClean="0">
                <a:ln w="12700">
                  <a:solidFill>
                    <a:schemeClr val="tx1"/>
                  </a:solidFill>
                  <a:prstDash val="solid"/>
                </a:ln>
                <a:solidFill>
                  <a:srgbClr val="FF9900"/>
                </a:solidFill>
                <a:effectLst>
                  <a:outerShdw blurRad="41275" dist="20320" dir="1800000" algn="tl" rotWithShape="0">
                    <a:srgbClr val="000000">
                      <a:alpha val="40000"/>
                    </a:srgbClr>
                  </a:outerShdw>
                </a:effectLst>
                <a:latin typeface="+mj-lt"/>
              </a:rPr>
              <a:t>ΗΜΕΡΟΜΗΝΙΕΣ ΕΝΗΜΕΡΩΣΗΣ ΜΗΤΡΩΟΥ ΓΕΩΡΓΙΚΗΣ ΓΗΣ</a:t>
            </a:r>
          </a:p>
          <a:p>
            <a:pPr algn="ctr">
              <a:buNone/>
            </a:pPr>
            <a:r>
              <a:rPr lang="el-GR"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mj-lt"/>
                <a:cs typeface="Calibri" pitchFamily="34" charset="0"/>
              </a:rPr>
              <a:t>18/02/2013 – 15/03/2013 </a:t>
            </a:r>
          </a:p>
          <a:p>
            <a:pPr algn="ctr">
              <a:buNone/>
            </a:pPr>
            <a:endParaRPr lang="el-G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Calibri" pitchFamily="34" charset="0"/>
            </a:endParaRPr>
          </a:p>
          <a:p>
            <a:pPr algn="ctr">
              <a:buNone/>
            </a:pPr>
            <a:r>
              <a:rPr lang="el-GR" sz="3600" b="1" dirty="0" smtClean="0">
                <a:ln w="12700">
                  <a:solidFill>
                    <a:schemeClr val="tx1"/>
                  </a:solidFill>
                  <a:prstDash val="solid"/>
                </a:ln>
                <a:solidFill>
                  <a:srgbClr val="FF3300"/>
                </a:solidFill>
                <a:effectLst>
                  <a:outerShdw blurRad="41275" dist="20320" dir="1800000" algn="tl" rotWithShape="0">
                    <a:srgbClr val="000000">
                      <a:alpha val="40000"/>
                    </a:srgbClr>
                  </a:outerShdw>
                </a:effectLst>
                <a:latin typeface="+mj-lt"/>
                <a:cs typeface="Calibri" pitchFamily="34" charset="0"/>
              </a:rPr>
              <a:t>ΗΜΕΡΟΜΗΝΙΕΣ ΥΠΟΒΟΛΗΣ ΕΝΙΑΙΑΣ ΑΙΤΗΣΗΣ ΕΚΤΑΡΙΚΩΝ ΕΠΙΔΟΤΗΣΕΩΝ</a:t>
            </a:r>
          </a:p>
          <a:p>
            <a:pPr algn="ctr">
              <a:buNone/>
            </a:pPr>
            <a:r>
              <a:rPr lang="el-GR"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mj-lt"/>
                <a:cs typeface="Calibri" pitchFamily="34" charset="0"/>
              </a:rPr>
              <a:t>26/03/2013-19/04/2013</a:t>
            </a:r>
            <a:endParaRPr lang="en-US" sz="3600" b="1" dirty="0" smtClean="0">
              <a:ln w="12700">
                <a:solidFill>
                  <a:schemeClr val="tx1"/>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endParaRPr>
          </a:p>
          <a:p>
            <a:pPr>
              <a:buNone/>
            </a:pPr>
            <a:endParaRPr lang="el-G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a:bodyPr>
          <a:lstStyle/>
          <a:p>
            <a:pPr marL="0" indent="12700" algn="just">
              <a:buNone/>
              <a:defRPr/>
            </a:pPr>
            <a:endParaRPr lang="el-GR" sz="1800" dirty="0" smtClean="0">
              <a:latin typeface="Calibri" pitchFamily="34" charset="0"/>
              <a:cs typeface="Calibri" pitchFamily="34" charset="0"/>
            </a:endParaRPr>
          </a:p>
          <a:p>
            <a:pPr marL="0" indent="12700" algn="just">
              <a:buNone/>
              <a:defRPr/>
            </a:pPr>
            <a:endParaRPr lang="el-GR" sz="1800" dirty="0" smtClean="0">
              <a:latin typeface="Calibri" pitchFamily="34" charset="0"/>
              <a:cs typeface="Calibri" pitchFamily="34" charset="0"/>
            </a:endParaRPr>
          </a:p>
          <a:p>
            <a:pPr marL="0" indent="12700" algn="ctr">
              <a:buNone/>
              <a:defRPr/>
            </a:pPr>
            <a:r>
              <a:rPr lang="el-GR" sz="2400" b="1" u="sng" dirty="0" smtClean="0">
                <a:latin typeface="Calibri" pitchFamily="34" charset="0"/>
                <a:cs typeface="Calibri" pitchFamily="34" charset="0"/>
              </a:rPr>
              <a:t>ΑΠΟΣΤΟΛΗ ΤΟΥ ΚΟΑΠ</a:t>
            </a:r>
          </a:p>
          <a:p>
            <a:pPr marL="0" indent="12700" algn="ctr">
              <a:buNone/>
              <a:defRPr/>
            </a:pPr>
            <a:endParaRPr lang="el-GR" sz="2800" dirty="0" smtClean="0">
              <a:latin typeface="Calibri" pitchFamily="34" charset="0"/>
              <a:cs typeface="Calibri" pitchFamily="34" charset="0"/>
            </a:endParaRPr>
          </a:p>
          <a:p>
            <a:pPr marL="0" indent="12700" algn="ctr">
              <a:buClr>
                <a:srgbClr val="FF3300"/>
              </a:buClr>
              <a:buSzPct val="100000"/>
              <a:buFont typeface="Wingdings" pitchFamily="2" charset="2"/>
              <a:buChar char="ü"/>
              <a:defRPr/>
            </a:pPr>
            <a:r>
              <a:rPr lang="el-GR" sz="2400" dirty="0" smtClean="0">
                <a:latin typeface="Calibri" pitchFamily="34" charset="0"/>
                <a:cs typeface="Calibri" pitchFamily="34" charset="0"/>
              </a:rPr>
              <a:t>Να είναι ένας κατάλληλα οργανωμένος και  αποτελεσματικός φορέας</a:t>
            </a:r>
          </a:p>
          <a:p>
            <a:pPr marL="0" indent="12700" algn="ctr">
              <a:buNone/>
              <a:defRPr/>
            </a:pPr>
            <a:endParaRPr lang="el-GR" sz="2400" dirty="0" smtClean="0">
              <a:latin typeface="Calibri" pitchFamily="34" charset="0"/>
              <a:cs typeface="Calibri" pitchFamily="34" charset="0"/>
            </a:endParaRPr>
          </a:p>
          <a:p>
            <a:pPr marL="0" indent="12700" algn="ctr">
              <a:buClr>
                <a:srgbClr val="FF0000"/>
              </a:buClr>
              <a:buSzPct val="100000"/>
              <a:buFont typeface="Wingdings" pitchFamily="2" charset="2"/>
              <a:buChar char="ü"/>
              <a:defRPr/>
            </a:pPr>
            <a:r>
              <a:rPr lang="el-GR" sz="2400" dirty="0" smtClean="0">
                <a:latin typeface="Calibri" pitchFamily="34" charset="0"/>
                <a:cs typeface="Calibri" pitchFamily="34" charset="0"/>
              </a:rPr>
              <a:t>Να έχει ύψιστο αίσθημα ευθύνης</a:t>
            </a:r>
          </a:p>
          <a:p>
            <a:pPr marL="0" indent="12700" algn="ctr">
              <a:buNone/>
              <a:defRPr/>
            </a:pPr>
            <a:endParaRPr lang="el-GR" sz="2400" dirty="0" smtClean="0">
              <a:latin typeface="Calibri" pitchFamily="34" charset="0"/>
              <a:cs typeface="Calibri" pitchFamily="34" charset="0"/>
            </a:endParaRPr>
          </a:p>
          <a:p>
            <a:pPr marL="0" indent="12700" algn="ctr">
              <a:buClr>
                <a:srgbClr val="FF0000"/>
              </a:buClr>
              <a:buSzPct val="100000"/>
              <a:buFont typeface="Wingdings" pitchFamily="2" charset="2"/>
              <a:buChar char="ü"/>
              <a:defRPr/>
            </a:pPr>
            <a:r>
              <a:rPr lang="el-GR" sz="2400" dirty="0" smtClean="0">
                <a:latin typeface="Calibri" pitchFamily="34" charset="0"/>
                <a:cs typeface="Calibri" pitchFamily="34" charset="0"/>
              </a:rPr>
              <a:t>Να διενεργεί ακριβείς και έγκαιρες πληρωμές </a:t>
            </a:r>
          </a:p>
          <a:p>
            <a:pPr marL="0" indent="12700" algn="ctr">
              <a:buNone/>
              <a:defRPr/>
            </a:pPr>
            <a:r>
              <a:rPr lang="el-GR" sz="2400" dirty="0" smtClean="0">
                <a:latin typeface="Calibri" pitchFamily="34" charset="0"/>
                <a:cs typeface="Calibri" pitchFamily="34" charset="0"/>
              </a:rPr>
              <a:t>στον αγροτικό μας κόσμο.</a:t>
            </a:r>
            <a:endParaRPr lang="el-GR" sz="2400" b="1" u="sng"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521296"/>
            <a:ext cx="8136904" cy="6220072"/>
          </a:xfrm>
        </p:spPr>
        <p:style>
          <a:lnRef idx="0">
            <a:scrgbClr r="0" g="0" b="0"/>
          </a:lnRef>
          <a:fillRef idx="1002">
            <a:schemeClr val="lt1"/>
          </a:fillRef>
          <a:effectRef idx="0">
            <a:scrgbClr r="0" g="0" b="0"/>
          </a:effectRef>
          <a:fontRef idx="major"/>
        </p:style>
        <p:txBody>
          <a:bodyPr>
            <a:normAutofit fontScale="62500" lnSpcReduction="20000"/>
          </a:bodyPr>
          <a:lstStyle/>
          <a:p>
            <a:pPr>
              <a:buNone/>
            </a:pPr>
            <a:endParaRPr lang="el-GR" sz="1400" dirty="0" smtClean="0">
              <a:latin typeface="+mj-lt"/>
            </a:endParaRPr>
          </a:p>
          <a:p>
            <a:pPr>
              <a:buNone/>
            </a:pPr>
            <a:r>
              <a:rPr lang="el-GR" sz="1400" dirty="0" smtClean="0"/>
              <a:t>			</a:t>
            </a: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endParaRPr lang="el-GR" sz="1400" b="1" dirty="0" smtClean="0">
              <a:latin typeface="Calibri" pitchFamily="34" charset="0"/>
              <a:cs typeface="Calibri" pitchFamily="34" charset="0"/>
            </a:endParaRPr>
          </a:p>
          <a:p>
            <a:pPr>
              <a:buNone/>
            </a:pPr>
            <a:r>
              <a:rPr lang="el-GR" sz="1500" b="1" dirty="0" smtClean="0">
                <a:latin typeface="Calibri" pitchFamily="34" charset="0"/>
                <a:cs typeface="Calibri" pitchFamily="34" charset="0"/>
              </a:rPr>
              <a:t>      </a:t>
            </a:r>
          </a:p>
          <a:p>
            <a:pPr>
              <a:buNone/>
            </a:pPr>
            <a:r>
              <a:rPr lang="el-GR" sz="2000" b="1" dirty="0" smtClean="0">
                <a:latin typeface="Calibri" pitchFamily="34" charset="0"/>
                <a:cs typeface="Calibri" pitchFamily="34" charset="0"/>
              </a:rPr>
              <a:t>ΛΕΥΚΩΣΙΑ ΚΕΝΤΡΙΚΑ: </a:t>
            </a:r>
            <a:r>
              <a:rPr lang="el-GR" sz="1700" dirty="0" smtClean="0">
                <a:latin typeface="Calibri" pitchFamily="34" charset="0"/>
                <a:cs typeface="Calibri" pitchFamily="34" charset="0"/>
              </a:rPr>
              <a:t>Μιχαήλ </a:t>
            </a:r>
            <a:r>
              <a:rPr lang="el-GR" sz="1700" dirty="0" err="1" smtClean="0">
                <a:latin typeface="Calibri" pitchFamily="34" charset="0"/>
                <a:cs typeface="Calibri" pitchFamily="34" charset="0"/>
              </a:rPr>
              <a:t>Κουτσόφτα</a:t>
            </a:r>
            <a:r>
              <a:rPr lang="el-GR" sz="1700" dirty="0" smtClean="0">
                <a:latin typeface="Calibri" pitchFamily="34" charset="0"/>
                <a:cs typeface="Calibri" pitchFamily="34" charset="0"/>
              </a:rPr>
              <a:t> 20 (Εσπερίδων και Μιχαήλ </a:t>
            </a:r>
            <a:r>
              <a:rPr lang="el-GR" sz="1700" dirty="0" err="1" smtClean="0">
                <a:latin typeface="Calibri" pitchFamily="34" charset="0"/>
                <a:cs typeface="Calibri" pitchFamily="34" charset="0"/>
              </a:rPr>
              <a:t>Κουτσόφτα</a:t>
            </a:r>
            <a:r>
              <a:rPr lang="el-GR" sz="1700" dirty="0" smtClean="0">
                <a:latin typeface="Calibri" pitchFamily="34" charset="0"/>
                <a:cs typeface="Calibri" pitchFamily="34" charset="0"/>
              </a:rPr>
              <a:t>), 2000 Λευκωσία,</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Τ.Θ. 16102, 2086 Λευκωσία </a:t>
            </a:r>
          </a:p>
          <a:p>
            <a:pPr marL="36000">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22 557777      </a:t>
            </a:r>
            <a:r>
              <a:rPr lang="el-GR" sz="1700" dirty="0" smtClean="0">
                <a:latin typeface="Calibri" pitchFamily="34" charset="0"/>
                <a:cs typeface="Calibri" pitchFamily="34" charset="0"/>
              </a:rPr>
              <a:t>Φαξ: 00357 22 557755</a:t>
            </a:r>
          </a:p>
          <a:p>
            <a:pPr marL="36000">
              <a:buNone/>
            </a:pPr>
            <a:endParaRPr lang="el-GR" sz="1700" dirty="0" smtClean="0">
              <a:latin typeface="Calibri" pitchFamily="34" charset="0"/>
              <a:cs typeface="Calibri" pitchFamily="34" charset="0"/>
            </a:endParaRPr>
          </a:p>
          <a:p>
            <a:pPr>
              <a:buNone/>
            </a:pPr>
            <a:r>
              <a:rPr lang="el-GR" sz="2200" b="1" dirty="0" smtClean="0">
                <a:latin typeface="Calibri" pitchFamily="34" charset="0"/>
                <a:cs typeface="Calibri" pitchFamily="34" charset="0"/>
              </a:rPr>
              <a:t>ΛΕΥΚΩΣΙΑ ΕΠΑΡΧΙΑΚΑ</a:t>
            </a:r>
            <a:r>
              <a:rPr lang="el-GR" sz="1700" b="1" dirty="0" smtClean="0">
                <a:latin typeface="Calibri" pitchFamily="34" charset="0"/>
                <a:cs typeface="Calibri" pitchFamily="34" charset="0"/>
              </a:rPr>
              <a:t>: </a:t>
            </a:r>
            <a:r>
              <a:rPr lang="el-GR" sz="1700" dirty="0" smtClean="0">
                <a:latin typeface="Calibri" pitchFamily="34" charset="0"/>
                <a:cs typeface="Calibri" pitchFamily="34" charset="0"/>
              </a:rPr>
              <a:t>Ιφιγένειας </a:t>
            </a:r>
            <a:r>
              <a:rPr lang="el-GR" sz="1700" dirty="0" smtClean="0">
                <a:latin typeface="Calibri" pitchFamily="34" charset="0"/>
                <a:cs typeface="Calibri" pitchFamily="34" charset="0"/>
              </a:rPr>
              <a:t>34, 2007 </a:t>
            </a:r>
            <a:r>
              <a:rPr lang="el-GR" sz="1700" dirty="0" err="1" smtClean="0">
                <a:latin typeface="Calibri" pitchFamily="34" charset="0"/>
                <a:cs typeface="Calibri" pitchFamily="34" charset="0"/>
              </a:rPr>
              <a:t>Στρόβολος</a:t>
            </a:r>
            <a:r>
              <a:rPr lang="el-GR" sz="1700" dirty="0" smtClean="0">
                <a:latin typeface="Calibri" pitchFamily="34" charset="0"/>
                <a:cs typeface="Calibri" pitchFamily="34" charset="0"/>
              </a:rPr>
              <a:t> (Ακρόπολη)</a:t>
            </a:r>
          </a:p>
          <a:p>
            <a:pPr>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22 446500      </a:t>
            </a:r>
            <a:r>
              <a:rPr lang="el-GR" sz="1700" dirty="0" smtClean="0">
                <a:latin typeface="Calibri" pitchFamily="34" charset="0"/>
                <a:cs typeface="Calibri" pitchFamily="34" charset="0"/>
              </a:rPr>
              <a:t>Φαξ: 00357 22 446501 </a:t>
            </a:r>
          </a:p>
          <a:p>
            <a:pPr>
              <a:buNone/>
            </a:pPr>
            <a:endParaRPr lang="el-GR" sz="1700" b="1" dirty="0" smtClean="0">
              <a:latin typeface="Calibri" pitchFamily="34" charset="0"/>
              <a:cs typeface="Calibri" pitchFamily="34" charset="0"/>
            </a:endParaRPr>
          </a:p>
          <a:p>
            <a:pPr>
              <a:buNone/>
            </a:pPr>
            <a:r>
              <a:rPr lang="el-GR" sz="2200" b="1" dirty="0" smtClean="0">
                <a:latin typeface="Calibri" pitchFamily="34" charset="0"/>
                <a:cs typeface="Calibri" pitchFamily="34" charset="0"/>
              </a:rPr>
              <a:t>ΛΕΜΕΣΟΣ</a:t>
            </a:r>
            <a:r>
              <a:rPr lang="el-GR" sz="1700" b="1" dirty="0" smtClean="0">
                <a:latin typeface="Calibri" pitchFamily="34" charset="0"/>
                <a:cs typeface="Calibri" pitchFamily="34" charset="0"/>
              </a:rPr>
              <a:t>: </a:t>
            </a:r>
            <a:r>
              <a:rPr lang="el-GR" sz="1700" dirty="0" smtClean="0">
                <a:latin typeface="Calibri" pitchFamily="34" charset="0"/>
                <a:cs typeface="Calibri" pitchFamily="34" charset="0"/>
              </a:rPr>
              <a:t>Στυγός 29,3117 Αγία Φύλα, Λεμεσός  (δίπλα από τον κυκλικό κόμβο Αγ. Φυλάξεως)</a:t>
            </a:r>
          </a:p>
          <a:p>
            <a:pPr>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25 818026      </a:t>
            </a:r>
            <a:r>
              <a:rPr lang="el-GR" sz="1700" dirty="0" smtClean="0">
                <a:latin typeface="Calibri" pitchFamily="34" charset="0"/>
                <a:cs typeface="Calibri" pitchFamily="34" charset="0"/>
              </a:rPr>
              <a:t>Φαξ: 00357 25 818027</a:t>
            </a:r>
          </a:p>
          <a:p>
            <a:pPr>
              <a:buNone/>
            </a:pPr>
            <a:endParaRPr lang="el-GR" sz="1700" dirty="0" smtClean="0">
              <a:latin typeface="Calibri" pitchFamily="34" charset="0"/>
              <a:cs typeface="Calibri" pitchFamily="34" charset="0"/>
            </a:endParaRPr>
          </a:p>
          <a:p>
            <a:pPr>
              <a:buNone/>
            </a:pPr>
            <a:r>
              <a:rPr lang="el-GR" sz="2200" b="1" dirty="0" smtClean="0">
                <a:latin typeface="Calibri" pitchFamily="34" charset="0"/>
                <a:cs typeface="Calibri" pitchFamily="34" charset="0"/>
              </a:rPr>
              <a:t>ΠΑΦΟΣ:</a:t>
            </a:r>
            <a:r>
              <a:rPr lang="el-GR" sz="2200" dirty="0" smtClean="0">
                <a:latin typeface="Calibri" pitchFamily="34" charset="0"/>
                <a:cs typeface="Calibri" pitchFamily="34" charset="0"/>
              </a:rPr>
              <a:t> </a:t>
            </a:r>
            <a:r>
              <a:rPr lang="el-GR" sz="1700" dirty="0" smtClean="0">
                <a:latin typeface="Calibri" pitchFamily="34" charset="0"/>
                <a:cs typeface="Calibri" pitchFamily="34" charset="0"/>
              </a:rPr>
              <a:t>Ανεξαρτησίας 17,8028 Πάφος (δίπλα από την Τεχνική Σχολή)</a:t>
            </a:r>
          </a:p>
          <a:p>
            <a:pPr>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26 822651      </a:t>
            </a:r>
            <a:r>
              <a:rPr lang="el-GR" sz="1700" dirty="0" smtClean="0">
                <a:latin typeface="Calibri" pitchFamily="34" charset="0"/>
                <a:cs typeface="Calibri" pitchFamily="34" charset="0"/>
              </a:rPr>
              <a:t>Φαξ: 00357 26 822650</a:t>
            </a:r>
          </a:p>
          <a:p>
            <a:pPr>
              <a:buNone/>
            </a:pPr>
            <a:endParaRPr lang="el-GR" sz="1700" b="1" dirty="0" smtClean="0">
              <a:latin typeface="Calibri" pitchFamily="34" charset="0"/>
              <a:cs typeface="Calibri" pitchFamily="34" charset="0"/>
            </a:endParaRPr>
          </a:p>
          <a:p>
            <a:pPr>
              <a:buNone/>
            </a:pPr>
            <a:r>
              <a:rPr lang="el-GR" sz="2200" b="1" dirty="0" smtClean="0">
                <a:latin typeface="Calibri" pitchFamily="34" charset="0"/>
                <a:cs typeface="Calibri" pitchFamily="34" charset="0"/>
              </a:rPr>
              <a:t>ΛΑΡΝΑΚΑ:  </a:t>
            </a:r>
            <a:r>
              <a:rPr lang="el-GR" sz="1700" dirty="0" smtClean="0">
                <a:latin typeface="Calibri" pitchFamily="34" charset="0"/>
                <a:cs typeface="Calibri" pitchFamily="34" charset="0"/>
              </a:rPr>
              <a:t>Ακροπόλεως 18, 7103 </a:t>
            </a:r>
            <a:r>
              <a:rPr lang="el-GR" sz="1700" dirty="0" err="1" smtClean="0">
                <a:latin typeface="Calibri" pitchFamily="34" charset="0"/>
                <a:cs typeface="Calibri" pitchFamily="34" charset="0"/>
              </a:rPr>
              <a:t>Αραδίππου</a:t>
            </a:r>
            <a:r>
              <a:rPr lang="en-US" sz="1700" dirty="0" smtClean="0">
                <a:latin typeface="Calibri" pitchFamily="34" charset="0"/>
                <a:cs typeface="Calibri" pitchFamily="34" charset="0"/>
              </a:rPr>
              <a:t> </a:t>
            </a:r>
            <a:r>
              <a:rPr lang="el-GR" sz="1700" dirty="0" smtClean="0">
                <a:latin typeface="Calibri" pitchFamily="34" charset="0"/>
                <a:cs typeface="Calibri" pitchFamily="34" charset="0"/>
              </a:rPr>
              <a:t>Λάρνακα(500 μέτρα από τον κυκλικό κόμβο </a:t>
            </a:r>
            <a:r>
              <a:rPr lang="el-GR" sz="1700" dirty="0" err="1" smtClean="0">
                <a:latin typeface="Calibri" pitchFamily="34" charset="0"/>
                <a:cs typeface="Calibri" pitchFamily="34" charset="0"/>
              </a:rPr>
              <a:t>Ριζοελιάς</a:t>
            </a:r>
            <a:r>
              <a:rPr lang="el-GR" sz="1700" dirty="0" smtClean="0">
                <a:latin typeface="Calibri" pitchFamily="34" charset="0"/>
                <a:cs typeface="Calibri" pitchFamily="34" charset="0"/>
              </a:rPr>
              <a:t>)</a:t>
            </a:r>
          </a:p>
          <a:p>
            <a:pPr>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24 824320      </a:t>
            </a:r>
            <a:r>
              <a:rPr lang="el-GR" sz="1700" dirty="0" smtClean="0">
                <a:latin typeface="Calibri" pitchFamily="34" charset="0"/>
                <a:cs typeface="Calibri" pitchFamily="34" charset="0"/>
              </a:rPr>
              <a:t>Φαξ: 00357 24 824321 </a:t>
            </a:r>
          </a:p>
          <a:p>
            <a:pPr>
              <a:buNone/>
            </a:pPr>
            <a:endParaRPr lang="el-GR" sz="1700" b="1" dirty="0" smtClean="0">
              <a:latin typeface="Calibri" pitchFamily="34" charset="0"/>
              <a:cs typeface="Calibri" pitchFamily="34" charset="0"/>
            </a:endParaRPr>
          </a:p>
          <a:p>
            <a:pPr>
              <a:buNone/>
            </a:pPr>
            <a:r>
              <a:rPr lang="el-GR" sz="2200" b="1" dirty="0" smtClean="0">
                <a:latin typeface="Calibri" pitchFamily="34" charset="0"/>
                <a:cs typeface="Calibri" pitchFamily="34" charset="0"/>
              </a:rPr>
              <a:t>ΑΜΜΟΧΩΣΤΟΣ </a:t>
            </a:r>
            <a:r>
              <a:rPr lang="el-GR" sz="2200" b="1" dirty="0" smtClean="0">
                <a:latin typeface="Calibri" pitchFamily="34" charset="0"/>
                <a:cs typeface="Calibri" pitchFamily="34" charset="0"/>
              </a:rPr>
              <a:t>(Παραλίμνι): </a:t>
            </a:r>
            <a:r>
              <a:rPr lang="el-GR" sz="1700" dirty="0" smtClean="0">
                <a:latin typeface="Calibri" pitchFamily="34" charset="0"/>
                <a:cs typeface="Calibri" pitchFamily="34" charset="0"/>
              </a:rPr>
              <a:t>Σωτήρας 17,5286 Παραλίμνι</a:t>
            </a:r>
          </a:p>
          <a:p>
            <a:pPr>
              <a:buNone/>
            </a:pPr>
            <a:r>
              <a:rPr lang="el-GR" sz="1700" b="1" dirty="0" err="1" smtClean="0">
                <a:latin typeface="Calibri" pitchFamily="34" charset="0"/>
                <a:cs typeface="Calibri" pitchFamily="34" charset="0"/>
              </a:rPr>
              <a:t>Τηλ</a:t>
            </a:r>
            <a:r>
              <a:rPr lang="el-GR" sz="1700" b="1" dirty="0" smtClean="0">
                <a:latin typeface="Calibri" pitchFamily="34" charset="0"/>
                <a:cs typeface="Calibri" pitchFamily="34" charset="0"/>
              </a:rPr>
              <a:t>: 00357 23 811920       </a:t>
            </a:r>
            <a:r>
              <a:rPr lang="el-GR" sz="1700" dirty="0" smtClean="0">
                <a:latin typeface="Calibri" pitchFamily="34" charset="0"/>
                <a:cs typeface="Calibri" pitchFamily="34" charset="0"/>
              </a:rPr>
              <a:t>Φαξ:00357 23 811921</a:t>
            </a:r>
            <a:endParaRPr lang="el-GR" sz="1700" b="1" dirty="0" smtClean="0">
              <a:latin typeface="Calibri" pitchFamily="34" charset="0"/>
              <a:cs typeface="Calibri" pitchFamily="34" charset="0"/>
            </a:endParaRPr>
          </a:p>
          <a:p>
            <a:pPr>
              <a:buNone/>
            </a:pPr>
            <a:r>
              <a:rPr lang="el-GR" sz="1400" b="1" dirty="0" smtClean="0">
                <a:latin typeface="Calibri" pitchFamily="34" charset="0"/>
                <a:cs typeface="Calibri" pitchFamily="34" charset="0"/>
              </a:rPr>
              <a:t>	</a:t>
            </a:r>
            <a:endParaRPr lang="el-GR" sz="1100" b="1" dirty="0" smtClean="0">
              <a:latin typeface="Calibri" pitchFamily="34" charset="0"/>
              <a:cs typeface="Calibri" pitchFamily="34" charset="0"/>
            </a:endParaRPr>
          </a:p>
        </p:txBody>
      </p:sp>
      <p:pic>
        <p:nvPicPr>
          <p:cNvPr id="4" name="Picture 3"/>
          <p:cNvPicPr/>
          <p:nvPr/>
        </p:nvPicPr>
        <p:blipFill>
          <a:blip r:embed="rId2" cstate="print"/>
          <a:srcRect/>
          <a:stretch>
            <a:fillRect/>
          </a:stretch>
        </p:blipFill>
        <p:spPr bwMode="auto">
          <a:xfrm>
            <a:off x="2483768" y="404664"/>
            <a:ext cx="3960440" cy="1728192"/>
          </a:xfrm>
          <a:prstGeom prst="rect">
            <a:avLst/>
          </a:prstGeom>
          <a:ln>
            <a:noFill/>
          </a:ln>
          <a:effectLst>
            <a:softEdge rad="112500"/>
          </a:effectLst>
        </p:spPr>
      </p:pic>
      <p:sp>
        <p:nvSpPr>
          <p:cNvPr id="6" name="Rectangle 5"/>
          <p:cNvSpPr/>
          <p:nvPr/>
        </p:nvSpPr>
        <p:spPr>
          <a:xfrm>
            <a:off x="2267744" y="260648"/>
            <a:ext cx="26642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539552" y="2132856"/>
            <a:ext cx="8136904" cy="400110"/>
          </a:xfrm>
          <a:prstGeom prst="rect">
            <a:avLst/>
          </a:prstGeom>
          <a:noFill/>
        </p:spPr>
        <p:txBody>
          <a:bodyPr wrap="square" rtlCol="0">
            <a:spAutoFit/>
          </a:bodyPr>
          <a:lstStyle/>
          <a:p>
            <a:pPr algn="ctr"/>
            <a:r>
              <a:rPr lang="el-GR" sz="2000" b="1" u="sng" dirty="0" smtClean="0">
                <a:latin typeface="Calibri" pitchFamily="34" charset="0"/>
                <a:cs typeface="Calibri" pitchFamily="34" charset="0"/>
              </a:rPr>
              <a:t>ΕΠΙΚΟΙΝΩΝΙΑ ΜΕ ΚΕΝΤΡΙΚΑ /ΕΠΑΡΧΙΑΚΑ ΓΡΑΦΕΙΑ ΚΟΑΠ</a:t>
            </a:r>
            <a:endParaRPr lang="el-GR" sz="2000" b="1" u="sng" dirty="0">
              <a:latin typeface="Calibri" pitchFamily="34" charset="0"/>
              <a:cs typeface="Calibri" pitchFamily="34" charset="0"/>
            </a:endParaRPr>
          </a:p>
        </p:txBody>
      </p:sp>
      <p:pic>
        <p:nvPicPr>
          <p:cNvPr id="9" name="Picture 5"/>
          <p:cNvPicPr>
            <a:picLocks noChangeAspect="1" noChangeArrowheads="1"/>
          </p:cNvPicPr>
          <p:nvPr/>
        </p:nvPicPr>
        <p:blipFill>
          <a:blip r:embed="rId3"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136904" cy="6048672"/>
          </a:xfrm>
        </p:spPr>
        <p:style>
          <a:lnRef idx="0">
            <a:scrgbClr r="0" g="0" b="0"/>
          </a:lnRef>
          <a:fillRef idx="1002">
            <a:schemeClr val="lt1"/>
          </a:fillRef>
          <a:effectRef idx="0">
            <a:scrgbClr r="0" g="0" b="0"/>
          </a:effectRef>
          <a:fontRef idx="major"/>
        </p:style>
        <p:txBody>
          <a:bodyPr>
            <a:normAutofit/>
          </a:bodyPr>
          <a:lstStyle/>
          <a:p>
            <a:pPr>
              <a:buNone/>
            </a:pPr>
            <a:endParaRPr lang="el-GR" sz="1800" dirty="0" smtClean="0">
              <a:latin typeface="+mj-lt"/>
            </a:endParaRPr>
          </a:p>
          <a:p>
            <a:pPr>
              <a:buNone/>
            </a:pPr>
            <a:endParaRPr lang="el-GR" sz="1800" dirty="0" smtClean="0">
              <a:latin typeface="+mj-lt"/>
            </a:endParaRPr>
          </a:p>
          <a:p>
            <a:pPr>
              <a:buNone/>
            </a:pPr>
            <a:endParaRPr lang="el-GR" sz="1800" dirty="0">
              <a:latin typeface="+mj-lt"/>
            </a:endParaRPr>
          </a:p>
        </p:txBody>
      </p:sp>
      <p:pic>
        <p:nvPicPr>
          <p:cNvPr id="6" name="Picture 3"/>
          <p:cNvPicPr>
            <a:picLocks noChangeAspect="1"/>
          </p:cNvPicPr>
          <p:nvPr/>
        </p:nvPicPr>
        <p:blipFill>
          <a:blip r:embed="rId2" cstate="print"/>
          <a:srcRect/>
          <a:stretch>
            <a:fillRect/>
          </a:stretch>
        </p:blipFill>
        <p:spPr bwMode="auto">
          <a:xfrm>
            <a:off x="-449263" y="-26988"/>
            <a:ext cx="9593263" cy="6884988"/>
          </a:xfrm>
          <a:prstGeom prst="rect">
            <a:avLst/>
          </a:prstGeom>
          <a:noFill/>
          <a:ln w="9525">
            <a:noFill/>
            <a:miter lim="800000"/>
            <a:headEnd/>
            <a:tailEnd/>
          </a:ln>
        </p:spPr>
      </p:pic>
      <p:sp>
        <p:nvSpPr>
          <p:cNvPr id="7" name="TextBox 6"/>
          <p:cNvSpPr txBox="1">
            <a:spLocks noChangeArrowheads="1"/>
          </p:cNvSpPr>
          <p:nvPr/>
        </p:nvSpPr>
        <p:spPr bwMode="auto">
          <a:xfrm>
            <a:off x="2306638" y="2636838"/>
            <a:ext cx="184731" cy="769441"/>
          </a:xfrm>
          <a:prstGeom prst="rect">
            <a:avLst/>
          </a:prstGeom>
          <a:noFill/>
          <a:ln w="9525">
            <a:noFill/>
            <a:miter lim="800000"/>
            <a:headEnd/>
            <a:tailEnd/>
          </a:ln>
        </p:spPr>
        <p:txBody>
          <a:bodyPr wrap="none">
            <a:spAutoFit/>
          </a:bodyPr>
          <a:lstStyle/>
          <a:p>
            <a:endParaRPr lang="en-GB" sz="4400" b="1" dirty="0"/>
          </a:p>
        </p:txBody>
      </p:sp>
      <p:sp>
        <p:nvSpPr>
          <p:cNvPr id="8" name="TextBox 7"/>
          <p:cNvSpPr txBox="1"/>
          <p:nvPr/>
        </p:nvSpPr>
        <p:spPr>
          <a:xfrm>
            <a:off x="1835696" y="1268760"/>
            <a:ext cx="5760640" cy="3693319"/>
          </a:xfrm>
          <a:prstGeom prst="rect">
            <a:avLst/>
          </a:prstGeom>
          <a:noFill/>
        </p:spPr>
        <p:txBody>
          <a:bodyPr wrap="square" rtlCol="0">
            <a:spAutoFit/>
          </a:bodyPr>
          <a:lstStyle/>
          <a:p>
            <a:pPr algn="ctr">
              <a:buNone/>
            </a:pPr>
            <a:endParaRPr lang="en-US" b="1" dirty="0" smtClean="0">
              <a:latin typeface="Calibri" pitchFamily="34" charset="0"/>
              <a:cs typeface="Calibri" pitchFamily="34" charset="0"/>
            </a:endParaRPr>
          </a:p>
          <a:p>
            <a:pPr>
              <a:buNone/>
            </a:pP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a:p>
            <a:endParaRPr lang="en-US" sz="1600" dirty="0" smtClean="0">
              <a:latin typeface="Calibri" pitchFamily="34" charset="0"/>
              <a:cs typeface="Calibri" pitchFamily="34" charset="0"/>
            </a:endParaRPr>
          </a:p>
          <a:p>
            <a:pPr algn="ctr"/>
            <a:r>
              <a:rPr lang="el-GR" sz="1400" i="1" dirty="0" err="1" smtClean="0">
                <a:latin typeface="Calibri" pitchFamily="34" charset="0"/>
                <a:cs typeface="Calibri" pitchFamily="34" charset="0"/>
              </a:rPr>
              <a:t>Παγκύπρια</a:t>
            </a:r>
            <a:r>
              <a:rPr lang="el-GR" sz="1400" i="1" dirty="0" smtClean="0">
                <a:latin typeface="Calibri" pitchFamily="34" charset="0"/>
                <a:cs typeface="Calibri" pitchFamily="34" charset="0"/>
              </a:rPr>
              <a:t> Τηλεφωνική Γραμμή Εξυπηρέτησης του Αγρότη </a:t>
            </a:r>
            <a:r>
              <a:rPr lang="el-GR" sz="1400" b="1" i="1" dirty="0" smtClean="0">
                <a:latin typeface="Calibri" pitchFamily="34" charset="0"/>
                <a:cs typeface="Calibri" pitchFamily="34" charset="0"/>
              </a:rPr>
              <a:t>: </a:t>
            </a:r>
            <a:r>
              <a:rPr lang="el-GR" sz="1400" b="1" i="1" dirty="0" smtClean="0">
                <a:solidFill>
                  <a:srgbClr val="0070C0"/>
                </a:solidFill>
                <a:latin typeface="Calibri" pitchFamily="34" charset="0"/>
                <a:cs typeface="Calibri" pitchFamily="34" charset="0"/>
              </a:rPr>
              <a:t>77771999</a:t>
            </a:r>
            <a:r>
              <a:rPr lang="el-GR" sz="1600" i="1" dirty="0" smtClean="0"/>
              <a:t/>
            </a:r>
            <a:br>
              <a:rPr lang="el-GR" sz="1600" i="1" dirty="0" smtClean="0"/>
            </a:br>
            <a:r>
              <a:rPr lang="el-GR" sz="1400" i="1" dirty="0" smtClean="0">
                <a:latin typeface="Calibri" pitchFamily="34" charset="0"/>
                <a:cs typeface="Calibri" pitchFamily="34" charset="0"/>
              </a:rPr>
              <a:t/>
            </a:r>
            <a:br>
              <a:rPr lang="el-GR" sz="1400" i="1" dirty="0" smtClean="0">
                <a:latin typeface="Calibri" pitchFamily="34" charset="0"/>
                <a:cs typeface="Calibri" pitchFamily="34" charset="0"/>
              </a:rPr>
            </a:br>
            <a:r>
              <a:rPr lang="el-GR" sz="1400" i="1" dirty="0" smtClean="0">
                <a:latin typeface="Calibri" pitchFamily="34" charset="0"/>
                <a:cs typeface="Calibri" pitchFamily="34" charset="0"/>
              </a:rPr>
              <a:t>Ηλεκτρονική Διεύθυνση Επικοινωνίας:</a:t>
            </a:r>
            <a:r>
              <a:rPr lang="el-GR" sz="1400" b="1" i="1" dirty="0" smtClean="0">
                <a:latin typeface="Calibri" pitchFamily="34" charset="0"/>
                <a:cs typeface="Calibri" pitchFamily="34" charset="0"/>
              </a:rPr>
              <a:t> </a:t>
            </a:r>
            <a:r>
              <a:rPr lang="en-US" sz="1400" b="1" i="1" dirty="0" smtClean="0">
                <a:solidFill>
                  <a:srgbClr val="0070C0"/>
                </a:solidFill>
                <a:latin typeface="Calibri" pitchFamily="34" charset="0"/>
                <a:cs typeface="Calibri" pitchFamily="34" charset="0"/>
              </a:rPr>
              <a:t>info@capo.gov.cy</a:t>
            </a:r>
            <a:r>
              <a:rPr lang="el-GR" sz="1400" b="1" i="1" dirty="0" smtClean="0">
                <a:solidFill>
                  <a:srgbClr val="0070C0"/>
                </a:solidFill>
                <a:latin typeface="Calibri" pitchFamily="34" charset="0"/>
                <a:cs typeface="Calibri" pitchFamily="34" charset="0"/>
              </a:rPr>
              <a:t> </a:t>
            </a:r>
          </a:p>
          <a:p>
            <a:endParaRPr lang="en-US" sz="1400" b="1" i="1" dirty="0" smtClean="0">
              <a:latin typeface="Calibri" pitchFamily="34" charset="0"/>
              <a:cs typeface="Calibri" pitchFamily="34" charset="0"/>
            </a:endParaRPr>
          </a:p>
          <a:p>
            <a:endParaRPr lang="el-GR" sz="1600" dirty="0" smtClean="0">
              <a:latin typeface="Calibri" pitchFamily="34" charset="0"/>
              <a:cs typeface="Calibri" pitchFamily="34" charset="0"/>
            </a:endParaRPr>
          </a:p>
          <a:p>
            <a:pPr algn="ctr"/>
            <a:r>
              <a:rPr lang="el-GR" sz="1600" dirty="0" smtClean="0">
                <a:latin typeface="Calibri" pitchFamily="34" charset="0"/>
                <a:cs typeface="Calibri" pitchFamily="34" charset="0"/>
              </a:rPr>
              <a:t>Για περισσότερες πληροφορίες για την δράση του ΚΟΑΠ αλλά και τα μέτρα που χειρίζεται και επιδοτεί μπορείτε να επισκεφτείτε την</a:t>
            </a:r>
          </a:p>
          <a:p>
            <a:pPr algn="ctr"/>
            <a:r>
              <a:rPr lang="el-GR" sz="1600" dirty="0" smtClean="0">
                <a:latin typeface="Calibri" pitchFamily="34" charset="0"/>
                <a:cs typeface="Calibri" pitchFamily="34" charset="0"/>
              </a:rPr>
              <a:t>ιστοσελίδα </a:t>
            </a:r>
            <a:endParaRPr lang="el-GR" sz="1600" b="1" dirty="0" smtClean="0">
              <a:latin typeface="Calibri" pitchFamily="34" charset="0"/>
              <a:cs typeface="Calibri" pitchFamily="34" charset="0"/>
            </a:endParaRPr>
          </a:p>
          <a:p>
            <a:pPr algn="ctr">
              <a:buNone/>
            </a:pPr>
            <a:endParaRPr lang="el-GR" sz="1600" b="1" dirty="0" smtClean="0">
              <a:latin typeface="Calibri" pitchFamily="34" charset="0"/>
              <a:cs typeface="Calibri" pitchFamily="34" charset="0"/>
            </a:endParaRPr>
          </a:p>
          <a:p>
            <a:pPr algn="ctr"/>
            <a:r>
              <a:rPr lang="en-US" sz="3200" b="1" u="sng" dirty="0" smtClean="0">
                <a:solidFill>
                  <a:srgbClr val="0070C0"/>
                </a:solidFill>
                <a:latin typeface="Calibri" pitchFamily="34" charset="0"/>
                <a:cs typeface="Calibri" pitchFamily="34" charset="0"/>
              </a:rPr>
              <a:t>http://www.capo.gov.cy</a:t>
            </a:r>
            <a:r>
              <a:rPr lang="el-GR" sz="3200" b="1" dirty="0" smtClean="0">
                <a:solidFill>
                  <a:srgbClr val="0070C0"/>
                </a:solidFill>
                <a:latin typeface="Calibri" pitchFamily="34" charset="0"/>
                <a:cs typeface="Calibri" pitchFamily="34" charset="0"/>
              </a:rPr>
              <a:t> </a:t>
            </a:r>
          </a:p>
          <a:p>
            <a:endParaRPr lang="el-GR" sz="800" b="1" u="sng" dirty="0" smtClean="0">
              <a:latin typeface="Calibri" pitchFamily="34" charset="0"/>
              <a:cs typeface="Calibri" pitchFamily="34" charset="0"/>
            </a:endParaRPr>
          </a:p>
        </p:txBody>
      </p:sp>
      <p:pic>
        <p:nvPicPr>
          <p:cNvPr id="11" name="Picture 5"/>
          <p:cNvPicPr>
            <a:picLocks noChangeAspect="1" noChangeArrowheads="1"/>
          </p:cNvPicPr>
          <p:nvPr/>
        </p:nvPicPr>
        <p:blipFill>
          <a:blip r:embed="rId3" cstate="print"/>
          <a:srcRect/>
          <a:stretch>
            <a:fillRect/>
          </a:stretch>
        </p:blipFill>
        <p:spPr bwMode="auto">
          <a:xfrm>
            <a:off x="1979712" y="1340768"/>
            <a:ext cx="1368152" cy="93283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3068960"/>
            <a:ext cx="8064896" cy="3528392"/>
          </a:xfrm>
        </p:spPr>
        <p:txBody>
          <a:bodyPr>
            <a:normAutofit/>
          </a:bodyPr>
          <a:lstStyle/>
          <a:p>
            <a:r>
              <a:rPr lang="el-GR" sz="2800" b="1" dirty="0" smtClean="0">
                <a:solidFill>
                  <a:schemeClr val="tx1"/>
                </a:solidFill>
              </a:rPr>
              <a:t/>
            </a:r>
            <a:br>
              <a:rPr lang="el-GR" sz="2800" b="1" dirty="0" smtClean="0">
                <a:solidFill>
                  <a:schemeClr val="tx1"/>
                </a:solidFill>
              </a:rPr>
            </a:br>
            <a:r>
              <a:rPr lang="el-GR" sz="2800" b="1" u="sng" dirty="0" smtClean="0">
                <a:solidFill>
                  <a:schemeClr val="tx1"/>
                </a:solidFill>
                <a:latin typeface="Calibri" pitchFamily="34" charset="0"/>
                <a:cs typeface="Calibri" pitchFamily="34" charset="0"/>
              </a:rPr>
              <a:t>Χρήσιμες  Έννοιες που είναι απαραίτητες για την:</a:t>
            </a:r>
          </a:p>
          <a:p>
            <a:endParaRPr lang="el-GR" sz="2800" dirty="0" smtClean="0">
              <a:solidFill>
                <a:schemeClr val="tx1"/>
              </a:solidFill>
              <a:latin typeface="Calibri" pitchFamily="34" charset="0"/>
              <a:cs typeface="Calibri" pitchFamily="34" charset="0"/>
            </a:endParaRPr>
          </a:p>
          <a:p>
            <a:pPr algn="l"/>
            <a:r>
              <a:rPr lang="el-GR" sz="2400" dirty="0" smtClean="0">
                <a:solidFill>
                  <a:schemeClr val="tx1"/>
                </a:solidFill>
                <a:latin typeface="Calibri" pitchFamily="34" charset="0"/>
                <a:cs typeface="Calibri" pitchFamily="34" charset="0"/>
              </a:rPr>
              <a:t>	</a:t>
            </a:r>
            <a:r>
              <a:rPr lang="el-GR" sz="2400" b="1" dirty="0" smtClean="0">
                <a:solidFill>
                  <a:schemeClr val="tx1"/>
                </a:solidFill>
                <a:latin typeface="Calibri" pitchFamily="34" charset="0"/>
                <a:cs typeface="Calibri" pitchFamily="34" charset="0"/>
              </a:rPr>
              <a:t>-</a:t>
            </a:r>
            <a:r>
              <a:rPr lang="el-GR" sz="2400" dirty="0" smtClean="0">
                <a:solidFill>
                  <a:schemeClr val="tx1"/>
                </a:solidFill>
                <a:latin typeface="Calibri" pitchFamily="34" charset="0"/>
                <a:cs typeface="Calibri" pitchFamily="34" charset="0"/>
              </a:rPr>
              <a:t> Ενημέρωση Μητρώου Γεωργικής Γης (Μ.Γ.Γ)</a:t>
            </a:r>
          </a:p>
          <a:p>
            <a:pPr algn="l"/>
            <a:endParaRPr lang="el-GR" sz="2400" dirty="0" smtClean="0">
              <a:solidFill>
                <a:schemeClr val="tx1"/>
              </a:solidFill>
              <a:latin typeface="Calibri" pitchFamily="34" charset="0"/>
              <a:cs typeface="Calibri" pitchFamily="34" charset="0"/>
            </a:endParaRPr>
          </a:p>
          <a:p>
            <a:pPr algn="l"/>
            <a:r>
              <a:rPr lang="el-GR" sz="2400" dirty="0" smtClean="0">
                <a:solidFill>
                  <a:schemeClr val="tx1"/>
                </a:solidFill>
                <a:latin typeface="Calibri" pitchFamily="34" charset="0"/>
                <a:cs typeface="Calibri" pitchFamily="34" charset="0"/>
              </a:rPr>
              <a:t>	</a:t>
            </a:r>
            <a:r>
              <a:rPr lang="el-GR" sz="2400" b="1" dirty="0" smtClean="0">
                <a:solidFill>
                  <a:schemeClr val="tx1"/>
                </a:solidFill>
                <a:latin typeface="Calibri" pitchFamily="34" charset="0"/>
                <a:cs typeface="Calibri" pitchFamily="34" charset="0"/>
              </a:rPr>
              <a:t>-</a:t>
            </a:r>
            <a:r>
              <a:rPr lang="el-GR" sz="2400" dirty="0" smtClean="0">
                <a:solidFill>
                  <a:schemeClr val="tx1"/>
                </a:solidFill>
                <a:latin typeface="Calibri" pitchFamily="34" charset="0"/>
                <a:cs typeface="Calibri" pitchFamily="34" charset="0"/>
              </a:rPr>
              <a:t> Ηλεκτρονική Υποβολή Ενιαίας </a:t>
            </a:r>
            <a:r>
              <a:rPr lang="el-GR" sz="2400" dirty="0" smtClean="0">
                <a:solidFill>
                  <a:schemeClr val="tx1"/>
                </a:solidFill>
                <a:latin typeface="Calibri" pitchFamily="34" charset="0"/>
                <a:cs typeface="Calibri" pitchFamily="34" charset="0"/>
              </a:rPr>
              <a:t>Α</a:t>
            </a:r>
            <a:r>
              <a:rPr lang="el-GR" sz="2400" dirty="0" smtClean="0">
                <a:solidFill>
                  <a:schemeClr val="tx1"/>
                </a:solidFill>
                <a:latin typeface="Calibri" pitchFamily="34" charset="0"/>
                <a:cs typeface="Calibri" pitchFamily="34" charset="0"/>
              </a:rPr>
              <a:t>ίτησης</a:t>
            </a:r>
            <a:endParaRPr lang="el-GR" sz="2400" dirty="0" smtClean="0">
              <a:solidFill>
                <a:schemeClr val="tx1"/>
              </a:solidFill>
              <a:latin typeface="Calibri" pitchFamily="34" charset="0"/>
              <a:cs typeface="Calibri" pitchFamily="34" charset="0"/>
            </a:endParaRPr>
          </a:p>
          <a:p>
            <a:pPr algn="l"/>
            <a:r>
              <a:rPr lang="el-GR" sz="2400" dirty="0" smtClean="0">
                <a:solidFill>
                  <a:schemeClr val="tx1"/>
                </a:solidFill>
                <a:latin typeface="Calibri" pitchFamily="34" charset="0"/>
                <a:cs typeface="Calibri" pitchFamily="34" charset="0"/>
              </a:rPr>
              <a:t>                </a:t>
            </a:r>
            <a:r>
              <a:rPr lang="el-GR" sz="2400" dirty="0" err="1" smtClean="0">
                <a:solidFill>
                  <a:schemeClr val="tx1"/>
                </a:solidFill>
                <a:latin typeface="Calibri" pitchFamily="34" charset="0"/>
                <a:cs typeface="Calibri" pitchFamily="34" charset="0"/>
              </a:rPr>
              <a:t>Ε</a:t>
            </a:r>
            <a:r>
              <a:rPr lang="el-GR" sz="2400" dirty="0" err="1" smtClean="0">
                <a:solidFill>
                  <a:schemeClr val="tx1"/>
                </a:solidFill>
                <a:latin typeface="Calibri" pitchFamily="34" charset="0"/>
                <a:cs typeface="Calibri" pitchFamily="34" charset="0"/>
              </a:rPr>
              <a:t>κταρικών</a:t>
            </a:r>
            <a:r>
              <a:rPr lang="el-GR" sz="2400" dirty="0" smtClean="0">
                <a:solidFill>
                  <a:schemeClr val="tx1"/>
                </a:solidFill>
                <a:latin typeface="Calibri" pitchFamily="34" charset="0"/>
                <a:cs typeface="Calibri" pitchFamily="34" charset="0"/>
              </a:rPr>
              <a:t> </a:t>
            </a:r>
            <a:r>
              <a:rPr lang="el-GR" sz="2400" dirty="0" smtClean="0">
                <a:solidFill>
                  <a:schemeClr val="tx1"/>
                </a:solidFill>
                <a:latin typeface="Calibri" pitchFamily="34" charset="0"/>
                <a:cs typeface="Calibri" pitchFamily="34" charset="0"/>
              </a:rPr>
              <a:t>Ε</a:t>
            </a:r>
            <a:r>
              <a:rPr lang="el-GR" sz="2400" dirty="0" smtClean="0">
                <a:solidFill>
                  <a:schemeClr val="tx1"/>
                </a:solidFill>
                <a:latin typeface="Calibri" pitchFamily="34" charset="0"/>
                <a:cs typeface="Calibri" pitchFamily="34" charset="0"/>
              </a:rPr>
              <a:t>πιδοτήσεων (ΕΑΕΕ)</a:t>
            </a:r>
            <a:endParaRPr lang="el-GR" sz="2400" dirty="0" smtClean="0">
              <a:solidFill>
                <a:schemeClr val="tx1"/>
              </a:solidFill>
              <a:latin typeface="Calibri" pitchFamily="34" charset="0"/>
              <a:cs typeface="Calibri" pitchFamily="34" charset="0"/>
            </a:endParaRPr>
          </a:p>
          <a:p>
            <a:endParaRPr lang="el-GR" sz="3300" b="1" dirty="0" smtClean="0">
              <a:solidFill>
                <a:schemeClr val="tx1"/>
              </a:solidFill>
              <a:latin typeface="+mj-lt"/>
            </a:endParaRPr>
          </a:p>
          <a:p>
            <a:endParaRPr lang="el-GR" sz="4500" b="1" dirty="0" smtClean="0">
              <a:solidFill>
                <a:schemeClr val="tx1"/>
              </a:solidFill>
              <a:latin typeface="+mj-lt"/>
            </a:endParaRPr>
          </a:p>
          <a:p>
            <a:endParaRPr lang="en-US" sz="4500" b="1" dirty="0" smtClean="0">
              <a:solidFill>
                <a:schemeClr val="tx1"/>
              </a:solidFill>
              <a:latin typeface="+mj-l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l-GR" dirty="0"/>
          </a:p>
        </p:txBody>
      </p:sp>
      <p:sp>
        <p:nvSpPr>
          <p:cNvPr id="2" name="Title 1"/>
          <p:cNvSpPr>
            <a:spLocks noGrp="1"/>
          </p:cNvSpPr>
          <p:nvPr>
            <p:ph type="ctrTitle"/>
          </p:nvPr>
        </p:nvSpPr>
        <p:spPr>
          <a:xfrm>
            <a:off x="2051720" y="1505930"/>
            <a:ext cx="6984776" cy="1470025"/>
          </a:xfrm>
        </p:spPr>
        <p:txBody>
          <a:bodyPr>
            <a:normAutofit/>
          </a:bodyPr>
          <a:lstStyle/>
          <a:p>
            <a:r>
              <a:rPr lang="el-GR" sz="4400" b="1" dirty="0" smtClean="0">
                <a:solidFill>
                  <a:schemeClr val="tx1"/>
                </a:solidFill>
                <a:latin typeface="Calibri" pitchFamily="34" charset="0"/>
              </a:rPr>
              <a:t>ΕΙΣΑΓΩΓΗ</a:t>
            </a:r>
            <a:br>
              <a:rPr lang="el-GR" sz="4400" b="1" dirty="0" smtClean="0">
                <a:solidFill>
                  <a:schemeClr val="tx1"/>
                </a:solidFill>
                <a:latin typeface="Calibri" pitchFamily="34" charset="0"/>
              </a:rPr>
            </a:br>
            <a:r>
              <a:rPr lang="el-GR" sz="3100" i="1" dirty="0" smtClean="0">
                <a:solidFill>
                  <a:schemeClr val="tx1"/>
                </a:solidFill>
                <a:latin typeface="Calibri" pitchFamily="34" charset="0"/>
              </a:rPr>
              <a:t>Χρήσιμες Έννοιες</a:t>
            </a:r>
            <a:endParaRPr lang="el-GR" sz="3100" i="1" dirty="0">
              <a:solidFill>
                <a:schemeClr val="tx1"/>
              </a:solidFill>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395536" y="1700808"/>
            <a:ext cx="1584176" cy="108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404664"/>
            <a:ext cx="8136904" cy="6336704"/>
          </a:xfrm>
        </p:spPr>
        <p:style>
          <a:lnRef idx="0">
            <a:scrgbClr r="0" g="0" b="0"/>
          </a:lnRef>
          <a:fillRef idx="1002">
            <a:schemeClr val="lt1"/>
          </a:fillRef>
          <a:effectRef idx="0">
            <a:scrgbClr r="0" g="0" b="0"/>
          </a:effectRef>
          <a:fontRef idx="major"/>
        </p:style>
        <p:txBody>
          <a:bodyPr>
            <a:normAutofit fontScale="92500" lnSpcReduction="20000"/>
          </a:bodyPr>
          <a:lstStyle/>
          <a:p>
            <a:pPr marL="0" indent="12700" algn="ctr">
              <a:buNone/>
              <a:defRPr/>
            </a:pPr>
            <a:endParaRPr lang="el-GR" sz="1600" b="1" dirty="0" smtClean="0">
              <a:latin typeface="Calibri" pitchFamily="34" charset="0"/>
              <a:cs typeface="Calibri" pitchFamily="34" charset="0"/>
            </a:endParaRPr>
          </a:p>
          <a:p>
            <a:pPr marL="0" indent="12700" algn="ctr">
              <a:buNone/>
              <a:defRPr/>
            </a:pPr>
            <a:endParaRPr lang="el-GR" sz="1600" b="1" dirty="0" smtClean="0">
              <a:latin typeface="Calibri" pitchFamily="34" charset="0"/>
              <a:cs typeface="Calibri" pitchFamily="34" charset="0"/>
            </a:endParaRPr>
          </a:p>
          <a:p>
            <a:pPr marL="0" indent="12700" algn="ctr">
              <a:buNone/>
              <a:defRPr/>
            </a:pPr>
            <a:r>
              <a:rPr lang="el-GR" sz="2800" b="1" u="sng" dirty="0" smtClean="0">
                <a:latin typeface="Calibri" pitchFamily="34" charset="0"/>
                <a:cs typeface="Calibri" pitchFamily="34" charset="0"/>
              </a:rPr>
              <a:t>ΧΡΗΣΙΜΕΣ ΕΝΝΟΙΕΣ ΚΟΑΠ</a:t>
            </a:r>
            <a:endParaRPr lang="el-GR" sz="1600" b="1" dirty="0" smtClean="0">
              <a:latin typeface="Calibri" pitchFamily="34" charset="0"/>
              <a:cs typeface="Calibri" pitchFamily="34" charset="0"/>
            </a:endParaRPr>
          </a:p>
          <a:p>
            <a:pPr marL="0" indent="12700" algn="just">
              <a:buNone/>
              <a:defRPr/>
            </a:pPr>
            <a:endParaRPr lang="en-US" sz="1800" b="1" dirty="0" smtClean="0">
              <a:latin typeface="Calibri" pitchFamily="34" charset="0"/>
              <a:cs typeface="Calibri" pitchFamily="34" charset="0"/>
            </a:endParaRPr>
          </a:p>
          <a:p>
            <a:pPr marL="0" indent="12700" algn="just">
              <a:buNone/>
              <a:defRPr/>
            </a:pPr>
            <a:r>
              <a:rPr lang="el-GR" sz="1800" b="1" dirty="0" smtClean="0">
                <a:latin typeface="Calibri" pitchFamily="34" charset="0"/>
                <a:cs typeface="Calibri" pitchFamily="34" charset="0"/>
              </a:rPr>
              <a:t>ΚΑΛΛΙΕΡΓΕΙΑ:</a:t>
            </a:r>
          </a:p>
          <a:p>
            <a:pPr marL="0" indent="12700" algn="just">
              <a:buNone/>
              <a:defRPr/>
            </a:pPr>
            <a:r>
              <a:rPr lang="el-GR" sz="1600" dirty="0" smtClean="0">
                <a:latin typeface="Calibri" pitchFamily="34" charset="0"/>
                <a:cs typeface="Calibri" pitchFamily="34" charset="0"/>
              </a:rPr>
              <a:t>Ο ΚΟΑΠ επιδοτεί μόνο συγκεκριμένες καλλιέργειες (</a:t>
            </a:r>
            <a:r>
              <a:rPr lang="el-GR" sz="1600" dirty="0" err="1" smtClean="0">
                <a:latin typeface="Calibri" pitchFamily="34" charset="0"/>
                <a:cs typeface="Calibri" pitchFamily="34" charset="0"/>
              </a:rPr>
              <a:t>π.χ</a:t>
            </a:r>
            <a:r>
              <a:rPr lang="el-GR" sz="1600" dirty="0" smtClean="0">
                <a:latin typeface="Calibri" pitchFamily="34" charset="0"/>
                <a:cs typeface="Calibri" pitchFamily="34" charset="0"/>
              </a:rPr>
              <a:t> σιτηρά, ελιές, πατάτες, εσπεριδοειδή, λαχανικά, φρουτόδεντρα, αμπέλια κλπ ). </a:t>
            </a:r>
            <a:r>
              <a:rPr lang="el-GR" sz="1600" b="1" dirty="0" smtClean="0">
                <a:latin typeface="Calibri" pitchFamily="34" charset="0"/>
                <a:cs typeface="Calibri" pitchFamily="34" charset="0"/>
              </a:rPr>
              <a:t>Δασικές και εκτάσεις με άγρια βλάστηση ΔΕΝ επιδοτούνται. </a:t>
            </a:r>
            <a:r>
              <a:rPr lang="el-GR" sz="1600" dirty="0" smtClean="0">
                <a:latin typeface="Calibri" pitchFamily="34" charset="0"/>
                <a:cs typeface="Calibri" pitchFamily="34" charset="0"/>
              </a:rPr>
              <a:t>Σχετικός κατάλογος για τις επιδοτούμενες καλλιέργειες υπάρχει στο ενημερωτικό έντυπο της Ενιαίας Αίτησης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 2013 και στην ιστοσελίδα του Οργανισμού.</a:t>
            </a:r>
          </a:p>
          <a:p>
            <a:pPr marL="0" indent="12700" algn="just">
              <a:buNone/>
              <a:defRPr/>
            </a:pPr>
            <a:r>
              <a:rPr lang="el-GR" sz="1800" b="1" dirty="0" smtClean="0">
                <a:latin typeface="Calibri" pitchFamily="34" charset="0"/>
                <a:cs typeface="Calibri" pitchFamily="34" charset="0"/>
              </a:rPr>
              <a:t>ΕΝΙΑΙΑ ΑΙΤΗΣΗ ΕΚΤΑΡΙΚΩΝ ΕΠΙΔΟΤΗΣΕΩΝ:</a:t>
            </a:r>
          </a:p>
          <a:p>
            <a:pPr marL="0" indent="12700" algn="just">
              <a:buNone/>
              <a:defRPr/>
            </a:pPr>
            <a:r>
              <a:rPr lang="el-GR" sz="1600" dirty="0" smtClean="0">
                <a:latin typeface="Calibri" pitchFamily="34" charset="0"/>
                <a:cs typeface="Calibri" pitchFamily="34" charset="0"/>
              </a:rPr>
              <a:t>-Η αίτηση που συμπληρώνεται και υποβάλλεται από τους γεωργούς σε καθορισμένη περίοδο από τον ΚΟΑΠ, μία φορά το χρόνο, με σκοπό την λήψη χρηματικής επιδότησης</a:t>
            </a:r>
            <a:r>
              <a:rPr lang="el-GR" sz="1600" b="1" dirty="0" smtClean="0">
                <a:solidFill>
                  <a:srgbClr val="0070C0"/>
                </a:solidFill>
                <a:latin typeface="Calibri" pitchFamily="34" charset="0"/>
                <a:cs typeface="Calibri" pitchFamily="34" charset="0"/>
              </a:rPr>
              <a:t>* </a:t>
            </a:r>
            <a:r>
              <a:rPr lang="el-GR" sz="1600" dirty="0" smtClean="0">
                <a:latin typeface="Calibri" pitchFamily="34" charset="0"/>
                <a:cs typeface="Calibri" pitchFamily="34" charset="0"/>
              </a:rPr>
              <a:t>για Μέτρα/Σχέδια/ Καθεστώτα με βάση την επιλέξιμη έκταση των τεμαχίων που δηλώνουν.</a:t>
            </a:r>
          </a:p>
          <a:p>
            <a:pPr marL="0" indent="12700" algn="just">
              <a:buNone/>
              <a:defRPr/>
            </a:pPr>
            <a:r>
              <a:rPr lang="el-GR" sz="1600" dirty="0" smtClean="0">
                <a:latin typeface="Calibri" pitchFamily="34" charset="0"/>
                <a:cs typeface="Calibri" pitchFamily="34" charset="0"/>
              </a:rPr>
              <a:t>-Η υποβολή της ενιαίας αίτησης γίνεται ηλεκτρονικά μέσω του Συστήματος Ηλεκτρονικής Υποβολής Αιτήσεων (</a:t>
            </a:r>
            <a:r>
              <a:rPr lang="en-US" sz="1600" dirty="0" smtClean="0">
                <a:latin typeface="Calibri" pitchFamily="34" charset="0"/>
                <a:cs typeface="Calibri" pitchFamily="34" charset="0"/>
              </a:rPr>
              <a:t>Electronic Application Submission =</a:t>
            </a:r>
            <a:r>
              <a:rPr lang="el-GR" sz="1600" dirty="0" smtClean="0">
                <a:latin typeface="Calibri" pitchFamily="34" charset="0"/>
                <a:cs typeface="Calibri" pitchFamily="34" charset="0"/>
              </a:rPr>
              <a:t> EAS).</a:t>
            </a:r>
          </a:p>
          <a:p>
            <a:pPr marL="0" indent="12700" algn="just">
              <a:buNone/>
              <a:defRPr/>
            </a:pPr>
            <a:r>
              <a:rPr lang="el-GR" sz="1600" b="1" i="1" dirty="0" smtClean="0">
                <a:solidFill>
                  <a:srgbClr val="0070C0"/>
                </a:solidFill>
                <a:latin typeface="Calibri" pitchFamily="34" charset="0"/>
                <a:cs typeface="Calibri" pitchFamily="34" charset="0"/>
              </a:rPr>
              <a:t>*Για να επιδοτηθεί η αίτηση του κάθε γεωργού ελέγχεται από τον ΚΟΑΠ διοικητικά και με επιτόπιες επισκέψεις.</a:t>
            </a:r>
            <a:endParaRPr lang="el-GR" sz="1600" dirty="0" smtClean="0">
              <a:latin typeface="Calibri" pitchFamily="34" charset="0"/>
              <a:cs typeface="Calibri" pitchFamily="34" charset="0"/>
            </a:endParaRPr>
          </a:p>
          <a:p>
            <a:pPr marL="0" indent="12700" algn="just">
              <a:buNone/>
              <a:defRPr/>
            </a:pPr>
            <a:r>
              <a:rPr lang="el-GR" sz="1800" b="1" dirty="0" smtClean="0">
                <a:latin typeface="Calibri" pitchFamily="34" charset="0"/>
                <a:cs typeface="Calibri" pitchFamily="34" charset="0"/>
              </a:rPr>
              <a:t>ΜΗΤΡΩΟ ΓΕΩΡΓΙΚΗ ΓΗΣ:</a:t>
            </a:r>
            <a:endParaRPr lang="el-GR" sz="1800" dirty="0" smtClean="0">
              <a:latin typeface="Calibri" pitchFamily="34" charset="0"/>
              <a:cs typeface="Calibri" pitchFamily="34" charset="0"/>
            </a:endParaRPr>
          </a:p>
          <a:p>
            <a:pPr marL="0" indent="12700" algn="just">
              <a:buNone/>
              <a:defRPr/>
            </a:pPr>
            <a:r>
              <a:rPr lang="el-GR" sz="1600" dirty="0" smtClean="0">
                <a:latin typeface="Calibri" pitchFamily="34" charset="0"/>
                <a:cs typeface="Calibri" pitchFamily="34" charset="0"/>
              </a:rPr>
              <a:t>-Αποτελεί τη γεωγραφική αποτύπωση του συνόλου των εκτάσεων των εκμεταλλεύσεων των γεωργών.</a:t>
            </a:r>
          </a:p>
          <a:p>
            <a:pPr marL="0" indent="12700" algn="just">
              <a:buNone/>
              <a:defRPr/>
            </a:pPr>
            <a:r>
              <a:rPr lang="el-GR" sz="1600" dirty="0" smtClean="0">
                <a:latin typeface="Calibri" pitchFamily="34" charset="0"/>
                <a:cs typeface="Calibri" pitchFamily="34" charset="0"/>
              </a:rPr>
              <a:t>-Σε περίπτωση που η αίτηση του γεωργού για το τρέχον έτος (2013) έχει διαφορές</a:t>
            </a:r>
            <a:r>
              <a:rPr lang="el-GR" sz="1600" b="1" dirty="0" smtClean="0">
                <a:solidFill>
                  <a:srgbClr val="0070C0"/>
                </a:solidFill>
                <a:latin typeface="Calibri" pitchFamily="34" charset="0"/>
                <a:cs typeface="Calibri" pitchFamily="34" charset="0"/>
              </a:rPr>
              <a:t>**</a:t>
            </a:r>
            <a:r>
              <a:rPr lang="el-GR" sz="1600" dirty="0" smtClean="0">
                <a:latin typeface="Calibri" pitchFamily="34" charset="0"/>
                <a:cs typeface="Calibri" pitchFamily="34" charset="0"/>
              </a:rPr>
              <a:t> από αυτήν του προηγούμενου χρόνου (2012)  θα πρέπει οι διαφορές αυτές να αποτυπωθούν στο Μητρώο Γεωργικής Γης σε προκαθορισμένη περίοδο πριν την υποβολή της Ενιαίας Αίτησης </a:t>
            </a:r>
            <a:r>
              <a:rPr lang="el-GR" sz="1600" dirty="0" err="1" smtClean="0">
                <a:latin typeface="Calibri" pitchFamily="34" charset="0"/>
                <a:cs typeface="Calibri" pitchFamily="34" charset="0"/>
              </a:rPr>
              <a:t>Εκταρικών</a:t>
            </a:r>
            <a:r>
              <a:rPr lang="el-GR" sz="1600" dirty="0" smtClean="0">
                <a:latin typeface="Calibri" pitchFamily="34" charset="0"/>
                <a:cs typeface="Calibri" pitchFamily="34" charset="0"/>
              </a:rPr>
              <a:t> Επιδοτήσεων. </a:t>
            </a:r>
          </a:p>
          <a:p>
            <a:pPr marL="0" indent="12700" algn="just">
              <a:buNone/>
              <a:defRPr/>
            </a:pPr>
            <a:r>
              <a:rPr lang="el-GR" sz="1600" dirty="0" smtClean="0">
                <a:latin typeface="Calibri" pitchFamily="34" charset="0"/>
                <a:cs typeface="Calibri" pitchFamily="34" charset="0"/>
              </a:rPr>
              <a:t>-Η ενημέρωση του Μητρώου Γεωργικής Γης , γίνεται μέσω του ηλεκτρονικού συστήματος υποβολής (EAS).</a:t>
            </a:r>
          </a:p>
          <a:p>
            <a:pPr marL="0" indent="12700" algn="just">
              <a:buNone/>
              <a:defRPr/>
            </a:pPr>
            <a:r>
              <a:rPr lang="el-GR" sz="1600" b="1" dirty="0" smtClean="0">
                <a:solidFill>
                  <a:srgbClr val="0070C0"/>
                </a:solidFill>
                <a:latin typeface="Calibri" pitchFamily="34" charset="0"/>
                <a:cs typeface="Calibri" pitchFamily="34" charset="0"/>
              </a:rPr>
              <a:t>**</a:t>
            </a:r>
            <a:r>
              <a:rPr lang="el-GR" sz="1600" b="1" i="1" dirty="0" smtClean="0">
                <a:solidFill>
                  <a:srgbClr val="0070C0"/>
                </a:solidFill>
                <a:latin typeface="Calibri" pitchFamily="34" charset="0"/>
                <a:cs typeface="Calibri" pitchFamily="34" charset="0"/>
              </a:rPr>
              <a:t>(αλλαγές στην έκταση τεμαχίων, καλλιέργειας, διαγραφή τεμαχίου από εκμετάλλευση / προσθήκη τεμαχίου στην εκμετάλλευση).</a:t>
            </a:r>
          </a:p>
          <a:p>
            <a:pPr marL="0" indent="12700" algn="just">
              <a:buNone/>
              <a:defRPr/>
            </a:pPr>
            <a:endParaRPr lang="el-GR" sz="1400" b="1" dirty="0" smtClean="0">
              <a:latin typeface="Calibri" pitchFamily="34" charset="0"/>
              <a:cs typeface="Calibri" pitchFamily="34" charset="0"/>
            </a:endParaRPr>
          </a:p>
          <a:p>
            <a:pPr marL="0" indent="12700" algn="just">
              <a:buNone/>
              <a:defRPr/>
            </a:pPr>
            <a:endParaRPr lang="el-GR" sz="1600" b="1" dirty="0" smtClean="0">
              <a:latin typeface="Calibri" pitchFamily="34" charset="0"/>
              <a:cs typeface="Calibri" pitchFamily="34" charset="0"/>
            </a:endParaRPr>
          </a:p>
          <a:p>
            <a:pPr marL="0" indent="12700" algn="just">
              <a:buNone/>
              <a:defRPr/>
            </a:pPr>
            <a:endParaRPr lang="el-GR" sz="1600" b="1" dirty="0" smtClean="0">
              <a:latin typeface="Calibri" pitchFamily="34" charset="0"/>
              <a:cs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27584" y="476672"/>
            <a:ext cx="1584176" cy="108012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2298</TotalTime>
  <Words>2600</Words>
  <Application>Microsoft Office PowerPoint</Application>
  <PresentationFormat>On-screen Show (4:3)</PresentationFormat>
  <Paragraphs>764</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Equity</vt:lpstr>
      <vt:lpstr>Κυπριακός Οργανισμός Αγροτικών Πληρωμών</vt:lpstr>
      <vt:lpstr>Slide 2</vt:lpstr>
      <vt:lpstr>Slide 3</vt:lpstr>
      <vt:lpstr>Slide 4</vt:lpstr>
      <vt:lpstr>Slide 5</vt:lpstr>
      <vt:lpstr>Slide 6</vt:lpstr>
      <vt:lpstr>Slide 7</vt:lpstr>
      <vt:lpstr>ΕΙΣΑΓΩΓΗ Χρήσιμες Έννοιες</vt:lpstr>
      <vt:lpstr>Slide 9</vt:lpstr>
      <vt:lpstr>Slide 10</vt:lpstr>
      <vt:lpstr>Slide 11</vt:lpstr>
      <vt:lpstr>Slide 12</vt:lpstr>
      <vt:lpstr>Slide 13</vt:lpstr>
      <vt:lpstr>Slide 14</vt:lpstr>
      <vt:lpstr>Πορεία Αίτησης </vt:lpstr>
      <vt:lpstr>Slide 16</vt:lpstr>
      <vt:lpstr>ΕΚΠΑΙΔΕΥΣΗ ΣΥΜΒΟΥΛΩΝ</vt:lpstr>
      <vt:lpstr>ΡΟΛΟΣ ΣΥΜΒΟΥΛΩΝ</vt:lpstr>
      <vt:lpstr>Γενικεσ πληροφοριεσ για συμβουλουσ</vt:lpstr>
      <vt:lpstr>ΕΝΕΡΓΕΙΕΣ ΣΥΜΒΟΥΛΩΝ</vt:lpstr>
      <vt:lpstr>ΕΝΕΡΓΕΙΕΣ ΣΥΜΒΟΥΛΩΝ</vt:lpstr>
      <vt:lpstr>ΕΝΕΡΓΕΙΕΣ ΣΥΜΒΟΥΛΩΝ</vt:lpstr>
      <vt:lpstr>Slide 23</vt:lpstr>
      <vt:lpstr>ΜΕΡΟΣ A΄</vt:lpstr>
      <vt:lpstr>              ΑΝΑΝΕΩΣΗ ΜΗΤΡΩΟΥ ΓΕΩΡΓΙΚΗΣ ΓΗΣ</vt:lpstr>
      <vt:lpstr>              ΑΝΑΝΕΩΣΗ ΜΗΤΡΩΟΥ ΓΕΩΡΓΙΚΗΣ ΓΗΣ</vt:lpstr>
      <vt:lpstr>           ΑΝΑΝΕΩΣΗ ΜΗΤΡΩΟΥ ΓΕΩΡΓΙΚΗΣ ΓΗΣ</vt:lpstr>
      <vt:lpstr>           ΑΝΑΝΕΩΣΗ ΜΗΤΡΩΟΥ ΓΕΩΡΓΙΚΗΣ ΓΗΣ</vt:lpstr>
      <vt:lpstr>           ΑΝΑΝΕΩΣΗ ΜΗΤΡΩΟΥ ΓΕΩΡΓΙΚΗΣ ΓΗΣ</vt:lpstr>
      <vt:lpstr>           ΑΝΑΝΕΩΣΗ ΜΗΤΡΩΟΥ ΓΕΩΡΓΙΚΗΣ ΓΗΣ</vt:lpstr>
      <vt:lpstr>Slide 31</vt:lpstr>
      <vt:lpstr>Slide 32</vt:lpstr>
      <vt:lpstr>Slide 33</vt:lpstr>
      <vt:lpstr>Slide 34</vt:lpstr>
      <vt:lpstr>ΜΕΡΟΣ Β΄</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              ΗΛΕΚΤΡΟΝΙΚΗ ΥΠΟΒΟΛΗ ΑΙΤΗΣΗΣ ΚΟΑΠ</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ΕΚΠΑΙΔΕΥΣΗ ΣΥΜΒΟΥΛΩΝ</dc:title>
  <dc:creator>dpieri</dc:creator>
  <cp:lastModifiedBy>dpieri</cp:lastModifiedBy>
  <cp:revision>232</cp:revision>
  <dcterms:created xsi:type="dcterms:W3CDTF">2013-01-30T09:11:29Z</dcterms:created>
  <dcterms:modified xsi:type="dcterms:W3CDTF">2013-02-14T10:38:46Z</dcterms:modified>
</cp:coreProperties>
</file>