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75" r:id="rId2"/>
    <p:sldId id="298" r:id="rId3"/>
    <p:sldId id="317" r:id="rId4"/>
    <p:sldId id="299" r:id="rId5"/>
    <p:sldId id="301" r:id="rId6"/>
    <p:sldId id="273" r:id="rId7"/>
    <p:sldId id="296" r:id="rId8"/>
    <p:sldId id="297" r:id="rId9"/>
    <p:sldId id="264" r:id="rId10"/>
    <p:sldId id="274" r:id="rId11"/>
    <p:sldId id="277" r:id="rId12"/>
    <p:sldId id="305" r:id="rId13"/>
    <p:sldId id="308" r:id="rId14"/>
    <p:sldId id="307" r:id="rId15"/>
    <p:sldId id="306" r:id="rId16"/>
    <p:sldId id="309" r:id="rId17"/>
    <p:sldId id="315" r:id="rId18"/>
    <p:sldId id="310" r:id="rId19"/>
    <p:sldId id="281" r:id="rId20"/>
    <p:sldId id="311" r:id="rId21"/>
    <p:sldId id="312" r:id="rId22"/>
    <p:sldId id="313" r:id="rId23"/>
    <p:sldId id="314" r:id="rId24"/>
    <p:sldId id="293" r:id="rId25"/>
    <p:sldId id="294"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CCFF"/>
    <a:srgbClr val="FFCC00"/>
    <a:srgbClr val="0000FF"/>
    <a:srgbClr val="66FF99"/>
    <a:srgbClr val="800000"/>
    <a:srgbClr val="A50021"/>
    <a:srgbClr val="CC0000"/>
    <a:srgbClr val="66FFCC"/>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60"/>
  </p:normalViewPr>
  <p:slideViewPr>
    <p:cSldViewPr>
      <p:cViewPr>
        <p:scale>
          <a:sx n="100" d="100"/>
          <a:sy n="100" d="100"/>
        </p:scale>
        <p:origin x="-336"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CC6A2-85E4-4582-A3DC-BD45E8EF6394}" type="datetimeFigureOut">
              <a:rPr lang="el-GR" smtClean="0"/>
              <a:pPr/>
              <a:t>02/10/2013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5B3FF-637C-4769-914E-B6E8B735A77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Σε περίπτωση που στάλθηκε έντυπη μορφή στον αιτητή ο σύμβουλος του</a:t>
            </a:r>
            <a:r>
              <a:rPr lang="el-GR" baseline="0" dirty="0" smtClean="0"/>
              <a:t> πάλι θα ενημερωθεί με </a:t>
            </a:r>
            <a:r>
              <a:rPr lang="en-US" baseline="0" dirty="0" smtClean="0"/>
              <a:t>email</a:t>
            </a:r>
            <a:r>
              <a:rPr lang="el-GR" baseline="0" dirty="0" smtClean="0"/>
              <a:t>.</a:t>
            </a:r>
            <a:endParaRPr lang="en-US" dirty="0"/>
          </a:p>
        </p:txBody>
      </p:sp>
      <p:sp>
        <p:nvSpPr>
          <p:cNvPr id="4" name="Slide Number Placeholder 3"/>
          <p:cNvSpPr>
            <a:spLocks noGrp="1"/>
          </p:cNvSpPr>
          <p:nvPr>
            <p:ph type="sldNum" sz="quarter" idx="10"/>
          </p:nvPr>
        </p:nvSpPr>
        <p:spPr/>
        <p:txBody>
          <a:bodyPr/>
          <a:lstStyle/>
          <a:p>
            <a:fld id="{7655B3FF-637C-4769-914E-B6E8B735A77F}"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Σε περίπτωση που στάλθηκε έντυπη μορφή στον αιτητή ο σύμβουλος του</a:t>
            </a:r>
            <a:r>
              <a:rPr lang="el-GR" baseline="0" dirty="0" smtClean="0"/>
              <a:t> πάλι θα ενημερωθεί με </a:t>
            </a:r>
            <a:r>
              <a:rPr lang="en-US" baseline="0" dirty="0" smtClean="0"/>
              <a:t>email</a:t>
            </a:r>
            <a:r>
              <a:rPr lang="el-GR" baseline="0" dirty="0" smtClean="0"/>
              <a:t>.</a:t>
            </a:r>
            <a:endParaRPr lang="en-US" dirty="0"/>
          </a:p>
        </p:txBody>
      </p:sp>
      <p:sp>
        <p:nvSpPr>
          <p:cNvPr id="4" name="Slide Number Placeholder 3"/>
          <p:cNvSpPr>
            <a:spLocks noGrp="1"/>
          </p:cNvSpPr>
          <p:nvPr>
            <p:ph type="sldNum" sz="quarter" idx="10"/>
          </p:nvPr>
        </p:nvSpPr>
        <p:spPr/>
        <p:txBody>
          <a:bodyPr/>
          <a:lstStyle/>
          <a:p>
            <a:fld id="{7655B3FF-637C-4769-914E-B6E8B735A77F}"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55B3FF-637C-4769-914E-B6E8B735A77F}" type="slidenum">
              <a:rPr lang="el-GR" smtClean="0"/>
              <a:pPr/>
              <a:t>25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17" name="Footer Placeholder 16"/>
          <p:cNvSpPr>
            <a:spLocks noGrp="1"/>
          </p:cNvSpPr>
          <p:nvPr>
            <p:ph type="ftr" sz="quarter" idx="11"/>
          </p:nvPr>
        </p:nvSpPr>
        <p:spPr/>
        <p:txBody>
          <a:bodyPr/>
          <a:lstStyle/>
          <a:p>
            <a:endParaRPr lang="el-G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836790E-4627-49E4-BAF4-A0B80EF5C495}" type="slidenum">
              <a:rPr lang="el-GR" smtClean="0"/>
              <a:pPr/>
              <a:t>‹#›</a:t>
            </a:fld>
            <a:endParaRPr lang="el-G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36790E-4627-49E4-BAF4-A0B80EF5C495}" type="slidenum">
              <a:rPr lang="el-GR" smtClean="0"/>
              <a:pPr/>
              <a:t>‹#›</a:t>
            </a:fld>
            <a:endParaRPr lang="el-G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5" name="Footer Placeholder 4"/>
          <p:cNvSpPr>
            <a:spLocks noGrp="1"/>
          </p:cNvSpPr>
          <p:nvPr>
            <p:ph type="ftr" sz="quarter" idx="11"/>
          </p:nvPr>
        </p:nvSpPr>
        <p:spPr>
          <a:xfrm>
            <a:off x="800100" y="6172200"/>
            <a:ext cx="4000500" cy="457200"/>
          </a:xfrm>
        </p:spPr>
        <p:txBody>
          <a:bodyPr/>
          <a:lstStyle/>
          <a:p>
            <a:endParaRPr lang="el-G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836790E-4627-49E4-BAF4-A0B80EF5C49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836790E-4627-49E4-BAF4-A0B80EF5C495}" type="slidenum">
              <a:rPr lang="el-GR" smtClean="0"/>
              <a:pPr/>
              <a:t>‹#›</a:t>
            </a:fld>
            <a:endParaRPr lang="el-G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836790E-4627-49E4-BAF4-A0B80EF5C495}" type="slidenum">
              <a:rPr lang="el-GR" smtClean="0"/>
              <a:pPr/>
              <a:t>‹#›</a:t>
            </a:fld>
            <a:endParaRPr lang="el-G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836790E-4627-49E4-BAF4-A0B80EF5C495}" type="slidenum">
              <a:rPr lang="el-GR" smtClean="0"/>
              <a:pPr/>
              <a:t>‹#›</a:t>
            </a:fld>
            <a:endParaRPr lang="el-G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8E08C3-7079-4D50-8138-02CC979B5FE5}" type="datetimeFigureOut">
              <a:rPr lang="el-GR" smtClean="0"/>
              <a:pPr/>
              <a:t>02/10/2013</a:t>
            </a:fld>
            <a:endParaRPr lang="el-GR"/>
          </a:p>
        </p:txBody>
      </p:sp>
      <p:sp>
        <p:nvSpPr>
          <p:cNvPr id="6" name="Footer Placeholder 5"/>
          <p:cNvSpPr>
            <a:spLocks noGrp="1"/>
          </p:cNvSpPr>
          <p:nvPr>
            <p:ph type="ftr" sz="quarter" idx="11"/>
          </p:nvPr>
        </p:nvSpPr>
        <p:spPr>
          <a:xfrm>
            <a:off x="914400" y="6172200"/>
            <a:ext cx="3886200" cy="457200"/>
          </a:xfrm>
        </p:spPr>
        <p:txBody>
          <a:bodyPr/>
          <a:lstStyle/>
          <a:p>
            <a:endParaRPr lang="el-GR"/>
          </a:p>
        </p:txBody>
      </p:sp>
      <p:sp>
        <p:nvSpPr>
          <p:cNvPr id="7" name="Slide Number Placeholder 6"/>
          <p:cNvSpPr>
            <a:spLocks noGrp="1"/>
          </p:cNvSpPr>
          <p:nvPr>
            <p:ph type="sldNum" sz="quarter" idx="12"/>
          </p:nvPr>
        </p:nvSpPr>
        <p:spPr>
          <a:xfrm>
            <a:off x="146304" y="6208776"/>
            <a:ext cx="457200" cy="457200"/>
          </a:xfrm>
        </p:spPr>
        <p:txBody>
          <a:bodyPr/>
          <a:lstStyle/>
          <a:p>
            <a:fld id="{A836790E-4627-49E4-BAF4-A0B80EF5C495}" type="slidenum">
              <a:rPr lang="el-GR" smtClean="0"/>
              <a:pPr/>
              <a:t>‹#›</a:t>
            </a:fld>
            <a:endParaRPr lang="el-G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08E08C3-7079-4D50-8138-02CC979B5FE5}" type="datetimeFigureOut">
              <a:rPr lang="el-GR" smtClean="0"/>
              <a:pPr/>
              <a:t>02/10/2013</a:t>
            </a:fld>
            <a:endParaRPr lang="el-G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836790E-4627-49E4-BAF4-A0B80EF5C49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cy/imgres?q=%CE%98%CE%91%CE%A5%CE%9C%CE%91%CE%A3%CE%A4%CE%99%CE%9A%CE%9F&amp;hl=el&amp;tbo=d&amp;biw=2560&amp;bih=1746&amp;tbm=isch&amp;tbnid=ZQPWzEPcpXNUYM:&amp;imgrefurl=http://dimosmarkopoulou.blogspot.com/2012/09/blog-post_9624.html&amp;docid=hN6W_muVUcApdM&amp;imgurl=http://2.bp.blogspot.com/-EIpdnLh6X6g/UEcx6O1Ud9I/AAAAAAAABCc/y1UggJsEuXc/s1600/%CE%B8%CE%B1%CF%85%CE%BC%CE%B1%CF%83%CF%84%CE%B9%CE%BA%CE%BF.jpg&amp;w=460&amp;h=276&amp;ei=RocLUdbbNsnAhAeY44DQAw&amp;zoom=1&amp;ved=1t:3588,r:45,s:0,i:233&amp;iact=rc&amp;dur=1671&amp;sig=111395422288114329135&amp;page=1&amp;tbnh=174&amp;tbnw=277&amp;start=0&amp;ndsp=105&amp;tx=135&amp;ty=69"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cy/imgres?q=%CE%98%CE%91%CE%A5%CE%9C%CE%91%CE%A3%CE%A4%CE%99%CE%9A%CE%9F&amp;hl=el&amp;tbo=d&amp;biw=2560&amp;bih=1746&amp;tbm=isch&amp;tbnid=ZQPWzEPcpXNUYM:&amp;imgrefurl=http://dimosmarkopoulou.blogspot.com/2012/09/blog-post_9624.html&amp;docid=hN6W_muVUcApdM&amp;imgurl=http://2.bp.blogspot.com/-EIpdnLh6X6g/UEcx6O1Ud9I/AAAAAAAABCc/y1UggJsEuXc/s1600/%CE%B8%CE%B1%CF%85%CE%BC%CE%B1%CF%83%CF%84%CE%B9%CE%BA%CE%BF.jpg&amp;w=460&amp;h=276&amp;ei=RocLUdbbNsnAhAeY44DQAw&amp;zoom=1&amp;ved=1t:3588,r:45,s:0,i:233&amp;iact=rc&amp;dur=1671&amp;sig=111395422288114329135&amp;page=1&amp;tbnh=174&amp;tbnw=277&amp;start=0&amp;ndsp=105&amp;tx=135&amp;ty=69"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hyperlink" Target="http://www.eas.capo.gov.cy.&#18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as.capo.gov.cy/"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cy/imgres?q=%CE%98%CE%91%CE%A5%CE%9C%CE%91%CE%A3%CE%A4%CE%99%CE%9A%CE%9F&amp;hl=el&amp;tbo=d&amp;biw=2560&amp;bih=1746&amp;tbm=isch&amp;tbnid=ZQPWzEPcpXNUYM:&amp;imgrefurl=http://dimosmarkopoulou.blogspot.com/2012/09/blog-post_9624.html&amp;docid=hN6W_muVUcApdM&amp;imgurl=http://2.bp.blogspot.com/-EIpdnLh6X6g/UEcx6O1Ud9I/AAAAAAAABCc/y1UggJsEuXc/s1600/%CE%B8%CE%B1%CF%85%CE%BC%CE%B1%CF%83%CF%84%CE%B9%CE%BA%CE%BF.jpg&amp;w=460&amp;h=276&amp;ei=RocLUdbbNsnAhAeY44DQAw&amp;zoom=1&amp;ved=1t:3588,r:45,s:0,i:233&amp;iact=rc&amp;dur=1671&amp;sig=111395422288114329135&amp;page=1&amp;tbnh=174&amp;tbnw=277&amp;start=0&amp;ndsp=105&amp;tx=135&amp;ty=69"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cy/imgres?q=%CE%98%CE%91%CE%A5%CE%9C%CE%91%CE%A3%CE%A4%CE%99%CE%9A%CE%9F&amp;hl=el&amp;tbo=d&amp;biw=2560&amp;bih=1746&amp;tbm=isch&amp;tbnid=ZQPWzEPcpXNUYM:&amp;imgrefurl=http://dimosmarkopoulou.blogspot.com/2012/09/blog-post_9624.html&amp;docid=hN6W_muVUcApdM&amp;imgurl=http://2.bp.blogspot.com/-EIpdnLh6X6g/UEcx6O1Ud9I/AAAAAAAABCc/y1UggJsEuXc/s1600/%CE%B8%CE%B1%CF%85%CE%BC%CE%B1%CF%83%CF%84%CE%B9%CE%BA%CE%BF.jpg&amp;w=460&amp;h=276&amp;ei=RocLUdbbNsnAhAeY44DQAw&amp;zoom=1&amp;ved=1t:3588,r:45,s:0,i:233&amp;iact=rc&amp;dur=1671&amp;sig=111395422288114329135&amp;page=1&amp;tbnh=174&amp;tbnw=277&amp;start=0&amp;ndsp=105&amp;tx=135&amp;ty=69"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99592" y="3645024"/>
            <a:ext cx="7848872" cy="1728192"/>
          </a:xfrm>
        </p:spPr>
        <p:txBody>
          <a:bodyPr>
            <a:normAutofit fontScale="77500" lnSpcReduction="20000"/>
          </a:bodyPr>
          <a:lstStyle/>
          <a:p>
            <a:pPr lvl="0" algn="just"/>
            <a:r>
              <a:rPr lang="el-GR" b="1" dirty="0" smtClean="0">
                <a:solidFill>
                  <a:srgbClr val="CC0000"/>
                </a:solidFill>
                <a:latin typeface="Calibri" pitchFamily="34" charset="0"/>
              </a:rPr>
              <a:t>ΜΕΡΟΣ Α΄:</a:t>
            </a:r>
            <a:r>
              <a:rPr lang="en-US" b="1" dirty="0" smtClean="0">
                <a:solidFill>
                  <a:srgbClr val="CC0000"/>
                </a:solidFill>
                <a:latin typeface="Calibri" pitchFamily="34" charset="0"/>
              </a:rPr>
              <a:t> </a:t>
            </a:r>
            <a:r>
              <a:rPr lang="el-GR" b="1" dirty="0" smtClean="0">
                <a:solidFill>
                  <a:srgbClr val="CC0000"/>
                </a:solidFill>
                <a:latin typeface="Calibri" pitchFamily="34" charset="0"/>
              </a:rPr>
              <a:t>ΕΝΗΜΕΡΩΣΗ ΑΙΤΗΤΩΝ ΚΑΙ ΣΥΜΒΟΥΛΩΝ</a:t>
            </a:r>
            <a:r>
              <a:rPr lang="en-US" b="1" dirty="0" smtClean="0">
                <a:solidFill>
                  <a:srgbClr val="CC0000"/>
                </a:solidFill>
                <a:latin typeface="Calibri" pitchFamily="34" charset="0"/>
              </a:rPr>
              <a:t> </a:t>
            </a:r>
            <a:r>
              <a:rPr lang="el-GR" b="1" dirty="0" smtClean="0">
                <a:solidFill>
                  <a:srgbClr val="CC0000"/>
                </a:solidFill>
                <a:latin typeface="Calibri" pitchFamily="34" charset="0"/>
              </a:rPr>
              <a:t>ΓΙΑ ΤΗ          		     ΔΗΜΙΟΥΡΓΙΑ ΑΝΑΛΥΤΙΚΗΣ ΚΑΤΑΣΤΑΣΗΣ ΤΕΜΑΧΙΩΝ </a:t>
            </a:r>
          </a:p>
          <a:p>
            <a:pPr algn="just"/>
            <a:r>
              <a:rPr lang="el-GR" b="1" dirty="0" smtClean="0">
                <a:solidFill>
                  <a:srgbClr val="CC0000"/>
                </a:solidFill>
                <a:latin typeface="Calibri" pitchFamily="34" charset="0"/>
              </a:rPr>
              <a:t>ΜΕΡΟΣ Β΄:</a:t>
            </a:r>
            <a:r>
              <a:rPr lang="en-US" b="1" dirty="0" smtClean="0">
                <a:solidFill>
                  <a:srgbClr val="CC0000"/>
                </a:solidFill>
                <a:latin typeface="Calibri" pitchFamily="34" charset="0"/>
              </a:rPr>
              <a:t> </a:t>
            </a:r>
            <a:r>
              <a:rPr lang="el-GR" b="1" dirty="0" smtClean="0">
                <a:solidFill>
                  <a:srgbClr val="CC0000"/>
                </a:solidFill>
                <a:latin typeface="Calibri" pitchFamily="34" charset="0"/>
              </a:rPr>
              <a:t>ΑΝΑΛΥΤΙΚΗ ΚΑΤΑΣΤΑΣΗ ΤΕΜΑΧΙΩΝ</a:t>
            </a:r>
          </a:p>
          <a:p>
            <a:pPr algn="just"/>
            <a:r>
              <a:rPr lang="el-GR" b="1" dirty="0" smtClean="0">
                <a:solidFill>
                  <a:srgbClr val="CC0000"/>
                </a:solidFill>
                <a:latin typeface="Calibri" pitchFamily="34" charset="0"/>
              </a:rPr>
              <a:t>ΜΕΡΟΣ Γ΄ :</a:t>
            </a:r>
            <a:r>
              <a:rPr lang="en-US" b="1" dirty="0" smtClean="0">
                <a:solidFill>
                  <a:srgbClr val="CC0000"/>
                </a:solidFill>
                <a:latin typeface="Calibri" pitchFamily="34" charset="0"/>
              </a:rPr>
              <a:t> </a:t>
            </a:r>
            <a:r>
              <a:rPr lang="el-GR" b="1" dirty="0" smtClean="0">
                <a:solidFill>
                  <a:srgbClr val="CC0000"/>
                </a:solidFill>
                <a:latin typeface="Calibri" pitchFamily="34" charset="0"/>
              </a:rPr>
              <a:t>ΑΙΤΗΜΑΤΑ ΕΠΑΝΕΞΕΤΑΣΗΣ</a:t>
            </a:r>
          </a:p>
          <a:p>
            <a:pPr algn="just"/>
            <a:r>
              <a:rPr lang="el-GR" b="1" dirty="0" smtClean="0">
                <a:solidFill>
                  <a:srgbClr val="CC0000"/>
                </a:solidFill>
                <a:latin typeface="Calibri" pitchFamily="34" charset="0"/>
              </a:rPr>
              <a:t>ΜΕΡΟΣ Δ΄:</a:t>
            </a:r>
            <a:r>
              <a:rPr lang="en-US" b="1" dirty="0" smtClean="0">
                <a:solidFill>
                  <a:srgbClr val="CC0000"/>
                </a:solidFill>
                <a:latin typeface="Calibri" pitchFamily="34" charset="0"/>
              </a:rPr>
              <a:t> </a:t>
            </a:r>
            <a:r>
              <a:rPr lang="el-GR" b="1" dirty="0" smtClean="0">
                <a:solidFill>
                  <a:srgbClr val="CC0000"/>
                </a:solidFill>
                <a:latin typeface="Calibri" pitchFamily="34" charset="0"/>
              </a:rPr>
              <a:t>ΑΝΑΛΥΤΙΚΗ ΚΑΤΑΣΤΑΣΗ ΠΛΗΡΩΜΩΝ</a:t>
            </a:r>
          </a:p>
          <a:p>
            <a:pPr algn="l"/>
            <a:endParaRPr lang="el-GR" b="1" dirty="0" smtClean="0">
              <a:solidFill>
                <a:srgbClr val="CC0000"/>
              </a:solidFill>
              <a:latin typeface="Calibri" pitchFamily="34" charset="0"/>
            </a:endParaRPr>
          </a:p>
          <a:p>
            <a:pPr algn="l"/>
            <a:endParaRPr lang="el-GR" b="1" dirty="0" smtClean="0">
              <a:solidFill>
                <a:schemeClr val="tx1"/>
              </a:solidFill>
              <a:latin typeface="Calibri" pitchFamily="34" charset="0"/>
            </a:endParaRPr>
          </a:p>
          <a:p>
            <a:endParaRPr lang="el-GR" dirty="0"/>
          </a:p>
        </p:txBody>
      </p:sp>
      <p:sp>
        <p:nvSpPr>
          <p:cNvPr id="3" name="Title 2"/>
          <p:cNvSpPr>
            <a:spLocks noGrp="1"/>
          </p:cNvSpPr>
          <p:nvPr>
            <p:ph type="ctrTitle"/>
          </p:nvPr>
        </p:nvSpPr>
        <p:spPr>
          <a:xfrm>
            <a:off x="107504" y="1484784"/>
            <a:ext cx="9036496" cy="1491171"/>
          </a:xfrm>
        </p:spPr>
        <p:txBody>
          <a:bodyPr>
            <a:noAutofit/>
          </a:bodyPr>
          <a:lstStyle/>
          <a:p>
            <a:r>
              <a:rPr lang="el-GR" sz="2800" b="1" dirty="0" smtClean="0">
                <a:solidFill>
                  <a:schemeClr val="tx1"/>
                </a:solidFill>
                <a:latin typeface="Calibri" pitchFamily="34" charset="0"/>
              </a:rPr>
              <a:t>ΑΝΑΛΥΤΙΚΗ ΚΑΤΑΣΤΑΣΗ ΤΕΜΑΧΙΩΝ (ΑΚΤ)</a:t>
            </a:r>
            <a:r>
              <a:rPr lang="en-US" sz="2800" b="1" dirty="0" smtClean="0">
                <a:solidFill>
                  <a:schemeClr val="tx1"/>
                </a:solidFill>
                <a:latin typeface="Calibri" pitchFamily="34" charset="0"/>
              </a:rPr>
              <a:t> </a:t>
            </a:r>
            <a:r>
              <a:rPr lang="el-GR" sz="2800" b="1" dirty="0" smtClean="0">
                <a:solidFill>
                  <a:schemeClr val="tx1"/>
                </a:solidFill>
                <a:latin typeface="Calibri" pitchFamily="34" charset="0"/>
              </a:rPr>
              <a:t>-</a:t>
            </a:r>
            <a:r>
              <a:rPr lang="en-US" sz="2800" b="1" dirty="0" smtClean="0">
                <a:solidFill>
                  <a:schemeClr val="tx1"/>
                </a:solidFill>
                <a:latin typeface="Calibri" pitchFamily="34" charset="0"/>
              </a:rPr>
              <a:t> </a:t>
            </a:r>
            <a:r>
              <a:rPr lang="el-GR" sz="2800" b="1" dirty="0" smtClean="0">
                <a:solidFill>
                  <a:schemeClr val="tx1"/>
                </a:solidFill>
                <a:latin typeface="Calibri" pitchFamily="34" charset="0"/>
              </a:rPr>
              <a:t/>
            </a:r>
            <a:br>
              <a:rPr lang="el-GR" sz="2800" b="1" dirty="0" smtClean="0">
                <a:solidFill>
                  <a:schemeClr val="tx1"/>
                </a:solidFill>
                <a:latin typeface="Calibri" pitchFamily="34" charset="0"/>
              </a:rPr>
            </a:br>
            <a:r>
              <a:rPr lang="el-GR" sz="2800" b="1" dirty="0" smtClean="0">
                <a:solidFill>
                  <a:schemeClr val="tx1"/>
                </a:solidFill>
                <a:latin typeface="Calibri" pitchFamily="34" charset="0"/>
              </a:rPr>
              <a:t> ΕΝΙΑΙΑΣ ΑΙΤΗΣΗΣ ΕΚΤΑΡΙΚΩΝ ΕΠΙΔΟΤΗΣΕΩΝ 2013</a:t>
            </a:r>
            <a:endParaRPr lang="el-GR" sz="2800" b="1" dirty="0">
              <a:solidFill>
                <a:schemeClr val="tx1"/>
              </a:solidFill>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323528" y="188640"/>
            <a:ext cx="1296144" cy="108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907704" y="908720"/>
            <a:ext cx="56166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1691680" y="548680"/>
            <a:ext cx="7272808" cy="400110"/>
          </a:xfrm>
          <a:prstGeom prst="rect">
            <a:avLst/>
          </a:prstGeom>
          <a:noFill/>
        </p:spPr>
        <p:txBody>
          <a:bodyPr wrap="square" rtlCol="0">
            <a:spAutoFit/>
          </a:bodyPr>
          <a:lstStyle/>
          <a:p>
            <a:pPr algn="ctr"/>
            <a:r>
              <a:rPr lang="el-GR" sz="2000" dirty="0" smtClean="0">
                <a:latin typeface="Calibri" pitchFamily="34" charset="0"/>
              </a:rPr>
              <a:t>ΚΥΠΡΙΑΚΟΣ ΟΡΓΑΝΙΣΜΟΣ ΑΓΡΟΤΙΚΩΝ ΠΛΗΡΩΜΩΝ (Κ.Ο.Α.Π)</a:t>
            </a:r>
            <a:endParaRPr lang="el-GR" sz="20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200" dirty="0" smtClean="0">
                <a:solidFill>
                  <a:schemeClr val="tx1">
                    <a:lumMod val="75000"/>
                    <a:lumOff val="25000"/>
                  </a:schemeClr>
                </a:solidFill>
              </a:rPr>
              <a:t/>
            </a:r>
            <a:br>
              <a:rPr lang="el-GR" sz="3200" dirty="0" smtClean="0">
                <a:solidFill>
                  <a:schemeClr val="tx1">
                    <a:lumMod val="75000"/>
                    <a:lumOff val="25000"/>
                  </a:schemeClr>
                </a:solidFill>
              </a:rPr>
            </a:br>
            <a:r>
              <a:rPr lang="el-GR" sz="3200" dirty="0" smtClean="0">
                <a:solidFill>
                  <a:schemeClr val="tx1">
                    <a:lumMod val="75000"/>
                    <a:lumOff val="25000"/>
                  </a:schemeClr>
                </a:solidFill>
              </a:rPr>
              <a:t/>
            </a:r>
            <a:br>
              <a:rPr lang="el-GR" sz="3200" dirty="0" smtClean="0">
                <a:solidFill>
                  <a:schemeClr val="tx1">
                    <a:lumMod val="75000"/>
                    <a:lumOff val="25000"/>
                  </a:schemeClr>
                </a:solidFill>
              </a:rPr>
            </a:br>
            <a:r>
              <a:rPr lang="el-GR" sz="3200" dirty="0" smtClean="0">
                <a:solidFill>
                  <a:schemeClr val="tx1">
                    <a:lumMod val="75000"/>
                    <a:lumOff val="25000"/>
                  </a:schemeClr>
                </a:solidFill>
              </a:rPr>
              <a:t/>
            </a:r>
            <a:br>
              <a:rPr lang="el-GR" sz="3200" dirty="0" smtClean="0">
                <a:solidFill>
                  <a:schemeClr val="tx1">
                    <a:lumMod val="75000"/>
                    <a:lumOff val="25000"/>
                  </a:schemeClr>
                </a:solidFill>
              </a:rPr>
            </a:br>
            <a:r>
              <a:rPr lang="el-GR" sz="3200" dirty="0" smtClean="0">
                <a:solidFill>
                  <a:schemeClr val="tx1">
                    <a:lumMod val="75000"/>
                    <a:lumOff val="25000"/>
                  </a:schemeClr>
                </a:solidFill>
              </a:rPr>
              <a:t/>
            </a:r>
            <a:br>
              <a:rPr lang="el-GR" sz="3200" dirty="0" smtClean="0">
                <a:solidFill>
                  <a:schemeClr val="tx1">
                    <a:lumMod val="75000"/>
                    <a:lumOff val="25000"/>
                  </a:schemeClr>
                </a:solidFill>
              </a:rPr>
            </a:br>
            <a:r>
              <a:rPr lang="el-GR" sz="3200" dirty="0" smtClean="0">
                <a:solidFill>
                  <a:schemeClr val="tx1">
                    <a:lumMod val="75000"/>
                    <a:lumOff val="25000"/>
                  </a:schemeClr>
                </a:solidFill>
              </a:rPr>
              <a:t/>
            </a:r>
            <a:br>
              <a:rPr lang="el-GR" sz="3200" dirty="0" smtClean="0">
                <a:solidFill>
                  <a:schemeClr val="tx1">
                    <a:lumMod val="75000"/>
                    <a:lumOff val="25000"/>
                  </a:schemeClr>
                </a:solidFill>
              </a:rPr>
            </a:br>
            <a:r>
              <a:rPr lang="en-US" sz="3200" dirty="0" smtClean="0">
                <a:solidFill>
                  <a:schemeClr val="tx1">
                    <a:lumMod val="75000"/>
                    <a:lumOff val="25000"/>
                  </a:schemeClr>
                </a:solidFill>
                <a:latin typeface="Calibri" pitchFamily="34" charset="0"/>
                <a:cs typeface="Calibri" pitchFamily="34" charset="0"/>
              </a:rPr>
              <a:t> </a:t>
            </a:r>
            <a:r>
              <a:rPr lang="el-GR" sz="3200" dirty="0" smtClean="0">
                <a:solidFill>
                  <a:schemeClr val="tx1">
                    <a:lumMod val="75000"/>
                    <a:lumOff val="25000"/>
                  </a:schemeClr>
                </a:solidFill>
                <a:latin typeface="Calibri" pitchFamily="34" charset="0"/>
                <a:cs typeface="Calibri" pitchFamily="34" charset="0"/>
              </a:rPr>
              <a:t>         </a:t>
            </a:r>
            <a:r>
              <a:rPr lang="el-GR" sz="3100" b="1" dirty="0" smtClean="0">
                <a:solidFill>
                  <a:schemeClr val="tx1">
                    <a:lumMod val="75000"/>
                    <a:lumOff val="25000"/>
                  </a:schemeClr>
                </a:solidFill>
                <a:latin typeface="Calibri" pitchFamily="34" charset="0"/>
              </a:rPr>
              <a:t>ΑΝΑΛΥΤΙΚΗ ΚΑΤΑΣΤΑΣΗ ΤΕΜΑΧΙΩΝ ΑΙΤΗΤΗ</a:t>
            </a:r>
            <a:endParaRPr lang="el-GR" sz="3100" b="1" dirty="0">
              <a:solidFill>
                <a:schemeClr val="tx1">
                  <a:lumMod val="75000"/>
                  <a:lumOff val="25000"/>
                </a:schemeClr>
              </a:solidFill>
              <a:latin typeface="Calibri" pitchFamily="34" charset="0"/>
            </a:endParaRPr>
          </a:p>
        </p:txBody>
      </p:sp>
      <p:sp>
        <p:nvSpPr>
          <p:cNvPr id="3" name="Content Placeholder 2"/>
          <p:cNvSpPr>
            <a:spLocks noGrp="1"/>
          </p:cNvSpPr>
          <p:nvPr>
            <p:ph sz="quarter" idx="1"/>
          </p:nvPr>
        </p:nvSpPr>
        <p:spPr>
          <a:xfrm>
            <a:off x="539552" y="1124744"/>
            <a:ext cx="8147248" cy="5544616"/>
          </a:xfrm>
        </p:spPr>
        <p:txBody>
          <a:bodyPr/>
          <a:lstStyle/>
          <a:p>
            <a:pPr algn="ctr">
              <a:buNone/>
            </a:pPr>
            <a:r>
              <a:rPr lang="el-GR" sz="1800" dirty="0" smtClean="0">
                <a:latin typeface="+mj-lt"/>
              </a:rPr>
              <a:t> 	</a:t>
            </a:r>
          </a:p>
          <a:p>
            <a:pPr algn="ctr">
              <a:buNone/>
            </a:pPr>
            <a:r>
              <a:rPr lang="el-GR" sz="1800" dirty="0" smtClean="0">
                <a:latin typeface="+mj-lt"/>
              </a:rPr>
              <a:t>Μ</a:t>
            </a:r>
            <a:r>
              <a:rPr lang="el-GR" sz="1800" dirty="0" smtClean="0">
                <a:latin typeface="Calibri" pitchFamily="34" charset="0"/>
              </a:rPr>
              <a:t>ε την είσοδο σας στην αίτηση θα εμφανιστεί η αρχική σελίδα αιτητή από την οποία μέσω των ανακοινώσεων </a:t>
            </a:r>
          </a:p>
          <a:p>
            <a:pPr algn="ctr">
              <a:buNone/>
            </a:pPr>
            <a:r>
              <a:rPr lang="el-GR" sz="1800" dirty="0" smtClean="0">
                <a:latin typeface="Calibri" pitchFamily="34" charset="0"/>
              </a:rPr>
              <a:t>ή από το μενού αριστερά θα μπορείτε να δείτε την </a:t>
            </a:r>
            <a:r>
              <a:rPr lang="el-GR" sz="1800" b="1" dirty="0" smtClean="0">
                <a:latin typeface="Calibri" pitchFamily="34" charset="0"/>
              </a:rPr>
              <a:t>ΑΝΑΛΥΤΙΚΗ ΚΑΤΑΣΤΑΣΗ ΤΕΜΑΧΙΩΝ </a:t>
            </a:r>
            <a:r>
              <a:rPr lang="el-GR" sz="1800" dirty="0" smtClean="0">
                <a:latin typeface="Calibri" pitchFamily="34" charset="0"/>
              </a:rPr>
              <a:t>στην οποία παρουσιάζονται τα προβλήματα. </a:t>
            </a:r>
          </a:p>
          <a:p>
            <a:pPr>
              <a:buNone/>
            </a:pPr>
            <a:r>
              <a:rPr lang="el-GR" sz="1800" dirty="0" smtClean="0">
                <a:latin typeface="+mj-lt"/>
              </a:rPr>
              <a:t>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hevron 13"/>
          <p:cNvSpPr/>
          <p:nvPr/>
        </p:nvSpPr>
        <p:spPr>
          <a:xfrm>
            <a:off x="72008" y="1484784"/>
            <a:ext cx="539552" cy="2880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atin typeface="Calibri" pitchFamily="34" charset="0"/>
              <a:cs typeface="Calibri" pitchFamily="34" charset="0"/>
            </a:endParaRPr>
          </a:p>
        </p:txBody>
      </p:sp>
      <p:pic>
        <p:nvPicPr>
          <p:cNvPr id="4" name="Picture 5"/>
          <p:cNvPicPr>
            <a:picLocks noChangeAspect="1" noChangeArrowheads="1"/>
          </p:cNvPicPr>
          <p:nvPr/>
        </p:nvPicPr>
        <p:blipFill>
          <a:blip r:embed="rId3" cstate="print"/>
          <a:srcRect/>
          <a:stretch>
            <a:fillRect/>
          </a:stretch>
        </p:blipFill>
        <p:spPr bwMode="auto">
          <a:xfrm>
            <a:off x="827584" y="3068960"/>
            <a:ext cx="7632847" cy="3024336"/>
          </a:xfrm>
          <a:prstGeom prst="rect">
            <a:avLst/>
          </a:prstGeom>
          <a:ln>
            <a:noFill/>
          </a:ln>
          <a:effectLst>
            <a:outerShdw blurRad="292100" dist="139700" dir="2700000" algn="tl" rotWithShape="0">
              <a:srgbClr val="333333">
                <a:alpha val="65000"/>
              </a:srgbClr>
            </a:outerShdw>
          </a:effectLst>
        </p:spPr>
      </p:pic>
      <p:sp>
        <p:nvSpPr>
          <p:cNvPr id="25" name="Rectangle 24"/>
          <p:cNvSpPr/>
          <p:nvPr/>
        </p:nvSpPr>
        <p:spPr>
          <a:xfrm>
            <a:off x="2627784" y="3789040"/>
            <a:ext cx="158417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6" name="Straight Arrow Connector 25"/>
          <p:cNvCxnSpPr/>
          <p:nvPr/>
        </p:nvCxnSpPr>
        <p:spPr>
          <a:xfrm flipH="1" flipV="1">
            <a:off x="4211960" y="4077072"/>
            <a:ext cx="1440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n-US" sz="3200" dirty="0" smtClean="0">
                <a:solidFill>
                  <a:schemeClr val="tx1"/>
                </a:solidFill>
              </a:rPr>
              <a:t>         </a:t>
            </a: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n-US" sz="3600" dirty="0" smtClean="0">
                <a:solidFill>
                  <a:schemeClr val="tx1">
                    <a:lumMod val="75000"/>
                    <a:lumOff val="25000"/>
                  </a:schemeClr>
                </a:solidFill>
                <a:latin typeface="Calibri" pitchFamily="34" charset="0"/>
                <a:cs typeface="Calibri" pitchFamily="34" charset="0"/>
              </a:rPr>
              <a:t> </a:t>
            </a:r>
            <a:r>
              <a:rPr lang="el-GR" sz="3600" dirty="0" smtClean="0">
                <a:solidFill>
                  <a:schemeClr val="tx1">
                    <a:lumMod val="75000"/>
                    <a:lumOff val="25000"/>
                  </a:schemeClr>
                </a:solidFill>
                <a:latin typeface="Calibri" pitchFamily="34" charset="0"/>
                <a:cs typeface="Calibri" pitchFamily="34" charset="0"/>
              </a:rPr>
              <a:t>         </a:t>
            </a:r>
            <a:r>
              <a:rPr lang="el-GR" sz="3100" b="1" dirty="0" smtClean="0">
                <a:solidFill>
                  <a:schemeClr val="tx1">
                    <a:lumMod val="75000"/>
                    <a:lumOff val="25000"/>
                  </a:schemeClr>
                </a:solidFill>
                <a:latin typeface="Calibri" pitchFamily="34" charset="0"/>
              </a:rPr>
              <a:t>ΑΝΑΛΥΤΙΚΗ ΚΑΤΑΣΤΑΣΗ ΤΕΜΑΧΙΩΝ ΑΙΤΗΤΗ</a:t>
            </a:r>
            <a:endParaRPr lang="el-GR" sz="3100" b="1" dirty="0">
              <a:solidFill>
                <a:schemeClr val="tx1">
                  <a:lumMod val="75000"/>
                  <a:lumOff val="25000"/>
                </a:schemeClr>
              </a:solidFill>
              <a:latin typeface="Calibri" pitchFamily="34" charset="0"/>
            </a:endParaRPr>
          </a:p>
        </p:txBody>
      </p:sp>
      <p:sp>
        <p:nvSpPr>
          <p:cNvPr id="3" name="Content Placeholder 2"/>
          <p:cNvSpPr>
            <a:spLocks noGrp="1"/>
          </p:cNvSpPr>
          <p:nvPr>
            <p:ph sz="quarter" idx="1"/>
          </p:nvPr>
        </p:nvSpPr>
        <p:spPr>
          <a:xfrm>
            <a:off x="539552" y="1124744"/>
            <a:ext cx="8147248" cy="5544616"/>
          </a:xfrm>
        </p:spPr>
        <p:txBody>
          <a:bodyPr/>
          <a:lstStyle/>
          <a:p>
            <a:pPr algn="ctr">
              <a:buNone/>
            </a:pPr>
            <a:r>
              <a:rPr lang="el-GR" sz="1800" dirty="0" smtClean="0">
                <a:latin typeface="+mj-lt"/>
              </a:rPr>
              <a:t>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683568" y="5661248"/>
            <a:ext cx="7992888" cy="400110"/>
          </a:xfrm>
          <a:prstGeom prst="rect">
            <a:avLst/>
          </a:prstGeom>
          <a:noFill/>
        </p:spPr>
        <p:txBody>
          <a:bodyPr wrap="square" rtlCol="0">
            <a:spAutoFit/>
          </a:bodyPr>
          <a:lstStyle/>
          <a:p>
            <a:pPr algn="ctr"/>
            <a:r>
              <a:rPr lang="el-GR" sz="2000" b="1" dirty="0" smtClean="0"/>
              <a:t>Η κατάσταση χωρίζεται σε 3 μέρη</a:t>
            </a:r>
            <a:endParaRPr lang="en-US" sz="2000" b="1" dirty="0"/>
          </a:p>
        </p:txBody>
      </p:sp>
      <p:pic>
        <p:nvPicPr>
          <p:cNvPr id="7" name="Picture 6" descr="http://t2.gstatic.com/images?q=tbn:ANd9GcRq-Vxo8fQfnvdn2bnhKvgjb00_T1yqkwQvZ_o9bDnEHeEj_D2prg">
            <a:hlinkClick r:id="rId3"/>
          </p:cNvPr>
          <p:cNvPicPr/>
          <p:nvPr/>
        </p:nvPicPr>
        <p:blipFill>
          <a:blip r:embed="rId4" cstate="print"/>
          <a:srcRect/>
          <a:stretch>
            <a:fillRect/>
          </a:stretch>
        </p:blipFill>
        <p:spPr bwMode="auto">
          <a:xfrm>
            <a:off x="1979712" y="5661248"/>
            <a:ext cx="792088" cy="432048"/>
          </a:xfrm>
          <a:prstGeom prst="rect">
            <a:avLst/>
          </a:prstGeom>
          <a:noFill/>
          <a:ln w="9525">
            <a:no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a:off x="539552" y="1268760"/>
            <a:ext cx="8008294" cy="41044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n-US" sz="3200" dirty="0" smtClean="0">
                <a:solidFill>
                  <a:schemeClr val="tx1"/>
                </a:solidFill>
              </a:rPr>
              <a:t>         </a:t>
            </a: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n-US" sz="3600" dirty="0" smtClean="0">
                <a:solidFill>
                  <a:schemeClr val="tx1">
                    <a:lumMod val="75000"/>
                    <a:lumOff val="25000"/>
                  </a:schemeClr>
                </a:solidFill>
                <a:latin typeface="Calibri" pitchFamily="34" charset="0"/>
                <a:cs typeface="Calibri" pitchFamily="34" charset="0"/>
              </a:rPr>
              <a:t> </a:t>
            </a:r>
            <a:r>
              <a:rPr lang="el-GR" sz="3600" dirty="0" smtClean="0">
                <a:solidFill>
                  <a:schemeClr val="tx1">
                    <a:lumMod val="75000"/>
                    <a:lumOff val="25000"/>
                  </a:schemeClr>
                </a:solidFill>
                <a:latin typeface="Calibri" pitchFamily="34" charset="0"/>
                <a:cs typeface="Calibri" pitchFamily="34" charset="0"/>
              </a:rPr>
              <a:t>         </a:t>
            </a:r>
            <a:r>
              <a:rPr lang="el-GR" sz="3100" b="1" dirty="0" smtClean="0">
                <a:solidFill>
                  <a:schemeClr val="tx1">
                    <a:lumMod val="75000"/>
                    <a:lumOff val="25000"/>
                  </a:schemeClr>
                </a:solidFill>
                <a:latin typeface="Calibri" pitchFamily="34" charset="0"/>
              </a:rPr>
              <a:t>ΑΝΑΛΥΤΙΚΗ ΚΑΤΑΣΤΑΣΗ ΤΕΜΑΧΙΩΝ ΑΙΤΗΤΗ</a:t>
            </a:r>
            <a:endParaRPr lang="el-GR" sz="3100" b="1" dirty="0">
              <a:solidFill>
                <a:schemeClr val="tx1">
                  <a:lumMod val="75000"/>
                  <a:lumOff val="25000"/>
                </a:schemeClr>
              </a:solidFill>
              <a:latin typeface="Calibri" pitchFamily="34" charset="0"/>
            </a:endParaRPr>
          </a:p>
        </p:txBody>
      </p:sp>
      <p:sp>
        <p:nvSpPr>
          <p:cNvPr id="3" name="Content Placeholder 2"/>
          <p:cNvSpPr>
            <a:spLocks noGrp="1"/>
          </p:cNvSpPr>
          <p:nvPr>
            <p:ph sz="quarter" idx="1"/>
          </p:nvPr>
        </p:nvSpPr>
        <p:spPr>
          <a:xfrm>
            <a:off x="539552" y="1124744"/>
            <a:ext cx="8147248" cy="5544616"/>
          </a:xfrm>
        </p:spPr>
        <p:txBody>
          <a:bodyPr/>
          <a:lstStyle/>
          <a:p>
            <a:pPr algn="ctr">
              <a:buNone/>
            </a:pPr>
            <a:r>
              <a:rPr lang="el-GR" sz="1800" dirty="0" smtClean="0">
                <a:latin typeface="+mj-lt"/>
              </a:rPr>
              <a:t>            </a:t>
            </a:r>
          </a:p>
          <a:p>
            <a:pPr algn="ctr">
              <a:buNone/>
            </a:pPr>
            <a:endParaRPr lang="el-GR" sz="1800" dirty="0" smtClean="0">
              <a:latin typeface="+mj-lt"/>
            </a:endParaRPr>
          </a:p>
          <a:p>
            <a:pPr algn="ctr">
              <a:buNone/>
            </a:pPr>
            <a:endParaRPr lang="el-GR" sz="1800" dirty="0" smtClean="0">
              <a:latin typeface="+mj-lt"/>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539552" y="1196752"/>
            <a:ext cx="813690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b="1" dirty="0" smtClean="0">
                <a:latin typeface="Calibri" pitchFamily="34" charset="0"/>
                <a:cs typeface="Calibri" pitchFamily="34" charset="0"/>
              </a:rPr>
              <a:t>Μέρος Α: Συγκεντρωτικά Στοιχεία Αίτησης</a:t>
            </a:r>
            <a:endParaRPr lang="en-US" dirty="0">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23528" y="2636912"/>
            <a:ext cx="8424936" cy="386619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95536" y="1556792"/>
            <a:ext cx="8208912" cy="923330"/>
          </a:xfrm>
          <a:prstGeom prst="rect">
            <a:avLst/>
          </a:prstGeom>
          <a:noFill/>
        </p:spPr>
        <p:txBody>
          <a:bodyPr wrap="square" rtlCol="0">
            <a:spAutoFit/>
          </a:bodyPr>
          <a:lstStyle/>
          <a:p>
            <a:pPr algn="just"/>
            <a:r>
              <a:rPr lang="el-GR" dirty="0" smtClean="0">
                <a:latin typeface="Calibri" pitchFamily="34" charset="0"/>
              </a:rPr>
              <a:t>Σε αυτό το μέρος της Αναλυτικής παρουσιάζονται τα αποτελέσματα των ελέγχων όσον αφορά στις συνολικές εκτάσεις ανά κατηγορία πληρωμής.  Η κάθε στήλη επεξηγείται στο κάτω μέρος του πίνακα.</a:t>
            </a:r>
            <a:endParaRPr lang="en-US" dirty="0"/>
          </a:p>
        </p:txBody>
      </p:sp>
      <p:sp>
        <p:nvSpPr>
          <p:cNvPr id="14" name="Rectangle 13"/>
          <p:cNvSpPr/>
          <p:nvPr/>
        </p:nvSpPr>
        <p:spPr>
          <a:xfrm>
            <a:off x="7884368" y="4941168"/>
            <a:ext cx="720080"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5292080" y="4941168"/>
            <a:ext cx="720080"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n-US" sz="3200" dirty="0" smtClean="0">
                <a:solidFill>
                  <a:schemeClr val="tx1"/>
                </a:solidFill>
              </a:rPr>
              <a:t>         </a:t>
            </a: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n-US" sz="3600" dirty="0" smtClean="0">
                <a:solidFill>
                  <a:schemeClr val="tx1">
                    <a:lumMod val="75000"/>
                    <a:lumOff val="25000"/>
                  </a:schemeClr>
                </a:solidFill>
                <a:latin typeface="Calibri" pitchFamily="34" charset="0"/>
                <a:cs typeface="Calibri" pitchFamily="34" charset="0"/>
              </a:rPr>
              <a:t> </a:t>
            </a:r>
            <a:r>
              <a:rPr lang="el-GR" sz="3600" dirty="0" smtClean="0">
                <a:solidFill>
                  <a:schemeClr val="tx1">
                    <a:lumMod val="75000"/>
                    <a:lumOff val="25000"/>
                  </a:schemeClr>
                </a:solidFill>
                <a:latin typeface="Calibri" pitchFamily="34" charset="0"/>
                <a:cs typeface="Calibri" pitchFamily="34" charset="0"/>
              </a:rPr>
              <a:t>         </a:t>
            </a:r>
            <a:r>
              <a:rPr lang="el-GR" sz="3100" b="1" dirty="0" smtClean="0">
                <a:solidFill>
                  <a:schemeClr val="tx1">
                    <a:lumMod val="75000"/>
                    <a:lumOff val="25000"/>
                  </a:schemeClr>
                </a:solidFill>
                <a:latin typeface="Calibri" pitchFamily="34" charset="0"/>
              </a:rPr>
              <a:t>ΑΝΑΛΥΤΙΚΗ ΚΑΤΑΣΤΑΣΗ ΤΕΜΑΧΙΩΝ ΑΙΤΗΤΗ</a:t>
            </a:r>
            <a:endParaRPr lang="el-GR" sz="3100" b="1" dirty="0">
              <a:solidFill>
                <a:schemeClr val="tx1">
                  <a:lumMod val="75000"/>
                  <a:lumOff val="25000"/>
                </a:schemeClr>
              </a:solidFill>
              <a:latin typeface="Calibri" pitchFamily="34" charset="0"/>
            </a:endParaRPr>
          </a:p>
        </p:txBody>
      </p:sp>
      <p:sp>
        <p:nvSpPr>
          <p:cNvPr id="3" name="Content Placeholder 2"/>
          <p:cNvSpPr>
            <a:spLocks noGrp="1"/>
          </p:cNvSpPr>
          <p:nvPr>
            <p:ph sz="quarter" idx="1"/>
          </p:nvPr>
        </p:nvSpPr>
        <p:spPr>
          <a:xfrm>
            <a:off x="539552" y="1124744"/>
            <a:ext cx="8147248" cy="4320480"/>
          </a:xfrm>
        </p:spPr>
        <p:txBody>
          <a:bodyPr>
            <a:normAutofit fontScale="85000" lnSpcReduction="10000"/>
          </a:bodyPr>
          <a:lstStyle/>
          <a:p>
            <a:pPr algn="ctr">
              <a:buNone/>
            </a:pPr>
            <a:r>
              <a:rPr lang="el-GR" sz="1800" dirty="0" smtClean="0">
                <a:latin typeface="+mj-lt"/>
              </a:rPr>
              <a:t>            </a:t>
            </a:r>
          </a:p>
          <a:p>
            <a:pPr algn="ctr">
              <a:buNone/>
            </a:pPr>
            <a:endParaRPr lang="el-GR" sz="1800" dirty="0" smtClean="0">
              <a:latin typeface="+mj-lt"/>
            </a:endParaRPr>
          </a:p>
          <a:p>
            <a:pPr algn="just">
              <a:buNone/>
            </a:pPr>
            <a:r>
              <a:rPr lang="el-GR" sz="1800" b="1" dirty="0" smtClean="0">
                <a:latin typeface="Calibri" pitchFamily="34" charset="0"/>
              </a:rPr>
              <a:t>Α.  0 ˂ % ≤ 3 και Διαφορά (</a:t>
            </a:r>
            <a:r>
              <a:rPr lang="el-GR" sz="1800" b="1" dirty="0" err="1" smtClean="0">
                <a:latin typeface="Calibri" pitchFamily="34" charset="0"/>
              </a:rPr>
              <a:t>Αιτηθ</a:t>
            </a:r>
            <a:r>
              <a:rPr lang="el-GR" sz="1800" b="1" dirty="0" smtClean="0">
                <a:latin typeface="Calibri" pitchFamily="34" charset="0"/>
              </a:rPr>
              <a:t> – </a:t>
            </a:r>
            <a:r>
              <a:rPr lang="el-GR" sz="1800" b="1" dirty="0" err="1" smtClean="0">
                <a:latin typeface="Calibri" pitchFamily="34" charset="0"/>
              </a:rPr>
              <a:t>Προσδιορ</a:t>
            </a:r>
            <a:r>
              <a:rPr lang="el-GR" sz="1800" b="1" dirty="0" smtClean="0">
                <a:latin typeface="Calibri" pitchFamily="34" charset="0"/>
              </a:rPr>
              <a:t>. Έκτασης) ΚΑΤΩ από 20 δεκάρια</a:t>
            </a:r>
            <a:r>
              <a:rPr lang="el-GR" sz="1800" dirty="0" smtClean="0">
                <a:latin typeface="Calibri" pitchFamily="34" charset="0"/>
              </a:rPr>
              <a:t>: </a:t>
            </a:r>
          </a:p>
          <a:p>
            <a:pPr algn="just">
              <a:buNone/>
            </a:pPr>
            <a:r>
              <a:rPr lang="el-GR" sz="1800" dirty="0" smtClean="0">
                <a:latin typeface="Calibri" pitchFamily="34" charset="0"/>
              </a:rPr>
              <a:t>     Τότε η αίτηση εγκρίνεται ΜΟΝΟ για την προσδιορισθείσα έκταση χωρίς την επιβολή οποιασδήποτε περαιτέρω ποινής </a:t>
            </a:r>
            <a:r>
              <a:rPr lang="el-GR" sz="1800" dirty="0" smtClean="0">
                <a:latin typeface="+mj-lt"/>
              </a:rPr>
              <a:t>                                                                                                                                                                                                                                        </a:t>
            </a:r>
          </a:p>
          <a:p>
            <a:pPr algn="just">
              <a:buNone/>
            </a:pPr>
            <a:r>
              <a:rPr lang="el-GR" sz="1800" b="1" dirty="0" smtClean="0">
                <a:latin typeface="Calibri" pitchFamily="34" charset="0"/>
              </a:rPr>
              <a:t>Β.   0 ˂ % ≤ 3 και Διαφορά (</a:t>
            </a:r>
            <a:r>
              <a:rPr lang="el-GR" sz="1800" b="1" dirty="0" err="1" smtClean="0">
                <a:latin typeface="Calibri" pitchFamily="34" charset="0"/>
              </a:rPr>
              <a:t>Αιτηθ</a:t>
            </a:r>
            <a:r>
              <a:rPr lang="el-GR" sz="1800" b="1" dirty="0" smtClean="0">
                <a:latin typeface="Calibri" pitchFamily="34" charset="0"/>
              </a:rPr>
              <a:t> – </a:t>
            </a:r>
            <a:r>
              <a:rPr lang="el-GR" sz="1800" b="1" dirty="0" err="1" smtClean="0">
                <a:latin typeface="Calibri" pitchFamily="34" charset="0"/>
              </a:rPr>
              <a:t>Προσδιορ</a:t>
            </a:r>
            <a:r>
              <a:rPr lang="el-GR" sz="1800" b="1" dirty="0" smtClean="0">
                <a:latin typeface="Calibri" pitchFamily="34" charset="0"/>
              </a:rPr>
              <a:t>. Έκτασης) ΠΑΝΩ από 20 δεκάρια</a:t>
            </a:r>
            <a:r>
              <a:rPr lang="el-GR" sz="1800" dirty="0" smtClean="0">
                <a:latin typeface="Calibri" pitchFamily="34" charset="0"/>
              </a:rPr>
              <a:t>: </a:t>
            </a:r>
          </a:p>
          <a:p>
            <a:pPr algn="just">
              <a:buNone/>
            </a:pPr>
            <a:r>
              <a:rPr lang="el-GR" sz="1800" dirty="0" smtClean="0">
                <a:latin typeface="Calibri" pitchFamily="34" charset="0"/>
              </a:rPr>
              <a:t>	Τότε η αίτηση πληρώνεται την έκταση που προκύπτει από την αφαίρεση του διπλάσιου της διαφοράς (</a:t>
            </a:r>
            <a:r>
              <a:rPr lang="el-GR" sz="1800" dirty="0" err="1" smtClean="0">
                <a:latin typeface="Calibri" pitchFamily="34" charset="0"/>
              </a:rPr>
              <a:t>Αιτηθ</a:t>
            </a:r>
            <a:r>
              <a:rPr lang="el-GR" sz="1800" dirty="0" smtClean="0">
                <a:latin typeface="Calibri" pitchFamily="34" charset="0"/>
              </a:rPr>
              <a:t> – </a:t>
            </a:r>
            <a:r>
              <a:rPr lang="el-GR" sz="1800" dirty="0" err="1" smtClean="0">
                <a:latin typeface="Calibri" pitchFamily="34" charset="0"/>
              </a:rPr>
              <a:t>Προσδιορ</a:t>
            </a:r>
            <a:r>
              <a:rPr lang="el-GR" sz="1800" dirty="0" smtClean="0">
                <a:latin typeface="Calibri" pitchFamily="34" charset="0"/>
              </a:rPr>
              <a:t>. Έκτασης) από την προσδιορισθείσα έκταση. </a:t>
            </a:r>
          </a:p>
          <a:p>
            <a:pPr algn="just">
              <a:buNone/>
            </a:pPr>
            <a:r>
              <a:rPr lang="el-GR" sz="1800" b="1" dirty="0" smtClean="0">
                <a:latin typeface="Calibri" pitchFamily="34" charset="0"/>
              </a:rPr>
              <a:t>Γ.  3˂ % ≤20: </a:t>
            </a:r>
            <a:r>
              <a:rPr lang="el-GR" sz="1800" dirty="0" smtClean="0">
                <a:latin typeface="Calibri" pitchFamily="34" charset="0"/>
              </a:rPr>
              <a:t>Τότε η αίτηση πληρώνεται την έκταση που προκύπτει από την αφαίρεση του διπλάσιου της διαφοράς (</a:t>
            </a:r>
            <a:r>
              <a:rPr lang="el-GR" sz="1800" dirty="0" err="1" smtClean="0">
                <a:latin typeface="Calibri" pitchFamily="34" charset="0"/>
              </a:rPr>
              <a:t>Αιτηθ</a:t>
            </a:r>
            <a:r>
              <a:rPr lang="el-GR" sz="1800" dirty="0" smtClean="0">
                <a:latin typeface="Calibri" pitchFamily="34" charset="0"/>
              </a:rPr>
              <a:t> – </a:t>
            </a:r>
            <a:r>
              <a:rPr lang="el-GR" sz="1800" dirty="0" err="1" smtClean="0">
                <a:latin typeface="Calibri" pitchFamily="34" charset="0"/>
              </a:rPr>
              <a:t>Προσδιορ</a:t>
            </a:r>
            <a:r>
              <a:rPr lang="el-GR" sz="1800" dirty="0" smtClean="0">
                <a:latin typeface="Calibri" pitchFamily="34" charset="0"/>
              </a:rPr>
              <a:t>. Έκτασης) από την προσδιορισθείσα έκταση. </a:t>
            </a:r>
          </a:p>
          <a:p>
            <a:pPr algn="just">
              <a:buNone/>
            </a:pPr>
            <a:r>
              <a:rPr lang="el-GR" sz="1800" b="1" dirty="0" smtClean="0">
                <a:latin typeface="Calibri" pitchFamily="34" charset="0"/>
              </a:rPr>
              <a:t>Δ. 20˂ % ≤50</a:t>
            </a:r>
            <a:r>
              <a:rPr lang="el-GR" sz="1800" dirty="0" smtClean="0">
                <a:latin typeface="Calibri" pitchFamily="34" charset="0"/>
              </a:rPr>
              <a:t>: Τότε στην αίτηση  ΔΕΝ χορηγείται ΚΑΜΙΑ χρηματική επιδότηση.</a:t>
            </a:r>
          </a:p>
          <a:p>
            <a:pPr algn="just">
              <a:buNone/>
            </a:pPr>
            <a:r>
              <a:rPr lang="el-GR" sz="1800" b="1" dirty="0" smtClean="0">
                <a:latin typeface="Calibri" pitchFamily="34" charset="0"/>
              </a:rPr>
              <a:t>Ε.  % ˃ 50:</a:t>
            </a:r>
            <a:r>
              <a:rPr lang="el-GR" sz="1800" dirty="0" smtClean="0">
                <a:latin typeface="Calibri" pitchFamily="34" charset="0"/>
              </a:rPr>
              <a:t> Τότε στην αίτηση  ΔΕΝ χορηγείται ΚΑΜΙΑ χρηματική επιδότηση και ΕΠΙΠΛΕΟΝ θα του επιβληθεί πολυετής* ποινή.</a:t>
            </a:r>
          </a:p>
          <a:p>
            <a:pPr algn="just">
              <a:buNone/>
            </a:pPr>
            <a:r>
              <a:rPr lang="el-GR" sz="1800" b="1" dirty="0" smtClean="0">
                <a:latin typeface="Calibri" pitchFamily="34" charset="0"/>
              </a:rPr>
              <a:t>Ζ</a:t>
            </a:r>
            <a:r>
              <a:rPr lang="el-GR" sz="1800" dirty="0" smtClean="0">
                <a:latin typeface="Calibri" pitchFamily="34" charset="0"/>
              </a:rPr>
              <a:t>. Σε περίπτωση μη τήρησης δράσης η έκταση για την οποία δεν τηρείται η δράση δεν πληρώνεται κατά το έτος ελέγχου.</a:t>
            </a: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539552" y="1196752"/>
            <a:ext cx="813690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b="1" dirty="0" smtClean="0">
                <a:latin typeface="Calibri" pitchFamily="34" charset="0"/>
                <a:cs typeface="Calibri" pitchFamily="34" charset="0"/>
              </a:rPr>
              <a:t>Ποσοστό απόκλισης</a:t>
            </a:r>
            <a:endParaRPr lang="en-US" dirty="0">
              <a:latin typeface="Calibri" pitchFamily="34" charset="0"/>
              <a:cs typeface="Calibri" pitchFamily="34" charset="0"/>
            </a:endParaRPr>
          </a:p>
        </p:txBody>
      </p:sp>
      <p:sp>
        <p:nvSpPr>
          <p:cNvPr id="12" name="Rectangle 11"/>
          <p:cNvSpPr/>
          <p:nvPr/>
        </p:nvSpPr>
        <p:spPr>
          <a:xfrm>
            <a:off x="467544" y="5013176"/>
            <a:ext cx="8208912" cy="15081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buClrTx/>
              <a:buSzPct val="91000"/>
              <a:buFont typeface="Wingdings" pitchFamily="2" charset="2"/>
              <a:buChar char="v"/>
            </a:pPr>
            <a:r>
              <a:rPr lang="el-GR" sz="1700" dirty="0" smtClean="0">
                <a:latin typeface="Calibri" pitchFamily="34" charset="0"/>
              </a:rPr>
              <a:t> </a:t>
            </a:r>
            <a:r>
              <a:rPr lang="el-GR" sz="1500" dirty="0" smtClean="0">
                <a:latin typeface="Calibri" pitchFamily="34" charset="0"/>
              </a:rPr>
              <a:t>* Το ποσό της πολυετούς ποινής, ισούται :</a:t>
            </a:r>
          </a:p>
          <a:p>
            <a:pPr algn="just">
              <a:buClrTx/>
              <a:buSzPct val="91000"/>
              <a:buNone/>
            </a:pPr>
            <a:r>
              <a:rPr lang="el-GR" sz="1500" dirty="0" smtClean="0">
                <a:latin typeface="Calibri" pitchFamily="34" charset="0"/>
              </a:rPr>
              <a:t>Με το αποτέλεσμα που προκύπτει από τον πολλαπλασιασμό της προσδιορισθείσας έκτασης επί το ποσό επιδότησης ανά δεκάριο που ισχύει το έτος επιβολής της πολυετούς ποινής. Το εν λόγω ποσό συμψηφίζεται με μελλοντικές πληρωμές που πρόκειται να γίνουν προς τον ίδιο δικαιούχο από τον ΚΟΑΠ κατά τη διάρκεια του έτους διαπίστωσης καθώς και των τριών ημερολογιακών ετών που έπονται του ημερολογιακού έτους της διαπίστωσης.</a:t>
            </a:r>
            <a:endParaRPr lang="en-US"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n-US" sz="3200" dirty="0" smtClean="0">
                <a:solidFill>
                  <a:schemeClr val="tx1"/>
                </a:solidFill>
              </a:rPr>
              <a:t>         </a:t>
            </a: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n-US" sz="3600" dirty="0" smtClean="0">
                <a:solidFill>
                  <a:schemeClr val="tx1">
                    <a:lumMod val="75000"/>
                    <a:lumOff val="25000"/>
                  </a:schemeClr>
                </a:solidFill>
                <a:latin typeface="Calibri" pitchFamily="34" charset="0"/>
                <a:cs typeface="Calibri" pitchFamily="34" charset="0"/>
              </a:rPr>
              <a:t> </a:t>
            </a:r>
            <a:r>
              <a:rPr lang="el-GR" sz="3600" dirty="0" smtClean="0">
                <a:solidFill>
                  <a:schemeClr val="tx1">
                    <a:lumMod val="75000"/>
                    <a:lumOff val="25000"/>
                  </a:schemeClr>
                </a:solidFill>
                <a:latin typeface="Calibri" pitchFamily="34" charset="0"/>
                <a:cs typeface="Calibri" pitchFamily="34" charset="0"/>
              </a:rPr>
              <a:t>         </a:t>
            </a:r>
            <a:r>
              <a:rPr lang="el-GR" sz="3100" b="1" dirty="0" smtClean="0">
                <a:solidFill>
                  <a:schemeClr val="tx1">
                    <a:lumMod val="75000"/>
                    <a:lumOff val="25000"/>
                  </a:schemeClr>
                </a:solidFill>
                <a:latin typeface="Calibri" pitchFamily="34" charset="0"/>
              </a:rPr>
              <a:t>ΑΝΑΛΥΤΙΚΗ ΚΑΤΑΣΤΑΣΗ ΤΕΜΑΧΙΩΝ ΑΙΤΗΤΗ</a:t>
            </a:r>
            <a:endParaRPr lang="el-GR" sz="3100" b="1" dirty="0">
              <a:solidFill>
                <a:schemeClr val="tx1">
                  <a:lumMod val="75000"/>
                  <a:lumOff val="25000"/>
                </a:schemeClr>
              </a:solidFill>
              <a:latin typeface="Calibri" pitchFamily="34" charset="0"/>
            </a:endParaRPr>
          </a:p>
        </p:txBody>
      </p:sp>
      <p:sp>
        <p:nvSpPr>
          <p:cNvPr id="3" name="Content Placeholder 2"/>
          <p:cNvSpPr>
            <a:spLocks noGrp="1"/>
          </p:cNvSpPr>
          <p:nvPr>
            <p:ph sz="quarter" idx="1"/>
          </p:nvPr>
        </p:nvSpPr>
        <p:spPr>
          <a:xfrm>
            <a:off x="539552" y="1124744"/>
            <a:ext cx="8147248" cy="5544616"/>
          </a:xfrm>
        </p:spPr>
        <p:txBody>
          <a:bodyPr/>
          <a:lstStyle/>
          <a:p>
            <a:pPr algn="ctr">
              <a:buNone/>
            </a:pPr>
            <a:r>
              <a:rPr lang="el-GR" sz="1800" dirty="0" smtClean="0">
                <a:latin typeface="+mj-lt"/>
              </a:rPr>
              <a:t>            </a:t>
            </a:r>
          </a:p>
          <a:p>
            <a:pPr algn="ctr">
              <a:buNone/>
            </a:pPr>
            <a:endParaRPr lang="el-GR" sz="1800" dirty="0" smtClean="0">
              <a:latin typeface="+mj-lt"/>
            </a:endParaRPr>
          </a:p>
          <a:p>
            <a:pPr algn="ctr">
              <a:buNone/>
            </a:pPr>
            <a:endParaRPr lang="el-GR" sz="1800" dirty="0" smtClean="0">
              <a:latin typeface="+mj-lt"/>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539552" y="1124744"/>
            <a:ext cx="813690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b="1" dirty="0" smtClean="0">
                <a:latin typeface="Calibri" pitchFamily="34" charset="0"/>
                <a:cs typeface="Calibri" pitchFamily="34" charset="0"/>
              </a:rPr>
              <a:t>Μέρος Β</a:t>
            </a:r>
            <a:r>
              <a:rPr lang="en-US" b="1" dirty="0" smtClean="0">
                <a:latin typeface="Calibri" pitchFamily="34" charset="0"/>
                <a:cs typeface="Calibri" pitchFamily="34" charset="0"/>
              </a:rPr>
              <a:t>: </a:t>
            </a:r>
            <a:r>
              <a:rPr lang="el-GR" b="1" dirty="0" smtClean="0">
                <a:latin typeface="Calibri" pitchFamily="34" charset="0"/>
                <a:cs typeface="Calibri" pitchFamily="34" charset="0"/>
              </a:rPr>
              <a:t>Αναλυτική κατάσταση τεμαχίων - </a:t>
            </a:r>
          </a:p>
          <a:p>
            <a:r>
              <a:rPr lang="el-GR" b="1" dirty="0" smtClean="0">
                <a:latin typeface="Calibri" pitchFamily="34" charset="0"/>
                <a:cs typeface="Calibri" pitchFamily="34" charset="0"/>
              </a:rPr>
              <a:t>Κατάσταση τεμαχίων χωρίς προβλήματα</a:t>
            </a:r>
            <a:endParaRPr lang="en-US" dirty="0">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539552" y="2780928"/>
            <a:ext cx="7776864" cy="379978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95536" y="1772816"/>
            <a:ext cx="8208912" cy="923330"/>
          </a:xfrm>
          <a:prstGeom prst="rect">
            <a:avLst/>
          </a:prstGeom>
          <a:noFill/>
        </p:spPr>
        <p:txBody>
          <a:bodyPr wrap="square" rtlCol="0">
            <a:spAutoFit/>
          </a:bodyPr>
          <a:lstStyle/>
          <a:p>
            <a:pPr algn="just"/>
            <a:r>
              <a:rPr lang="el-GR" dirty="0" smtClean="0">
                <a:latin typeface="Calibri" pitchFamily="34" charset="0"/>
              </a:rPr>
              <a:t>Σε αυτό το μέρος της Αναλυτικής παρουσιάζονται τα αποτελέσματα των ελέγχων όσο αφορά στις συνολικές εκτάσεις ανά τεμάχιο στα οποία δεν παρουσιάζεται παρατυπία. Δεν απαιτείται καμία ενέργεια στο μέρος αυτό.</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n-US" sz="3200" dirty="0" smtClean="0">
                <a:solidFill>
                  <a:schemeClr val="tx1"/>
                </a:solidFill>
              </a:rPr>
              <a:t>         </a:t>
            </a: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n-US" sz="3600" dirty="0" smtClean="0">
                <a:solidFill>
                  <a:schemeClr val="tx1">
                    <a:lumMod val="75000"/>
                    <a:lumOff val="25000"/>
                  </a:schemeClr>
                </a:solidFill>
                <a:latin typeface="Calibri" pitchFamily="34" charset="0"/>
                <a:cs typeface="Calibri" pitchFamily="34" charset="0"/>
              </a:rPr>
              <a:t> </a:t>
            </a:r>
            <a:r>
              <a:rPr lang="el-GR" sz="3600" dirty="0" smtClean="0">
                <a:solidFill>
                  <a:schemeClr val="tx1">
                    <a:lumMod val="75000"/>
                    <a:lumOff val="25000"/>
                  </a:schemeClr>
                </a:solidFill>
                <a:latin typeface="Calibri" pitchFamily="34" charset="0"/>
                <a:cs typeface="Calibri" pitchFamily="34" charset="0"/>
              </a:rPr>
              <a:t>         </a:t>
            </a:r>
            <a:r>
              <a:rPr lang="el-GR" sz="3100" b="1" dirty="0" smtClean="0">
                <a:solidFill>
                  <a:schemeClr val="tx1">
                    <a:lumMod val="75000"/>
                    <a:lumOff val="25000"/>
                  </a:schemeClr>
                </a:solidFill>
                <a:latin typeface="Calibri" pitchFamily="34" charset="0"/>
              </a:rPr>
              <a:t>ΑΝΑΛΥΤΙΚΗ ΚΑΤΑΣΤΑΣΗ ΤΕΜΑΧΙΩΝ ΑΙΤΗΤΗ</a:t>
            </a:r>
            <a:endParaRPr lang="el-GR" sz="3100" b="1" dirty="0">
              <a:solidFill>
                <a:schemeClr val="tx1">
                  <a:lumMod val="75000"/>
                  <a:lumOff val="25000"/>
                </a:schemeClr>
              </a:solidFill>
              <a:latin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611560" y="1844824"/>
            <a:ext cx="8136904" cy="1400383"/>
          </a:xfrm>
          <a:prstGeom prst="rect">
            <a:avLst/>
          </a:prstGeom>
          <a:noFill/>
        </p:spPr>
        <p:txBody>
          <a:bodyPr wrap="square" rtlCol="0">
            <a:spAutoFit/>
          </a:bodyPr>
          <a:lstStyle/>
          <a:p>
            <a:pPr algn="just"/>
            <a:r>
              <a:rPr lang="el-GR" sz="1700" dirty="0" smtClean="0">
                <a:latin typeface="Calibri" pitchFamily="34" charset="0"/>
              </a:rPr>
              <a:t>Σε αυτό το μέρος της Αναλυτικής  </a:t>
            </a:r>
            <a:r>
              <a:rPr lang="el-GR" sz="1700" b="1" dirty="0" smtClean="0">
                <a:latin typeface="Calibri" pitchFamily="34" charset="0"/>
              </a:rPr>
              <a:t>ΚΑΤΑΣΤΑΣΗ ΤΕΜΑΧΙΩΝ ΜΕ ΠΡΟΒΛΗΜΑΤΑ     </a:t>
            </a:r>
          </a:p>
          <a:p>
            <a:pPr algn="just"/>
            <a:r>
              <a:rPr lang="el-GR" sz="1700" dirty="0" smtClean="0">
                <a:latin typeface="Calibri" pitchFamily="34" charset="0"/>
              </a:rPr>
              <a:t>εμφανίζονται τα τεμάχια που έχουν κάποιου είδους πρόβλημα και ο αιτητής μπορεί να </a:t>
            </a:r>
            <a:r>
              <a:rPr lang="el-GR" sz="1700" b="1" dirty="0" smtClean="0">
                <a:latin typeface="Calibri" pitchFamily="34" charset="0"/>
              </a:rPr>
              <a:t>προβεί σε κάποια ενέργεια</a:t>
            </a:r>
            <a:r>
              <a:rPr lang="el-GR" sz="1700" dirty="0" smtClean="0">
                <a:latin typeface="Calibri" pitchFamily="34" charset="0"/>
              </a:rPr>
              <a:t>. Εξαιρούνται τα </a:t>
            </a:r>
            <a:r>
              <a:rPr lang="el-GR" sz="1700" dirty="0" err="1" smtClean="0">
                <a:latin typeface="Calibri" pitchFamily="34" charset="0"/>
              </a:rPr>
              <a:t>υπερδηλωμένα</a:t>
            </a:r>
            <a:r>
              <a:rPr lang="el-GR" sz="1700" dirty="0" smtClean="0">
                <a:latin typeface="Calibri" pitchFamily="34" charset="0"/>
              </a:rPr>
              <a:t> και τα </a:t>
            </a:r>
            <a:r>
              <a:rPr lang="el-GR" sz="1700" dirty="0" err="1" smtClean="0">
                <a:latin typeface="Calibri" pitchFamily="34" charset="0"/>
              </a:rPr>
              <a:t>διπλοαιτούμενα</a:t>
            </a:r>
            <a:r>
              <a:rPr lang="el-GR" sz="1700" dirty="0" smtClean="0">
                <a:latin typeface="Calibri" pitchFamily="34" charset="0"/>
              </a:rPr>
              <a:t> τεμάχια που εμφανίζονται σε άλλο μέρος της Αναλυτικής. Οι  κωδικοί τεμαχίων είναι αυτοί που επεξηγούνται σε υπόμνημα που βρίσκεται στο </a:t>
            </a:r>
            <a:r>
              <a:rPr lang="el-GR" sz="1700" b="1" dirty="0" smtClean="0">
                <a:latin typeface="Calibri" pitchFamily="34" charset="0"/>
              </a:rPr>
              <a:t>Μέρος</a:t>
            </a:r>
            <a:r>
              <a:rPr lang="el-GR" sz="1700" dirty="0" smtClean="0">
                <a:latin typeface="Calibri" pitchFamily="34" charset="0"/>
              </a:rPr>
              <a:t> </a:t>
            </a:r>
            <a:r>
              <a:rPr lang="el-GR" sz="1700" b="1" dirty="0" smtClean="0">
                <a:latin typeface="Calibri" pitchFamily="34" charset="0"/>
              </a:rPr>
              <a:t>Γ</a:t>
            </a:r>
            <a:r>
              <a:rPr lang="el-GR" sz="1700" dirty="0" smtClean="0">
                <a:latin typeface="Calibri" pitchFamily="34" charset="0"/>
              </a:rPr>
              <a:t> </a:t>
            </a:r>
            <a:endParaRPr lang="en-US" sz="1700" dirty="0">
              <a:latin typeface="Calibri" pitchFamily="34" charset="0"/>
            </a:endParaRPr>
          </a:p>
        </p:txBody>
      </p:sp>
      <p:sp>
        <p:nvSpPr>
          <p:cNvPr id="8" name="Rectangle 7"/>
          <p:cNvSpPr/>
          <p:nvPr/>
        </p:nvSpPr>
        <p:spPr>
          <a:xfrm>
            <a:off x="899592" y="1124744"/>
            <a:ext cx="454323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l-GR" b="1" dirty="0" smtClean="0"/>
              <a:t>Μέρος  Γ: Συγκεντρωτικά Στοιχεία Αίτησης</a:t>
            </a:r>
            <a:endParaRPr lang="en-US" dirty="0"/>
          </a:p>
        </p:txBody>
      </p:sp>
      <p:sp>
        <p:nvSpPr>
          <p:cNvPr id="9" name="Rectangle 8"/>
          <p:cNvSpPr/>
          <p:nvPr/>
        </p:nvSpPr>
        <p:spPr>
          <a:xfrm>
            <a:off x="539553" y="1124745"/>
            <a:ext cx="813690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b="1" dirty="0" smtClean="0">
                <a:latin typeface="Calibri" pitchFamily="34" charset="0"/>
                <a:cs typeface="Calibri" pitchFamily="34" charset="0"/>
              </a:rPr>
              <a:t>Μέρος Β</a:t>
            </a:r>
            <a:r>
              <a:rPr lang="en-US" b="1" dirty="0" smtClean="0">
                <a:latin typeface="Calibri" pitchFamily="34" charset="0"/>
                <a:cs typeface="Calibri" pitchFamily="34" charset="0"/>
              </a:rPr>
              <a:t>: </a:t>
            </a:r>
            <a:r>
              <a:rPr lang="el-GR" b="1" dirty="0" smtClean="0">
                <a:latin typeface="Calibri" pitchFamily="34" charset="0"/>
                <a:cs typeface="Calibri" pitchFamily="34" charset="0"/>
              </a:rPr>
              <a:t>Αναλυτική κατάσταση τεμαχίων-</a:t>
            </a:r>
          </a:p>
          <a:p>
            <a:r>
              <a:rPr lang="el-GR" b="1" dirty="0" smtClean="0">
                <a:latin typeface="Calibri" pitchFamily="34" charset="0"/>
              </a:rPr>
              <a:t>ΚΑΤΑΣΤΑΣΗ ΤΕΜΑΧΙΩΝ ΜΕ ΠΡΟΒΛΗΜΑΤΑ</a:t>
            </a:r>
            <a:endParaRPr lang="en-US" dirty="0">
              <a:latin typeface="Calibri" pitchFamily="34" charset="0"/>
              <a:cs typeface="Calibri" pitchFamily="34" charset="0"/>
            </a:endParaRPr>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611560" y="3284984"/>
            <a:ext cx="8147050" cy="3168352"/>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899592" y="6237312"/>
            <a:ext cx="172819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899592" y="5085184"/>
            <a:ext cx="172819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n-US" sz="3200" dirty="0" smtClean="0">
                <a:solidFill>
                  <a:schemeClr val="tx1"/>
                </a:solidFill>
              </a:rPr>
              <a:t>         </a:t>
            </a: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n-US" sz="3600" dirty="0" smtClean="0">
                <a:solidFill>
                  <a:schemeClr val="tx1">
                    <a:lumMod val="75000"/>
                    <a:lumOff val="25000"/>
                  </a:schemeClr>
                </a:solidFill>
                <a:latin typeface="Calibri" pitchFamily="34" charset="0"/>
                <a:cs typeface="Calibri" pitchFamily="34" charset="0"/>
              </a:rPr>
              <a:t> </a:t>
            </a:r>
            <a:r>
              <a:rPr lang="el-GR" sz="3600" dirty="0" smtClean="0">
                <a:solidFill>
                  <a:schemeClr val="tx1">
                    <a:lumMod val="75000"/>
                    <a:lumOff val="25000"/>
                  </a:schemeClr>
                </a:solidFill>
                <a:latin typeface="Calibri" pitchFamily="34" charset="0"/>
                <a:cs typeface="Calibri" pitchFamily="34" charset="0"/>
              </a:rPr>
              <a:t>         </a:t>
            </a:r>
            <a:r>
              <a:rPr lang="el-GR" sz="3100" b="1" dirty="0" smtClean="0">
                <a:solidFill>
                  <a:schemeClr val="tx1">
                    <a:lumMod val="75000"/>
                    <a:lumOff val="25000"/>
                  </a:schemeClr>
                </a:solidFill>
                <a:latin typeface="Calibri" pitchFamily="34" charset="0"/>
              </a:rPr>
              <a:t>ΑΝΑΛΥΤΙΚΗ ΚΑΤΑΣΤΑΣΗ ΤΕΜΑΧΙΩΝ ΑΙΤΗΤΗ</a:t>
            </a:r>
            <a:endParaRPr lang="el-GR" sz="3100" b="1" dirty="0">
              <a:solidFill>
                <a:schemeClr val="tx1">
                  <a:lumMod val="75000"/>
                  <a:lumOff val="25000"/>
                </a:schemeClr>
              </a:solidFill>
              <a:latin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899592" y="1124744"/>
            <a:ext cx="454323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l-GR" b="1" dirty="0" smtClean="0"/>
              <a:t>Μέρος  Γ: Συγκεντρωτικά Στοιχεία Αίτησης</a:t>
            </a:r>
            <a:endParaRPr lang="en-US" dirty="0"/>
          </a:p>
        </p:txBody>
      </p:sp>
      <p:sp>
        <p:nvSpPr>
          <p:cNvPr id="9" name="Rectangle 8"/>
          <p:cNvSpPr/>
          <p:nvPr/>
        </p:nvSpPr>
        <p:spPr>
          <a:xfrm>
            <a:off x="539553" y="1124745"/>
            <a:ext cx="813690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b="1" dirty="0" smtClean="0">
                <a:latin typeface="Calibri" pitchFamily="34" charset="0"/>
                <a:cs typeface="Calibri" pitchFamily="34" charset="0"/>
              </a:rPr>
              <a:t>Μέρος Β</a:t>
            </a:r>
            <a:r>
              <a:rPr lang="en-US" b="1" dirty="0" smtClean="0">
                <a:latin typeface="Calibri" pitchFamily="34" charset="0"/>
                <a:cs typeface="Calibri" pitchFamily="34" charset="0"/>
              </a:rPr>
              <a:t>: </a:t>
            </a:r>
            <a:r>
              <a:rPr lang="el-GR" b="1" dirty="0" smtClean="0">
                <a:latin typeface="Calibri" pitchFamily="34" charset="0"/>
                <a:cs typeface="Calibri" pitchFamily="34" charset="0"/>
              </a:rPr>
              <a:t>Αναλυτική κατάσταση τεμαχίων - </a:t>
            </a:r>
          </a:p>
          <a:p>
            <a:r>
              <a:rPr lang="el-GR" b="1" dirty="0" smtClean="0">
                <a:latin typeface="Calibri" pitchFamily="34" charset="0"/>
                <a:cs typeface="Calibri" pitchFamily="34" charset="0"/>
              </a:rPr>
              <a:t>ΚΑΤΑΣΤΑΣΗ ΤΕΜΑΧΙΩΝ ΜΕ ΥΠΕΡΔΗΛΩΣΗ ΣΕ 2 Η ΠΕΡΙΣΣΟΤΕΡΕΣ ΕΓΓΡΑΦΕΣ ΣΤΗΝ ΙΔΙΑ ΑΙΤΗΣΗ</a:t>
            </a:r>
            <a:endParaRPr lang="en-US" b="1" dirty="0" smtClean="0">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539552" y="3068960"/>
            <a:ext cx="7776864" cy="324993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67544" y="2060848"/>
            <a:ext cx="8136904" cy="646331"/>
          </a:xfrm>
          <a:prstGeom prst="rect">
            <a:avLst/>
          </a:prstGeom>
        </p:spPr>
        <p:txBody>
          <a:bodyPr wrap="square">
            <a:spAutoFit/>
          </a:bodyPr>
          <a:lstStyle/>
          <a:p>
            <a:pPr algn="just"/>
            <a:r>
              <a:rPr lang="el-GR" dirty="0" smtClean="0">
                <a:latin typeface="Calibri" pitchFamily="34" charset="0"/>
              </a:rPr>
              <a:t>Το μέρος αυτό της αναλυτικής δείχνει</a:t>
            </a:r>
            <a:r>
              <a:rPr lang="en-US" dirty="0" smtClean="0">
                <a:latin typeface="Calibri" pitchFamily="34" charset="0"/>
              </a:rPr>
              <a:t> </a:t>
            </a:r>
            <a:r>
              <a:rPr lang="el-GR" dirty="0" smtClean="0">
                <a:latin typeface="Calibri" pitchFamily="34" charset="0"/>
              </a:rPr>
              <a:t>τα δηλωθέντα τεμάχια τα οποία προκύπτει θέμα </a:t>
            </a:r>
            <a:r>
              <a:rPr lang="el-GR" dirty="0" err="1" smtClean="0">
                <a:latin typeface="Calibri" pitchFamily="34" charset="0"/>
              </a:rPr>
              <a:t>υπερδήλωσης</a:t>
            </a:r>
            <a:r>
              <a:rPr lang="el-GR" dirty="0" smtClean="0">
                <a:latin typeface="Calibri" pitchFamily="34" charset="0"/>
              </a:rPr>
              <a:t> σε δύο η περισσότερες εγγραφές στην ίδια αίτηση.</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n-US" sz="3200" dirty="0" smtClean="0">
                <a:solidFill>
                  <a:schemeClr val="tx1"/>
                </a:solidFill>
              </a:rPr>
              <a:t>         </a:t>
            </a: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n-US" sz="3600" dirty="0" smtClean="0">
                <a:solidFill>
                  <a:schemeClr val="tx1">
                    <a:lumMod val="75000"/>
                    <a:lumOff val="25000"/>
                  </a:schemeClr>
                </a:solidFill>
                <a:latin typeface="Calibri" pitchFamily="34" charset="0"/>
                <a:cs typeface="Calibri" pitchFamily="34" charset="0"/>
              </a:rPr>
              <a:t> </a:t>
            </a:r>
            <a:r>
              <a:rPr lang="el-GR" sz="3600" dirty="0" smtClean="0">
                <a:solidFill>
                  <a:schemeClr val="tx1">
                    <a:lumMod val="75000"/>
                    <a:lumOff val="25000"/>
                  </a:schemeClr>
                </a:solidFill>
                <a:latin typeface="Calibri" pitchFamily="34" charset="0"/>
                <a:cs typeface="Calibri" pitchFamily="34" charset="0"/>
              </a:rPr>
              <a:t>         </a:t>
            </a:r>
            <a:r>
              <a:rPr lang="el-GR" sz="3100" b="1" dirty="0" smtClean="0">
                <a:solidFill>
                  <a:schemeClr val="tx1">
                    <a:lumMod val="75000"/>
                    <a:lumOff val="25000"/>
                  </a:schemeClr>
                </a:solidFill>
                <a:latin typeface="Calibri" pitchFamily="34" charset="0"/>
              </a:rPr>
              <a:t>ΑΝΑΛΥΤΙΚΗ ΚΑΤΑΣΤΑΣΗ ΤΕΜΑΧΙΩΝ ΑΙΤΗΤΗ</a:t>
            </a:r>
            <a:endParaRPr lang="el-GR" sz="3100" b="1" dirty="0">
              <a:solidFill>
                <a:schemeClr val="tx1">
                  <a:lumMod val="75000"/>
                  <a:lumOff val="25000"/>
                </a:schemeClr>
              </a:solidFill>
              <a:latin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899592" y="1124744"/>
            <a:ext cx="454323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l-GR" b="1" dirty="0" smtClean="0"/>
              <a:t>Μέρος  Γ: Συγκεντρωτικά Στοιχεία Αίτησης</a:t>
            </a:r>
            <a:endParaRPr lang="en-US" dirty="0"/>
          </a:p>
        </p:txBody>
      </p:sp>
      <p:sp>
        <p:nvSpPr>
          <p:cNvPr id="9" name="Rectangle 8"/>
          <p:cNvSpPr/>
          <p:nvPr/>
        </p:nvSpPr>
        <p:spPr>
          <a:xfrm>
            <a:off x="539553" y="1124745"/>
            <a:ext cx="813690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b="1" dirty="0" smtClean="0">
                <a:latin typeface="Calibri" pitchFamily="34" charset="0"/>
                <a:cs typeface="Calibri" pitchFamily="34" charset="0"/>
              </a:rPr>
              <a:t>Μέρος Β</a:t>
            </a:r>
            <a:r>
              <a:rPr lang="en-US" b="1" dirty="0" smtClean="0">
                <a:latin typeface="Calibri" pitchFamily="34" charset="0"/>
                <a:cs typeface="Calibri" pitchFamily="34" charset="0"/>
              </a:rPr>
              <a:t>: </a:t>
            </a:r>
            <a:r>
              <a:rPr lang="el-GR" b="1" dirty="0" smtClean="0">
                <a:latin typeface="Calibri" pitchFamily="34" charset="0"/>
                <a:cs typeface="Calibri" pitchFamily="34" charset="0"/>
              </a:rPr>
              <a:t>Αναλυτική κατάσταση τεμαχίων-</a:t>
            </a:r>
          </a:p>
          <a:p>
            <a:r>
              <a:rPr lang="el-GR" b="1" dirty="0" smtClean="0">
                <a:latin typeface="Calibri" pitchFamily="34" charset="0"/>
                <a:cs typeface="Calibri" pitchFamily="34" charset="0"/>
              </a:rPr>
              <a:t>ΚΑΤΑΣΤΑΣΗ ΤΕΜΑΧΙΩΝ ΜΕ ΠΟΛΛΑΠΛΗ ΔΙΕΚΔΙΚΗΣΗ ΑΠΟ 2 Η ΠΕΡΙΣΣΟΤΕΡΟΥΣ ΑΙΤΗΤΕΣ (ΔΙΠΛΟΑΙΤΟΥΜΕΝΑ ΤΕΜΑΧΙΑ)</a:t>
            </a:r>
          </a:p>
        </p:txBody>
      </p:sp>
      <p:sp>
        <p:nvSpPr>
          <p:cNvPr id="12" name="Rectangle 11"/>
          <p:cNvSpPr/>
          <p:nvPr/>
        </p:nvSpPr>
        <p:spPr>
          <a:xfrm>
            <a:off x="467544" y="2060848"/>
            <a:ext cx="8136904" cy="923330"/>
          </a:xfrm>
          <a:prstGeom prst="rect">
            <a:avLst/>
          </a:prstGeom>
        </p:spPr>
        <p:txBody>
          <a:bodyPr wrap="square">
            <a:spAutoFit/>
          </a:bodyPr>
          <a:lstStyle/>
          <a:p>
            <a:pPr algn="just"/>
            <a:r>
              <a:rPr lang="el-GR" dirty="0" smtClean="0">
                <a:latin typeface="Calibri" pitchFamily="34" charset="0"/>
              </a:rPr>
              <a:t>Το μέρος αυτό της αναλυτικής δείχνει ένα συνδυασμό πληροφοριών με τις οποίες ο αιτητής μπορεί να επικοινωνήσει με τους </a:t>
            </a:r>
            <a:r>
              <a:rPr lang="el-GR" dirty="0" err="1" smtClean="0">
                <a:latin typeface="Calibri" pitchFamily="34" charset="0"/>
              </a:rPr>
              <a:t>συνδιεκδικητές</a:t>
            </a:r>
            <a:r>
              <a:rPr lang="el-GR" dirty="0" smtClean="0">
                <a:latin typeface="Calibri" pitchFamily="34" charset="0"/>
              </a:rPr>
              <a:t> ενός τεμαχίου για να επιλύσουν μεταξύ τους τυχόν διαφορές που μπορεί να προκύπτουν.</a:t>
            </a:r>
            <a:endParaRPr lang="en-US" dirty="0">
              <a:latin typeface="Calibri"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323528" y="3140968"/>
            <a:ext cx="8388424" cy="30595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l-GR" sz="3200" dirty="0" smtClean="0">
                <a:solidFill>
                  <a:schemeClr val="tx1"/>
                </a:solidFill>
              </a:rPr>
              <a:t/>
            </a:r>
            <a:br>
              <a:rPr lang="el-GR" sz="3200" dirty="0" smtClean="0">
                <a:solidFill>
                  <a:schemeClr val="tx1"/>
                </a:solidFill>
              </a:rPr>
            </a:br>
            <a:r>
              <a:rPr lang="en-US" sz="3200" dirty="0" smtClean="0">
                <a:solidFill>
                  <a:schemeClr val="tx1"/>
                </a:solidFill>
              </a:rPr>
              <a:t>         </a:t>
            </a: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l-GR" sz="3600" dirty="0" smtClean="0">
                <a:solidFill>
                  <a:schemeClr val="tx1">
                    <a:lumMod val="75000"/>
                    <a:lumOff val="25000"/>
                  </a:schemeClr>
                </a:solidFill>
              </a:rPr>
              <a:t/>
            </a:r>
            <a:br>
              <a:rPr lang="el-GR" sz="3600" dirty="0" smtClean="0">
                <a:solidFill>
                  <a:schemeClr val="tx1">
                    <a:lumMod val="75000"/>
                    <a:lumOff val="25000"/>
                  </a:schemeClr>
                </a:solidFill>
              </a:rPr>
            </a:br>
            <a:r>
              <a:rPr lang="en-US" sz="3600" dirty="0" smtClean="0">
                <a:solidFill>
                  <a:schemeClr val="tx1">
                    <a:lumMod val="75000"/>
                    <a:lumOff val="25000"/>
                  </a:schemeClr>
                </a:solidFill>
                <a:latin typeface="Calibri" pitchFamily="34" charset="0"/>
                <a:cs typeface="Calibri" pitchFamily="34" charset="0"/>
              </a:rPr>
              <a:t> </a:t>
            </a:r>
            <a:r>
              <a:rPr lang="el-GR" sz="3600" dirty="0" smtClean="0">
                <a:solidFill>
                  <a:schemeClr val="tx1">
                    <a:lumMod val="75000"/>
                    <a:lumOff val="25000"/>
                  </a:schemeClr>
                </a:solidFill>
                <a:latin typeface="Calibri" pitchFamily="34" charset="0"/>
                <a:cs typeface="Calibri" pitchFamily="34" charset="0"/>
              </a:rPr>
              <a:t>         </a:t>
            </a:r>
            <a:r>
              <a:rPr lang="el-GR" sz="3100" b="1" dirty="0" smtClean="0">
                <a:solidFill>
                  <a:schemeClr val="tx1">
                    <a:lumMod val="75000"/>
                    <a:lumOff val="25000"/>
                  </a:schemeClr>
                </a:solidFill>
                <a:latin typeface="Calibri" pitchFamily="34" charset="0"/>
              </a:rPr>
              <a:t>ΑΝΑΛΥΤΙΚΗ ΚΑΤΑΣΤΑΣΗ ΤΕΜΑΧΙΩΝ ΑΙΤΗΤΗ</a:t>
            </a:r>
            <a:endParaRPr lang="el-GR" sz="3100" b="1" dirty="0">
              <a:solidFill>
                <a:schemeClr val="tx1">
                  <a:lumMod val="75000"/>
                  <a:lumOff val="25000"/>
                </a:schemeClr>
              </a:solidFill>
              <a:latin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899592" y="1124744"/>
            <a:ext cx="454323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l-GR" b="1" dirty="0" smtClean="0"/>
              <a:t>Μέρος  Γ: Συγκεντρωτικά Στοιχεία Αίτησης</a:t>
            </a:r>
            <a:endParaRPr lang="en-US" dirty="0"/>
          </a:p>
        </p:txBody>
      </p:sp>
      <p:sp>
        <p:nvSpPr>
          <p:cNvPr id="9" name="Rectangle 8"/>
          <p:cNvSpPr/>
          <p:nvPr/>
        </p:nvSpPr>
        <p:spPr>
          <a:xfrm>
            <a:off x="539553" y="1124745"/>
            <a:ext cx="813690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b="1" dirty="0" smtClean="0">
                <a:latin typeface="Calibri" pitchFamily="34" charset="0"/>
                <a:cs typeface="Calibri" pitchFamily="34" charset="0"/>
              </a:rPr>
              <a:t>Μέρος Γ</a:t>
            </a:r>
            <a:r>
              <a:rPr lang="en-US" b="1" dirty="0" smtClean="0">
                <a:latin typeface="Calibri" pitchFamily="34" charset="0"/>
                <a:cs typeface="Calibri" pitchFamily="34" charset="0"/>
              </a:rPr>
              <a:t>: </a:t>
            </a:r>
            <a:r>
              <a:rPr lang="el-GR" b="1" dirty="0" smtClean="0">
                <a:latin typeface="Calibri" pitchFamily="34" charset="0"/>
                <a:cs typeface="Calibri" pitchFamily="34" charset="0"/>
              </a:rPr>
              <a:t>Υπόμνημα – Επεξηγήσεις</a:t>
            </a:r>
          </a:p>
        </p:txBody>
      </p:sp>
      <p:pic>
        <p:nvPicPr>
          <p:cNvPr id="5122" name="Picture 2"/>
          <p:cNvPicPr>
            <a:picLocks noChangeAspect="1" noChangeArrowheads="1"/>
          </p:cNvPicPr>
          <p:nvPr/>
        </p:nvPicPr>
        <p:blipFill>
          <a:blip r:embed="rId3" cstate="print"/>
          <a:srcRect/>
          <a:stretch>
            <a:fillRect/>
          </a:stretch>
        </p:blipFill>
        <p:spPr bwMode="auto">
          <a:xfrm>
            <a:off x="467544" y="3212976"/>
            <a:ext cx="8424936" cy="212216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39552" y="1556793"/>
            <a:ext cx="8136904" cy="646331"/>
          </a:xfrm>
          <a:prstGeom prst="rect">
            <a:avLst/>
          </a:prstGeom>
        </p:spPr>
        <p:txBody>
          <a:bodyPr wrap="square">
            <a:spAutoFit/>
          </a:bodyPr>
          <a:lstStyle/>
          <a:p>
            <a:r>
              <a:rPr lang="el-GR" dirty="0" smtClean="0">
                <a:latin typeface="Calibri" pitchFamily="34" charset="0"/>
              </a:rPr>
              <a:t>Το τελευταίο μέρος της κατάστασης αποτελείται από υπόμνημα στο οποίο επεξηγούνται οι κωδικοί προβλημάτων που αναγράφονται στο Μέρος Β της ΑΚΤ.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b="1" dirty="0" smtClean="0">
                <a:solidFill>
                  <a:schemeClr val="tx1"/>
                </a:solidFill>
                <a:latin typeface="Calibri" pitchFamily="34" charset="0"/>
                <a:cs typeface="Calibri" pitchFamily="34" charset="0"/>
              </a:rPr>
              <a:t>ΜΕΡΟΣ Γ΄</a:t>
            </a:r>
            <a:endParaRPr lang="el-GR" sz="54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971600" y="1772816"/>
            <a:ext cx="7772400" cy="3061320"/>
          </a:xfrm>
          <a:solidFill>
            <a:srgbClr val="FFCC00"/>
          </a:solidFill>
        </p:spPr>
        <p:txBody>
          <a:bodyPr>
            <a:normAutofit/>
          </a:bodyPr>
          <a:lstStyle/>
          <a:p>
            <a:pPr algn="ctr">
              <a:buNone/>
            </a:pPr>
            <a:endParaRPr lang="el-GR" sz="4000" b="1" dirty="0" smtClean="0">
              <a:latin typeface="Calibri" pitchFamily="34" charset="0"/>
              <a:cs typeface="Calibri" pitchFamily="34" charset="0"/>
            </a:endParaRPr>
          </a:p>
          <a:p>
            <a:pPr algn="ctr">
              <a:buNone/>
            </a:pPr>
            <a:r>
              <a:rPr lang="el-GR" sz="4000" b="1" dirty="0" smtClean="0">
                <a:latin typeface="Calibri" pitchFamily="34" charset="0"/>
              </a:rPr>
              <a:t>ΑΙΤΗΜΑΤΑ ΕΠΑΝΕΞΕΤΑΣΗΣ</a:t>
            </a:r>
            <a:endParaRPr lang="el-GR" sz="3800" b="1" dirty="0" smtClean="0">
              <a:latin typeface="Calibri" pitchFamily="34" charset="0"/>
            </a:endParaRPr>
          </a:p>
        </p:txBody>
      </p:sp>
      <p:sp>
        <p:nvSpPr>
          <p:cNvPr id="4" name="Content Placeholder 2"/>
          <p:cNvSpPr txBox="1">
            <a:spLocks/>
          </p:cNvSpPr>
          <p:nvPr/>
        </p:nvSpPr>
        <p:spPr>
          <a:xfrm>
            <a:off x="899592" y="1772816"/>
            <a:ext cx="7772400" cy="3061320"/>
          </a:xfrm>
          <a:prstGeom prst="rect">
            <a:avLst/>
          </a:prstGeom>
          <a:solidFill>
            <a:srgbClr val="99CC00"/>
          </a:solidFill>
        </p:spPr>
        <p:txBody>
          <a:bodyPr vert="horz">
            <a:norm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l-GR" sz="2600" b="1" i="0" u="none" strike="noStrike" kern="1200" cap="none" spc="0" normalizeH="0" baseline="0" noProof="0" dirty="0" smtClean="0">
                <a:ln>
                  <a:noFill/>
                </a:ln>
                <a:solidFill>
                  <a:schemeClr val="tx1"/>
                </a:solidFill>
                <a:effectLst/>
                <a:uLnTx/>
                <a:uFillTx/>
                <a:latin typeface="Calibri" pitchFamily="34" charset="0"/>
                <a:cs typeface="Calibri" pitchFamily="34" charset="0"/>
              </a:rPr>
              <a:t>ΑΙΤΗΜΑΤΑ ΕΠΑΝΕΞΕΤΑΣΗΣ ΕΚΤΑΡΙΚΩΝ</a:t>
            </a:r>
            <a:r>
              <a:rPr kumimoji="0" lang="el-GR" sz="2600" b="1" i="0" u="none" strike="noStrike" kern="1200" cap="none" spc="0" normalizeH="0" noProof="0" dirty="0" smtClean="0">
                <a:ln>
                  <a:noFill/>
                </a:ln>
                <a:solidFill>
                  <a:schemeClr val="tx1"/>
                </a:solidFill>
                <a:effectLst/>
                <a:uLnTx/>
                <a:uFillTx/>
                <a:latin typeface="Calibri" pitchFamily="34" charset="0"/>
                <a:cs typeface="Calibri" pitchFamily="34" charset="0"/>
              </a:rPr>
              <a:t> ΚΑΙ 2.1</a:t>
            </a:r>
            <a:endParaRPr kumimoji="0" lang="el-GR" sz="2600" b="1"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b="1" dirty="0" smtClean="0">
                <a:solidFill>
                  <a:schemeClr val="tx1"/>
                </a:solidFill>
                <a:latin typeface="Calibri" pitchFamily="34" charset="0"/>
                <a:cs typeface="Calibri" pitchFamily="34" charset="0"/>
              </a:rPr>
              <a:t>ΜΕΡΟΣ Α΄</a:t>
            </a:r>
            <a:endParaRPr lang="el-GR" sz="54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899592" y="1772816"/>
            <a:ext cx="7772400" cy="3061320"/>
          </a:xfrm>
          <a:solidFill>
            <a:srgbClr val="99CC00"/>
          </a:solidFill>
        </p:spPr>
        <p:txBody>
          <a:bodyPr>
            <a:normAutofit/>
          </a:bodyPr>
          <a:lstStyle/>
          <a:p>
            <a:pPr algn="ctr"/>
            <a:endParaRPr lang="el-GR" dirty="0" smtClean="0"/>
          </a:p>
          <a:p>
            <a:pPr algn="ctr">
              <a:buNone/>
            </a:pPr>
            <a:r>
              <a:rPr lang="el-GR" b="1" dirty="0" smtClean="0">
                <a:latin typeface="Calibri" pitchFamily="34" charset="0"/>
                <a:cs typeface="Calibri" pitchFamily="34" charset="0"/>
              </a:rPr>
              <a:t>ΕΝΗΜΕΡΩΣΗ ΑΙΤΗΤΩΝ ΚΑΙ ΣΥΜΒΟΥΛΩΝ</a:t>
            </a:r>
          </a:p>
          <a:p>
            <a:pPr algn="ctr">
              <a:buNone/>
            </a:pPr>
            <a:r>
              <a:rPr lang="el-GR" b="1" dirty="0" smtClean="0">
                <a:latin typeface="Calibri" pitchFamily="34" charset="0"/>
                <a:cs typeface="Calibri" pitchFamily="34" charset="0"/>
              </a:rPr>
              <a:t> ΓΙΑ ΤΗ ΔΗΜΙΟΥΡΓΙΑ ΑΝΑΛΥΤΙΚΗΣ ΚΑΤΑΣΤΑΣΗΣ ΤΕΜΑΧΙΩΝ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a:bodyPr>
          <a:lstStyle/>
          <a:p>
            <a:pPr algn="ctr"/>
            <a:r>
              <a:rPr lang="el-GR" sz="2800" b="1" dirty="0" smtClean="0">
                <a:solidFill>
                  <a:schemeClr val="tx1">
                    <a:lumMod val="75000"/>
                    <a:lumOff val="25000"/>
                  </a:schemeClr>
                </a:solidFill>
                <a:latin typeface="Calibri" pitchFamily="34" charset="0"/>
              </a:rPr>
              <a:t>ΑΙΤΗΜΑΤΑ ΕΠΑΝΕΞΕΤΑΣΗΣ</a:t>
            </a:r>
            <a:endParaRPr lang="el-GR" sz="2800" b="1" dirty="0">
              <a:solidFill>
                <a:schemeClr val="tx1">
                  <a:lumMod val="75000"/>
                  <a:lumOff val="25000"/>
                </a:schemeClr>
              </a:solidFill>
              <a:latin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683568" y="1196752"/>
            <a:ext cx="7992888" cy="1661993"/>
          </a:xfrm>
          <a:prstGeom prst="rect">
            <a:avLst/>
          </a:prstGeom>
        </p:spPr>
        <p:txBody>
          <a:bodyPr wrap="square">
            <a:spAutoFit/>
          </a:bodyPr>
          <a:lstStyle/>
          <a:p>
            <a:pPr algn="just"/>
            <a:r>
              <a:rPr lang="el-GR" sz="1700" dirty="0" smtClean="0">
                <a:latin typeface="Calibri" pitchFamily="34" charset="0"/>
                <a:cs typeface="Calibri" pitchFamily="34" charset="0"/>
              </a:rPr>
              <a:t>Σε περίπτωση που ο αιτητής δεν συμφωνεί με τα αποτελέσματα που παρουσιάζονται αναλυτικά στην κατάσταση (Μέρος Β</a:t>
            </a:r>
            <a:r>
              <a:rPr lang="en-US" sz="1700" dirty="0" smtClean="0">
                <a:latin typeface="Calibri" pitchFamily="34" charset="0"/>
                <a:cs typeface="Calibri" pitchFamily="34" charset="0"/>
              </a:rPr>
              <a:t>: </a:t>
            </a:r>
            <a:r>
              <a:rPr lang="el-GR" sz="1700" dirty="0" smtClean="0">
                <a:latin typeface="Calibri" pitchFamily="34" charset="0"/>
                <a:cs typeface="Calibri" pitchFamily="34" charset="0"/>
              </a:rPr>
              <a:t>Αναλυτική κατάσταση τεμαχίων-</a:t>
            </a:r>
          </a:p>
          <a:p>
            <a:pPr algn="just"/>
            <a:r>
              <a:rPr lang="el-GR" sz="1700" dirty="0" smtClean="0">
                <a:latin typeface="Calibri" pitchFamily="34" charset="0"/>
                <a:cs typeface="Calibri" pitchFamily="34" charset="0"/>
              </a:rPr>
              <a:t>Κατάσταση τεμαχίων με προβλήματα-</a:t>
            </a:r>
            <a:r>
              <a:rPr lang="el-GR" sz="1700" dirty="0" err="1" smtClean="0">
                <a:latin typeface="Calibri" pitchFamily="34" charset="0"/>
                <a:cs typeface="Calibri" pitchFamily="34" charset="0"/>
              </a:rPr>
              <a:t>διπλοαιτούμενα)</a:t>
            </a:r>
            <a:r>
              <a:rPr lang="el-GR" sz="1700" dirty="0" smtClean="0">
                <a:latin typeface="Calibri" pitchFamily="34" charset="0"/>
                <a:cs typeface="Calibri" pitchFamily="34" charset="0"/>
              </a:rPr>
              <a:t>, διατηρεί το δικαίωμα υποβολής αιτήματος επανεξέτασης εντός </a:t>
            </a:r>
            <a:r>
              <a:rPr lang="el-GR" sz="1700" b="1" i="1" dirty="0" smtClean="0">
                <a:latin typeface="Calibri" pitchFamily="34" charset="0"/>
                <a:cs typeface="Calibri" pitchFamily="34" charset="0"/>
              </a:rPr>
              <a:t>20 ημερολογιακών </a:t>
            </a:r>
            <a:r>
              <a:rPr lang="el-GR" sz="1700" dirty="0" smtClean="0">
                <a:latin typeface="Calibri" pitchFamily="34" charset="0"/>
                <a:cs typeface="Calibri" pitchFamily="34" charset="0"/>
              </a:rPr>
              <a:t> ημερών από την ημερομηνία που αναγράφεται στην κατάσταση. Οποιοδήποτε αίτημα επανεξέτασης υποβληθεί εκτός της πιο πάνω περιόδου δεν θα λαμβάνεται </a:t>
            </a:r>
            <a:r>
              <a:rPr lang="el-GR" sz="1700" dirty="0" err="1" smtClean="0">
                <a:latin typeface="Calibri" pitchFamily="34" charset="0"/>
                <a:cs typeface="Calibri" pitchFamily="34" charset="0"/>
              </a:rPr>
              <a:t>υπόψην</a:t>
            </a:r>
            <a:r>
              <a:rPr lang="el-GR" sz="1700" dirty="0" smtClean="0">
                <a:latin typeface="Calibri" pitchFamily="34" charset="0"/>
                <a:cs typeface="Calibri" pitchFamily="34" charset="0"/>
              </a:rPr>
              <a:t>.</a:t>
            </a:r>
            <a:endParaRPr lang="en-US" sz="1700" dirty="0">
              <a:latin typeface="Calibri" pitchFamily="34" charset="0"/>
              <a:cs typeface="Calibri" pitchFamily="34" charset="0"/>
            </a:endParaRPr>
          </a:p>
        </p:txBody>
      </p:sp>
      <p:pic>
        <p:nvPicPr>
          <p:cNvPr id="12" name="Picture 11" descr="http://t2.gstatic.com/images?q=tbn:ANd9GcRq-Vxo8fQfnvdn2bnhKvgjb00_T1yqkwQvZ_o9bDnEHeEj_D2prg">
            <a:hlinkClick r:id="rId3"/>
          </p:cNvPr>
          <p:cNvPicPr/>
          <p:nvPr/>
        </p:nvPicPr>
        <p:blipFill>
          <a:blip r:embed="rId4" cstate="print"/>
          <a:srcRect/>
          <a:stretch>
            <a:fillRect/>
          </a:stretch>
        </p:blipFill>
        <p:spPr bwMode="auto">
          <a:xfrm>
            <a:off x="107504" y="1268760"/>
            <a:ext cx="612576" cy="432048"/>
          </a:xfrm>
          <a:prstGeom prst="rect">
            <a:avLst/>
          </a:prstGeom>
          <a:noFill/>
          <a:ln w="9525">
            <a:noFill/>
            <a:miter lim="800000"/>
            <a:headEnd/>
            <a:tailEnd/>
          </a:ln>
        </p:spPr>
      </p:pic>
      <p:sp>
        <p:nvSpPr>
          <p:cNvPr id="13" name="Rectangle 12"/>
          <p:cNvSpPr/>
          <p:nvPr/>
        </p:nvSpPr>
        <p:spPr>
          <a:xfrm>
            <a:off x="755576" y="2996952"/>
            <a:ext cx="7920880" cy="1938992"/>
          </a:xfrm>
          <a:prstGeom prst="rect">
            <a:avLst/>
          </a:prstGeom>
        </p:spPr>
        <p:txBody>
          <a:bodyPr wrap="square">
            <a:spAutoFit/>
          </a:bodyPr>
          <a:lstStyle/>
          <a:p>
            <a:pPr algn="just"/>
            <a:r>
              <a:rPr lang="el-GR" sz="1700" dirty="0" smtClean="0">
                <a:latin typeface="Calibri" pitchFamily="34" charset="0"/>
                <a:cs typeface="Calibri" pitchFamily="34" charset="0"/>
              </a:rPr>
              <a:t>Για την υποβολή αιτήματος επανεξέτασης </a:t>
            </a:r>
            <a:r>
              <a:rPr lang="el-GR" sz="1700" b="1" dirty="0" smtClean="0">
                <a:latin typeface="Calibri" pitchFamily="34" charset="0"/>
                <a:cs typeface="Calibri" pitchFamily="34" charset="0"/>
              </a:rPr>
              <a:t>ο</a:t>
            </a:r>
            <a:r>
              <a:rPr lang="el-GR" sz="1700" dirty="0" smtClean="0">
                <a:latin typeface="Calibri" pitchFamily="34" charset="0"/>
                <a:cs typeface="Calibri" pitchFamily="34" charset="0"/>
              </a:rPr>
              <a:t> </a:t>
            </a:r>
            <a:r>
              <a:rPr lang="el-GR" sz="1700" b="1" dirty="0" smtClean="0">
                <a:latin typeface="Calibri" pitchFamily="34" charset="0"/>
                <a:cs typeface="Calibri" pitchFamily="34" charset="0"/>
              </a:rPr>
              <a:t>αιτητής</a:t>
            </a:r>
            <a:r>
              <a:rPr lang="el-GR" sz="1700" dirty="0" smtClean="0">
                <a:latin typeface="Calibri" pitchFamily="34" charset="0"/>
                <a:cs typeface="Calibri" pitchFamily="34" charset="0"/>
              </a:rPr>
              <a:t> </a:t>
            </a:r>
            <a:r>
              <a:rPr lang="el-GR" sz="1700" b="1" dirty="0" smtClean="0">
                <a:latin typeface="Calibri" pitchFamily="34" charset="0"/>
                <a:cs typeface="Calibri" pitchFamily="34" charset="0"/>
              </a:rPr>
              <a:t>ή ο</a:t>
            </a:r>
            <a:r>
              <a:rPr lang="el-GR" sz="1700" dirty="0" smtClean="0">
                <a:latin typeface="Calibri" pitchFamily="34" charset="0"/>
                <a:cs typeface="Calibri" pitchFamily="34" charset="0"/>
              </a:rPr>
              <a:t> </a:t>
            </a:r>
            <a:r>
              <a:rPr lang="el-GR" sz="1700" b="1" dirty="0" smtClean="0">
                <a:latin typeface="Calibri" pitchFamily="34" charset="0"/>
                <a:cs typeface="Calibri" pitchFamily="34" charset="0"/>
              </a:rPr>
              <a:t>σύμβουλος</a:t>
            </a:r>
            <a:r>
              <a:rPr lang="el-GR" sz="1700" dirty="0" smtClean="0">
                <a:latin typeface="Calibri" pitchFamily="34" charset="0"/>
                <a:cs typeface="Calibri" pitchFamily="34" charset="0"/>
              </a:rPr>
              <a:t> θα πρέπει να επισκεφθεί οποιοδήποτε Επαρχιακό Γραφείο του ΚΟΑΠ, όπου μπορεί να ενημερώσει για την πρόθεση του να ζητήσει επανεξέταση των αποτελεσμάτων των ελέγχων που έχουν διενεργηθεί. Η υποβολή αιτήματος επανεξέτασης σχετικά με αποτελέσματα ελέγχων επιτρέπεται μόνο με τη συμπλήρωση ειδικού εντύπου που θα προμηθευτεί κατά την επίσκεψη του στον ΚΟΑΠ.</a:t>
            </a:r>
          </a:p>
          <a:p>
            <a:pPr algn="just"/>
            <a:endParaRPr lang="el-GR" dirty="0" smtClean="0"/>
          </a:p>
        </p:txBody>
      </p:sp>
      <p:pic>
        <p:nvPicPr>
          <p:cNvPr id="14" name="Picture 13" descr="http://t2.gstatic.com/images?q=tbn:ANd9GcRq-Vxo8fQfnvdn2bnhKvgjb00_T1yqkwQvZ_o9bDnEHeEj_D2prg">
            <a:hlinkClick r:id="rId3"/>
          </p:cNvPr>
          <p:cNvPicPr/>
          <p:nvPr/>
        </p:nvPicPr>
        <p:blipFill>
          <a:blip r:embed="rId4" cstate="print"/>
          <a:srcRect/>
          <a:stretch>
            <a:fillRect/>
          </a:stretch>
        </p:blipFill>
        <p:spPr bwMode="auto">
          <a:xfrm>
            <a:off x="251520" y="2996952"/>
            <a:ext cx="612576" cy="432048"/>
          </a:xfrm>
          <a:prstGeom prst="rect">
            <a:avLst/>
          </a:prstGeom>
          <a:noFill/>
          <a:ln w="9525">
            <a:noFill/>
            <a:miter lim="800000"/>
            <a:headEnd/>
            <a:tailEnd/>
          </a:ln>
        </p:spPr>
      </p:pic>
      <p:sp>
        <p:nvSpPr>
          <p:cNvPr id="15" name="Rectangle 14"/>
          <p:cNvSpPr/>
          <p:nvPr/>
        </p:nvSpPr>
        <p:spPr>
          <a:xfrm>
            <a:off x="611560" y="4941168"/>
            <a:ext cx="799288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l-GR" b="1" dirty="0" smtClean="0">
                <a:solidFill>
                  <a:srgbClr val="FF0000"/>
                </a:solidFill>
                <a:latin typeface="Calibri" pitchFamily="34" charset="0"/>
                <a:cs typeface="Calibri" pitchFamily="34" charset="0"/>
              </a:rPr>
              <a:t>Σε περίπτωση που ο σύμβουλος προτίθεται να συμπληρώσει το έντυπο επανεξέτασης θα πρέπει να συμπληρώσει ειδικό έντυπο εξουσιοδότησης και να το παρουσιάσει κατά την επίσκεψη του στο Επαρχιακό Γραφείο του ΚΟΑΠ.</a:t>
            </a:r>
            <a:endParaRPr lang="en-US"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a:bodyPr>
          <a:lstStyle/>
          <a:p>
            <a:pPr algn="ctr"/>
            <a:r>
              <a:rPr lang="el-GR" sz="3200" b="1" dirty="0" smtClean="0">
                <a:solidFill>
                  <a:schemeClr val="tx1">
                    <a:lumMod val="75000"/>
                    <a:lumOff val="25000"/>
                  </a:schemeClr>
                </a:solidFill>
                <a:latin typeface="Calibri" pitchFamily="34" charset="0"/>
              </a:rPr>
              <a:t>ΑΙΤΗΜΑΤΑ ΕΠΑΝΕΞΕΤΑΣΗΣ</a:t>
            </a:r>
            <a:endParaRPr lang="el-GR" sz="3100" b="1" dirty="0">
              <a:solidFill>
                <a:schemeClr val="tx1">
                  <a:lumMod val="75000"/>
                  <a:lumOff val="25000"/>
                </a:schemeClr>
              </a:solidFill>
              <a:latin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539553" y="1124745"/>
            <a:ext cx="813690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b="1" dirty="0" smtClean="0">
                <a:latin typeface="Calibri" pitchFamily="34" charset="0"/>
                <a:cs typeface="Calibri" pitchFamily="34" charset="0"/>
              </a:rPr>
              <a:t>Έντυπο Αιτήματος Επανεξέτασης</a:t>
            </a:r>
          </a:p>
        </p:txBody>
      </p:sp>
      <p:pic>
        <p:nvPicPr>
          <p:cNvPr id="6148" name="Picture 4"/>
          <p:cNvPicPr>
            <a:picLocks noChangeAspect="1" noChangeArrowheads="1"/>
          </p:cNvPicPr>
          <p:nvPr/>
        </p:nvPicPr>
        <p:blipFill>
          <a:blip r:embed="rId3" cstate="print"/>
          <a:srcRect/>
          <a:stretch>
            <a:fillRect/>
          </a:stretch>
        </p:blipFill>
        <p:spPr bwMode="auto">
          <a:xfrm>
            <a:off x="683568" y="1844824"/>
            <a:ext cx="7680350" cy="4403972"/>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827584" y="3861048"/>
            <a:ext cx="6912768"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1691680" y="3861048"/>
            <a:ext cx="4824536" cy="369332"/>
          </a:xfrm>
          <a:prstGeom prst="rect">
            <a:avLst/>
          </a:prstGeom>
          <a:noFill/>
        </p:spPr>
        <p:txBody>
          <a:bodyPr wrap="square" rtlCol="0">
            <a:spAutoFit/>
          </a:bodyPr>
          <a:lstStyle/>
          <a:p>
            <a:r>
              <a:rPr lang="el-GR" b="1" dirty="0" smtClean="0">
                <a:solidFill>
                  <a:srgbClr val="FF0000"/>
                </a:solidFill>
              </a:rPr>
              <a:t>Εδώ αναγράφεται ο λόγος επανεξέτασης.</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b="1" dirty="0" smtClean="0">
                <a:solidFill>
                  <a:schemeClr val="tx1"/>
                </a:solidFill>
                <a:latin typeface="Calibri" pitchFamily="34" charset="0"/>
                <a:cs typeface="Calibri" pitchFamily="34" charset="0"/>
              </a:rPr>
              <a:t>ΜΕΡΟΣ Δ΄</a:t>
            </a:r>
            <a:endParaRPr lang="el-GR" sz="54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971600" y="1772816"/>
            <a:ext cx="7772400" cy="3061320"/>
          </a:xfrm>
          <a:solidFill>
            <a:srgbClr val="FFCC00"/>
          </a:solidFill>
        </p:spPr>
        <p:txBody>
          <a:bodyPr>
            <a:normAutofit/>
          </a:bodyPr>
          <a:lstStyle/>
          <a:p>
            <a:pPr algn="ctr">
              <a:buNone/>
            </a:pPr>
            <a:endParaRPr lang="el-GR" sz="4000" b="1" dirty="0" smtClean="0">
              <a:latin typeface="Calibri" pitchFamily="34" charset="0"/>
              <a:cs typeface="Calibri" pitchFamily="34" charset="0"/>
            </a:endParaRPr>
          </a:p>
          <a:p>
            <a:pPr algn="ctr">
              <a:buNone/>
            </a:pPr>
            <a:r>
              <a:rPr lang="el-GR" sz="4000" b="1" dirty="0" smtClean="0">
                <a:latin typeface="Calibri" pitchFamily="34" charset="0"/>
              </a:rPr>
              <a:t>ΑΙΤΗΜΑΤΑ ΕΠΑΝΕΞΕΤΑΣΗΣ</a:t>
            </a:r>
            <a:endParaRPr lang="el-GR" sz="3800" b="1" dirty="0" smtClean="0">
              <a:latin typeface="Calibri" pitchFamily="34" charset="0"/>
            </a:endParaRPr>
          </a:p>
        </p:txBody>
      </p:sp>
      <p:sp>
        <p:nvSpPr>
          <p:cNvPr id="4" name="Content Placeholder 2"/>
          <p:cNvSpPr txBox="1">
            <a:spLocks/>
          </p:cNvSpPr>
          <p:nvPr/>
        </p:nvSpPr>
        <p:spPr>
          <a:xfrm>
            <a:off x="899592" y="1772816"/>
            <a:ext cx="7772400" cy="3061320"/>
          </a:xfrm>
          <a:prstGeom prst="rect">
            <a:avLst/>
          </a:prstGeom>
          <a:solidFill>
            <a:srgbClr val="99CC00"/>
          </a:solidFill>
        </p:spPr>
        <p:txBody>
          <a:bodyPr vert="horz">
            <a:norm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l-GR" sz="2600" b="1" i="0" u="none" strike="noStrike" kern="1200" cap="none" spc="0" normalizeH="0" baseline="0" noProof="0" dirty="0" smtClean="0">
                <a:ln>
                  <a:noFill/>
                </a:ln>
                <a:solidFill>
                  <a:schemeClr val="tx1"/>
                </a:solidFill>
                <a:effectLst/>
                <a:uLnTx/>
                <a:uFillTx/>
                <a:latin typeface="Calibri" pitchFamily="34" charset="0"/>
                <a:cs typeface="Calibri" pitchFamily="34" charset="0"/>
              </a:rPr>
              <a:t>ΑΝΑΛΥΤΙΚΗ ΚΑΤΑΣΤΑΣΗ ΠΛΗΡΩΜΩΝ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a:bodyPr>
          <a:lstStyle/>
          <a:p>
            <a:pPr marL="274320" lvl="0" indent="-274320">
              <a:spcBef>
                <a:spcPts val="580"/>
              </a:spcBef>
              <a:defRPr/>
            </a:pPr>
            <a:r>
              <a:rPr lang="el-GR" sz="2200" dirty="0" smtClean="0">
                <a:solidFill>
                  <a:schemeClr val="tx1"/>
                </a:solidFill>
              </a:rPr>
              <a:t>             </a:t>
            </a:r>
            <a:r>
              <a:rPr lang="el-GR" sz="2200" b="1" dirty="0" smtClean="0">
                <a:solidFill>
                  <a:schemeClr val="tx1">
                    <a:lumMod val="75000"/>
                    <a:lumOff val="25000"/>
                  </a:schemeClr>
                </a:solidFill>
                <a:latin typeface="Calibri" pitchFamily="34" charset="0"/>
              </a:rPr>
              <a:t>ΑΝΑΛΥΤΙΚΗ ΚΑΤΑΣΤΑΣΗ ΠΛΗΡΩΜΩΝ ΣΧΕΔΙΟΥ ΕΚΤΑΡΙΚΩΝ 	ΕΠΙΔΟΤΗΣΕΩΝ ΚΑΙ ΜΕΤΡΟΥ 2.1</a:t>
            </a: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899592" y="1412776"/>
            <a:ext cx="7704856" cy="470898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l-GR" sz="2000" b="1" dirty="0" smtClean="0">
                <a:solidFill>
                  <a:schemeClr val="tx1"/>
                </a:solidFill>
                <a:latin typeface="Calibri" pitchFamily="34" charset="0"/>
                <a:cs typeface="Calibri" pitchFamily="34" charset="0"/>
              </a:rPr>
              <a:t>Καταστάσεις Πληρωμής:</a:t>
            </a:r>
          </a:p>
          <a:p>
            <a:endParaRPr lang="el-GR" b="1" dirty="0" smtClean="0">
              <a:solidFill>
                <a:schemeClr val="tx1"/>
              </a:solidFill>
              <a:latin typeface="Calibri" pitchFamily="34" charset="0"/>
              <a:cs typeface="Calibri" pitchFamily="34" charset="0"/>
            </a:endParaRPr>
          </a:p>
          <a:p>
            <a:pPr algn="just">
              <a:buFont typeface="Wingdings" pitchFamily="2" charset="2"/>
              <a:buChar char="Ø"/>
            </a:pPr>
            <a:r>
              <a:rPr lang="el-GR" b="1" dirty="0" smtClean="0">
                <a:solidFill>
                  <a:schemeClr val="tx1"/>
                </a:solidFill>
                <a:latin typeface="Calibri" pitchFamily="34" charset="0"/>
                <a:cs typeface="Calibri" pitchFamily="34" charset="0"/>
              </a:rPr>
              <a:t> </a:t>
            </a:r>
            <a:r>
              <a:rPr lang="el-GR" sz="1600" b="1" dirty="0" smtClean="0">
                <a:solidFill>
                  <a:schemeClr val="tx1"/>
                </a:solidFill>
                <a:latin typeface="Calibri" pitchFamily="34" charset="0"/>
                <a:cs typeface="Calibri" pitchFamily="34" charset="0"/>
              </a:rPr>
              <a:t>Παρουσιάζουν το ποσό πληρωμής ανά Σχέδιο / Μέτρο που εγκρίθηκε προς τον αιτητή καθώς και τυχόν αποκοπές. Ενδέχεται να κοινοποιηθούν στους αιτητές πριν από την πληρωμή.</a:t>
            </a:r>
          </a:p>
          <a:p>
            <a:pPr algn="just"/>
            <a:endParaRPr lang="el-GR" sz="1600" b="1" dirty="0" smtClean="0">
              <a:solidFill>
                <a:schemeClr val="tx1"/>
              </a:solidFill>
              <a:latin typeface="Calibri" pitchFamily="34" charset="0"/>
              <a:cs typeface="Calibri" pitchFamily="34" charset="0"/>
            </a:endParaRPr>
          </a:p>
          <a:p>
            <a:pPr algn="just">
              <a:buFont typeface="Wingdings" pitchFamily="2" charset="2"/>
              <a:buChar char="Ø"/>
            </a:pPr>
            <a:r>
              <a:rPr lang="el-GR" sz="1600" b="1" dirty="0" smtClean="0">
                <a:solidFill>
                  <a:schemeClr val="tx1"/>
                </a:solidFill>
                <a:latin typeface="Calibri" pitchFamily="34" charset="0"/>
                <a:cs typeface="Calibri" pitchFamily="34" charset="0"/>
              </a:rPr>
              <a:t> Δημιουργούνται για ΟΛΕΣ τις αιτήσεις</a:t>
            </a:r>
          </a:p>
          <a:p>
            <a:pPr algn="just"/>
            <a:endParaRPr lang="el-GR" sz="1600" b="1" dirty="0" smtClean="0">
              <a:solidFill>
                <a:schemeClr val="tx1"/>
              </a:solidFill>
              <a:latin typeface="Calibri" pitchFamily="34" charset="0"/>
              <a:cs typeface="Calibri" pitchFamily="34" charset="0"/>
            </a:endParaRPr>
          </a:p>
          <a:p>
            <a:pPr algn="just">
              <a:buFont typeface="Wingdings" pitchFamily="2" charset="2"/>
              <a:buChar char="Ø"/>
            </a:pPr>
            <a:r>
              <a:rPr lang="el-GR" sz="1600" b="1" dirty="0" smtClean="0">
                <a:solidFill>
                  <a:schemeClr val="tx1"/>
                </a:solidFill>
                <a:latin typeface="Calibri" pitchFamily="34" charset="0"/>
                <a:cs typeface="Calibri" pitchFamily="34" charset="0"/>
              </a:rPr>
              <a:t> Αναμένεται να αναρτηθούν στο σύστημα ηλεκτρονικής υποβολής αιτήσεων (σε αντίθεση με τα προηγούμενα χρόνια που αποστέλλονταν στους αιτητές ταχυδρομικώς)</a:t>
            </a:r>
          </a:p>
          <a:p>
            <a:pPr algn="just">
              <a:buFont typeface="Wingdings" pitchFamily="2" charset="2"/>
              <a:buChar char="Ø"/>
            </a:pPr>
            <a:endParaRPr lang="el-GR" sz="1600" b="1" dirty="0" smtClean="0">
              <a:solidFill>
                <a:schemeClr val="tx1"/>
              </a:solidFill>
              <a:latin typeface="Calibri" pitchFamily="34" charset="0"/>
              <a:cs typeface="Calibri" pitchFamily="34" charset="0"/>
            </a:endParaRPr>
          </a:p>
          <a:p>
            <a:pPr algn="just">
              <a:buFont typeface="Wingdings" pitchFamily="2" charset="2"/>
              <a:buChar char="Ø"/>
            </a:pPr>
            <a:r>
              <a:rPr lang="el-GR" sz="1600" b="1" dirty="0" smtClean="0">
                <a:solidFill>
                  <a:schemeClr val="tx1"/>
                </a:solidFill>
                <a:latin typeface="Calibri" pitchFamily="34" charset="0"/>
                <a:cs typeface="Calibri" pitchFamily="34" charset="0"/>
              </a:rPr>
              <a:t> Η κοινοποίηση της ανάρτησης τους στο σύστημα ηλεκτρονικής υποβολής αιτήσεων θα γίνει με ανάλογο τρόπο όπως την αναλυτική κατάσταση τεμαχίων</a:t>
            </a:r>
          </a:p>
          <a:p>
            <a:pPr algn="just">
              <a:buFont typeface="Wingdings" pitchFamily="2" charset="2"/>
              <a:buChar char="Ø"/>
            </a:pPr>
            <a:endParaRPr lang="el-GR" sz="1600" b="1" dirty="0" smtClean="0">
              <a:solidFill>
                <a:schemeClr val="tx1"/>
              </a:solidFill>
              <a:latin typeface="Calibri" pitchFamily="34" charset="0"/>
              <a:cs typeface="Calibri" pitchFamily="34" charset="0"/>
            </a:endParaRPr>
          </a:p>
          <a:p>
            <a:pPr algn="just">
              <a:buFont typeface="Wingdings" pitchFamily="2" charset="2"/>
              <a:buChar char="Ø"/>
            </a:pPr>
            <a:r>
              <a:rPr lang="el-GR" sz="1600" b="1" dirty="0" smtClean="0">
                <a:solidFill>
                  <a:schemeClr val="tx1"/>
                </a:solidFill>
                <a:latin typeface="Calibri" pitchFamily="34" charset="0"/>
                <a:cs typeface="Calibri" pitchFamily="34" charset="0"/>
              </a:rPr>
              <a:t> Παρέχεται δικαίωμα υποβολής ένστασης όσον αφορά τα ποσά που πρόκειται να καταβληθούν στον αιτητή. Η προθεσμία για υποβολή ένστασης είναι 21 ημερολογιακές ημέρες από την ημερομηνία της κατάστασης πληρωμής.</a:t>
            </a:r>
            <a:endParaRPr lang="el-GR" b="1" dirty="0" smtClean="0">
              <a:solidFill>
                <a:schemeClr val="tx1"/>
              </a:solidFill>
              <a:latin typeface="Calibri" pitchFamily="34" charset="0"/>
              <a:cs typeface="Calibri" pitchFamily="34" charset="0"/>
            </a:endParaRPr>
          </a:p>
          <a:p>
            <a:pPr algn="just"/>
            <a:endParaRPr lang="el-GR" b="1" dirty="0" smtClean="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136904" cy="6048672"/>
          </a:xfrm>
        </p:spPr>
        <p:style>
          <a:lnRef idx="0">
            <a:scrgbClr r="0" g="0" b="0"/>
          </a:lnRef>
          <a:fillRef idx="1002">
            <a:schemeClr val="lt1"/>
          </a:fillRef>
          <a:effectRef idx="0">
            <a:scrgbClr r="0" g="0" b="0"/>
          </a:effectRef>
          <a:fontRef idx="major"/>
        </p:style>
        <p:txBody>
          <a:bodyPr>
            <a:normAutofit/>
          </a:bodyPr>
          <a:lstStyle/>
          <a:p>
            <a:pPr>
              <a:buNone/>
            </a:pPr>
            <a:endParaRPr lang="el-GR" sz="1800" dirty="0" smtClean="0">
              <a:latin typeface="+mj-lt"/>
            </a:endParaRPr>
          </a:p>
          <a:p>
            <a:pPr>
              <a:buNone/>
            </a:pPr>
            <a:endParaRPr lang="el-GR" sz="1800" dirty="0" smtClean="0">
              <a:latin typeface="+mj-lt"/>
            </a:endParaRPr>
          </a:p>
          <a:p>
            <a:pPr>
              <a:buNone/>
            </a:pPr>
            <a:endParaRPr lang="el-GR" sz="1800" dirty="0">
              <a:latin typeface="+mj-lt"/>
            </a:endParaRPr>
          </a:p>
        </p:txBody>
      </p:sp>
      <p:pic>
        <p:nvPicPr>
          <p:cNvPr id="6" name="Picture 3"/>
          <p:cNvPicPr>
            <a:picLocks noChangeAspect="1"/>
          </p:cNvPicPr>
          <p:nvPr/>
        </p:nvPicPr>
        <p:blipFill>
          <a:blip r:embed="rId2" cstate="print"/>
          <a:srcRect/>
          <a:stretch>
            <a:fillRect/>
          </a:stretch>
        </p:blipFill>
        <p:spPr bwMode="auto">
          <a:xfrm>
            <a:off x="-449263" y="-26988"/>
            <a:ext cx="9593263" cy="6884988"/>
          </a:xfrm>
          <a:prstGeom prst="rect">
            <a:avLst/>
          </a:prstGeom>
          <a:noFill/>
          <a:ln w="9525">
            <a:noFill/>
            <a:miter lim="800000"/>
            <a:headEnd/>
            <a:tailEnd/>
          </a:ln>
        </p:spPr>
      </p:pic>
      <p:sp>
        <p:nvSpPr>
          <p:cNvPr id="7" name="TextBox 6"/>
          <p:cNvSpPr txBox="1">
            <a:spLocks noChangeArrowheads="1"/>
          </p:cNvSpPr>
          <p:nvPr/>
        </p:nvSpPr>
        <p:spPr bwMode="auto">
          <a:xfrm>
            <a:off x="2306638" y="2636838"/>
            <a:ext cx="184731" cy="769441"/>
          </a:xfrm>
          <a:prstGeom prst="rect">
            <a:avLst/>
          </a:prstGeom>
          <a:noFill/>
          <a:ln w="9525">
            <a:noFill/>
            <a:miter lim="800000"/>
            <a:headEnd/>
            <a:tailEnd/>
          </a:ln>
        </p:spPr>
        <p:txBody>
          <a:bodyPr wrap="none">
            <a:spAutoFit/>
          </a:bodyPr>
          <a:lstStyle/>
          <a:p>
            <a:endParaRPr lang="en-GB" sz="4400" b="1" dirty="0"/>
          </a:p>
        </p:txBody>
      </p:sp>
      <p:sp>
        <p:nvSpPr>
          <p:cNvPr id="8" name="TextBox 7"/>
          <p:cNvSpPr txBox="1"/>
          <p:nvPr/>
        </p:nvSpPr>
        <p:spPr>
          <a:xfrm>
            <a:off x="1835696" y="1268760"/>
            <a:ext cx="5760640" cy="3816429"/>
          </a:xfrm>
          <a:prstGeom prst="rect">
            <a:avLst/>
          </a:prstGeom>
          <a:noFill/>
        </p:spPr>
        <p:txBody>
          <a:bodyPr wrap="square" rtlCol="0">
            <a:spAutoFit/>
          </a:bodyPr>
          <a:lstStyle/>
          <a:p>
            <a:pPr algn="ctr">
              <a:buNone/>
            </a:pPr>
            <a:endParaRPr lang="en-US" b="1" dirty="0" smtClean="0">
              <a:latin typeface="Calibri" pitchFamily="34" charset="0"/>
              <a:cs typeface="Calibri" pitchFamily="34" charset="0"/>
            </a:endParaRPr>
          </a:p>
          <a:p>
            <a:pPr>
              <a:buNone/>
            </a:pPr>
            <a:r>
              <a:rPr lang="el-GR" sz="2400" dirty="0" smtClean="0">
                <a:latin typeface="Calibri" pitchFamily="34" charset="0"/>
                <a:cs typeface="Calibri" pitchFamily="34" charset="0"/>
              </a:rPr>
              <a:t>	        </a:t>
            </a:r>
            <a:endParaRPr lang="en-US" sz="2400" dirty="0" smtClean="0">
              <a:latin typeface="Calibri" pitchFamily="34" charset="0"/>
              <a:cs typeface="Calibri" pitchFamily="34" charset="0"/>
            </a:endParaRPr>
          </a:p>
          <a:p>
            <a:endParaRPr lang="en-US" sz="1600" dirty="0" smtClean="0">
              <a:latin typeface="Calibri" pitchFamily="34" charset="0"/>
              <a:cs typeface="Calibri" pitchFamily="34" charset="0"/>
            </a:endParaRPr>
          </a:p>
          <a:p>
            <a:pPr algn="ctr"/>
            <a:r>
              <a:rPr lang="el-GR" sz="1600" i="1" dirty="0" err="1" smtClean="0">
                <a:latin typeface="Calibri" pitchFamily="34" charset="0"/>
                <a:cs typeface="Calibri" pitchFamily="34" charset="0"/>
              </a:rPr>
              <a:t>Παγκύπρια</a:t>
            </a:r>
            <a:r>
              <a:rPr lang="el-GR" sz="1600" i="1" dirty="0" smtClean="0">
                <a:latin typeface="Calibri" pitchFamily="34" charset="0"/>
                <a:cs typeface="Calibri" pitchFamily="34" charset="0"/>
              </a:rPr>
              <a:t> Τηλεφωνική Γραμμή Εξυπηρέτησης του Αγρότη </a:t>
            </a:r>
            <a:r>
              <a:rPr lang="el-GR" sz="1600" b="1" i="1" dirty="0" smtClean="0">
                <a:latin typeface="Calibri" pitchFamily="34" charset="0"/>
                <a:cs typeface="Calibri" pitchFamily="34" charset="0"/>
              </a:rPr>
              <a:t>: </a:t>
            </a:r>
            <a:r>
              <a:rPr lang="el-GR" sz="1600" b="1" i="1" dirty="0" smtClean="0">
                <a:solidFill>
                  <a:srgbClr val="0070C0"/>
                </a:solidFill>
                <a:latin typeface="Calibri" pitchFamily="34" charset="0"/>
                <a:cs typeface="Calibri" pitchFamily="34" charset="0"/>
              </a:rPr>
              <a:t>77771999</a:t>
            </a:r>
            <a:r>
              <a:rPr lang="el-GR" sz="1600" i="1" dirty="0" smtClean="0"/>
              <a:t/>
            </a:r>
            <a:br>
              <a:rPr lang="el-GR" sz="1600" i="1" dirty="0" smtClean="0"/>
            </a:br>
            <a:r>
              <a:rPr lang="el-GR" sz="1600" i="1" dirty="0" smtClean="0">
                <a:latin typeface="Calibri" pitchFamily="34" charset="0"/>
                <a:cs typeface="Calibri" pitchFamily="34" charset="0"/>
              </a:rPr>
              <a:t/>
            </a:r>
            <a:br>
              <a:rPr lang="el-GR" sz="1600" i="1" dirty="0" smtClean="0">
                <a:latin typeface="Calibri" pitchFamily="34" charset="0"/>
                <a:cs typeface="Calibri" pitchFamily="34" charset="0"/>
              </a:rPr>
            </a:br>
            <a:r>
              <a:rPr lang="el-GR" sz="1600" i="1" dirty="0" smtClean="0">
                <a:latin typeface="Calibri" pitchFamily="34" charset="0"/>
                <a:cs typeface="Calibri" pitchFamily="34" charset="0"/>
              </a:rPr>
              <a:t>Ηλεκτρονική Διεύθυνση Επικοινωνίας:</a:t>
            </a:r>
            <a:r>
              <a:rPr lang="el-GR" sz="1600" b="1" i="1" dirty="0" smtClean="0">
                <a:latin typeface="Calibri" pitchFamily="34" charset="0"/>
                <a:cs typeface="Calibri" pitchFamily="34" charset="0"/>
              </a:rPr>
              <a:t> </a:t>
            </a:r>
            <a:r>
              <a:rPr lang="en-US" sz="1600" b="1" i="1" dirty="0" smtClean="0">
                <a:solidFill>
                  <a:srgbClr val="0070C0"/>
                </a:solidFill>
                <a:latin typeface="Calibri" pitchFamily="34" charset="0"/>
                <a:cs typeface="Calibri" pitchFamily="34" charset="0"/>
              </a:rPr>
              <a:t>info@capo.gov.cy</a:t>
            </a:r>
            <a:r>
              <a:rPr lang="el-GR" sz="1600" b="1" i="1" dirty="0" smtClean="0">
                <a:solidFill>
                  <a:srgbClr val="0070C0"/>
                </a:solidFill>
                <a:latin typeface="Calibri" pitchFamily="34" charset="0"/>
                <a:cs typeface="Calibri" pitchFamily="34" charset="0"/>
              </a:rPr>
              <a:t> </a:t>
            </a:r>
          </a:p>
          <a:p>
            <a:endParaRPr lang="el-GR" sz="1600" dirty="0" smtClean="0">
              <a:latin typeface="Calibri" pitchFamily="34" charset="0"/>
              <a:cs typeface="Calibri" pitchFamily="34" charset="0"/>
            </a:endParaRPr>
          </a:p>
          <a:p>
            <a:pPr algn="ctr"/>
            <a:r>
              <a:rPr lang="el-GR" sz="1600" dirty="0" smtClean="0">
                <a:latin typeface="Calibri" pitchFamily="34" charset="0"/>
                <a:cs typeface="Calibri" pitchFamily="34" charset="0"/>
              </a:rPr>
              <a:t>Για περισσότερες πληροφορίες και το υλικό της παρουσίασης μπορείτε να επισκεφτείτε την</a:t>
            </a:r>
          </a:p>
          <a:p>
            <a:pPr algn="ctr"/>
            <a:r>
              <a:rPr lang="el-GR" sz="1600" dirty="0" smtClean="0">
                <a:latin typeface="Calibri" pitchFamily="34" charset="0"/>
                <a:cs typeface="Calibri" pitchFamily="34" charset="0"/>
              </a:rPr>
              <a:t>ιστοσελίδα </a:t>
            </a:r>
            <a:endParaRPr lang="el-GR" sz="1600" b="1" dirty="0" smtClean="0">
              <a:latin typeface="Calibri" pitchFamily="34" charset="0"/>
              <a:cs typeface="Calibri" pitchFamily="34" charset="0"/>
            </a:endParaRPr>
          </a:p>
          <a:p>
            <a:pPr algn="ctr">
              <a:buNone/>
            </a:pPr>
            <a:endParaRPr lang="el-GR" sz="1600" b="1" dirty="0" smtClean="0">
              <a:latin typeface="Calibri" pitchFamily="34" charset="0"/>
              <a:cs typeface="Calibri" pitchFamily="34" charset="0"/>
            </a:endParaRPr>
          </a:p>
          <a:p>
            <a:pPr algn="ctr"/>
            <a:r>
              <a:rPr lang="en-US" sz="3200" b="1" u="sng" dirty="0" smtClean="0">
                <a:solidFill>
                  <a:srgbClr val="0070C0"/>
                </a:solidFill>
                <a:latin typeface="Calibri" pitchFamily="34" charset="0"/>
                <a:cs typeface="Calibri" pitchFamily="34" charset="0"/>
              </a:rPr>
              <a:t>http://www.capo.gov.cy</a:t>
            </a:r>
            <a:r>
              <a:rPr lang="el-GR" sz="3200" b="1" dirty="0" smtClean="0">
                <a:solidFill>
                  <a:srgbClr val="0070C0"/>
                </a:solidFill>
                <a:latin typeface="Calibri" pitchFamily="34" charset="0"/>
                <a:cs typeface="Calibri" pitchFamily="34" charset="0"/>
              </a:rPr>
              <a:t> </a:t>
            </a:r>
          </a:p>
          <a:p>
            <a:endParaRPr lang="el-GR" sz="800" b="1" u="sng" dirty="0" smtClean="0">
              <a:latin typeface="Calibri" pitchFamily="34" charset="0"/>
              <a:cs typeface="Calibri" pitchFamily="34" charset="0"/>
            </a:endParaRPr>
          </a:p>
        </p:txBody>
      </p:sp>
      <p:pic>
        <p:nvPicPr>
          <p:cNvPr id="11" name="Picture 5"/>
          <p:cNvPicPr>
            <a:picLocks noChangeAspect="1" noChangeArrowheads="1"/>
          </p:cNvPicPr>
          <p:nvPr/>
        </p:nvPicPr>
        <p:blipFill>
          <a:blip r:embed="rId3" cstate="print"/>
          <a:srcRect/>
          <a:stretch>
            <a:fillRect/>
          </a:stretch>
        </p:blipFill>
        <p:spPr bwMode="auto">
          <a:xfrm>
            <a:off x="1979712" y="1340769"/>
            <a:ext cx="1224136" cy="83463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47248" cy="5832648"/>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a:solidFill>
              <a:schemeClr val="bg1">
                <a:lumMod val="85000"/>
              </a:schemeClr>
            </a:solidFill>
          </a:ln>
        </p:spPr>
        <p:txBody>
          <a:bodyPr/>
          <a:lstStyle/>
          <a:p>
            <a:pPr algn="ctr">
              <a:buNone/>
            </a:pPr>
            <a:endPar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a:buNone/>
            </a:pPr>
            <a:endPar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endParaRPr>
          </a:p>
          <a:p>
            <a:pPr algn="ctr">
              <a:buNone/>
            </a:pPr>
            <a:endPar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endParaRPr>
          </a:p>
          <a:p>
            <a:pPr algn="ctr">
              <a:buNone/>
            </a:pPr>
            <a:r>
              <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rPr>
              <a:t> </a:t>
            </a:r>
            <a:endParaRPr lang="el-G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Calibri" pitchFamily="34" charset="0"/>
            </a:endParaRPr>
          </a:p>
          <a:p>
            <a:pPr algn="ctr">
              <a:buNone/>
            </a:pPr>
            <a:r>
              <a:rPr lang="el-GR" sz="4800" b="1" dirty="0" smtClean="0">
                <a:ln w="12700">
                  <a:solidFill>
                    <a:schemeClr val="tx1"/>
                  </a:solidFill>
                  <a:prstDash val="solid"/>
                </a:ln>
                <a:solidFill>
                  <a:srgbClr val="FF9900"/>
                </a:solidFill>
                <a:effectLst>
                  <a:outerShdw blurRad="41275" dist="20320" dir="1800000" algn="tl" rotWithShape="0">
                    <a:srgbClr val="000000">
                      <a:alpha val="40000"/>
                    </a:srgbClr>
                  </a:outerShdw>
                </a:effectLst>
                <a:latin typeface="Calibri" pitchFamily="34" charset="0"/>
                <a:cs typeface="Calibri" pitchFamily="34" charset="0"/>
              </a:rPr>
              <a:t>ΣΑΣ ΕΥΧΑΡΙΣΤΟΥΜΕ </a:t>
            </a:r>
          </a:p>
          <a:p>
            <a:pPr algn="ctr">
              <a:buNone/>
            </a:pPr>
            <a:endParaRPr lang="en-US" sz="36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a:bodyPr>
          <a:lstStyle/>
          <a:p>
            <a:r>
              <a:rPr lang="el-GR" sz="2900" b="1" dirty="0" smtClean="0">
                <a:solidFill>
                  <a:schemeClr val="tx1">
                    <a:lumMod val="75000"/>
                    <a:lumOff val="25000"/>
                  </a:schemeClr>
                </a:solidFill>
                <a:latin typeface="Calibri" pitchFamily="34" charset="0"/>
              </a:rPr>
              <a:t>             ΕΝΗΜΕΡΩΣΗ ΑΙΤΗΤΩΝ ΚΑΙ ΣΥΜΒΟΥΛΩΝ</a:t>
            </a:r>
          </a:p>
        </p:txBody>
      </p:sp>
      <p:pic>
        <p:nvPicPr>
          <p:cNvPr id="1029" name="Picture 5"/>
          <p:cNvPicPr>
            <a:picLocks noChangeAspect="1" noChangeArrowheads="1"/>
          </p:cNvPicPr>
          <p:nvPr/>
        </p:nvPicPr>
        <p:blipFill>
          <a:blip r:embed="rId3"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83568" y="1484785"/>
            <a:ext cx="7776864" cy="504753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l-GR" dirty="0" smtClean="0"/>
              <a:t> </a:t>
            </a:r>
            <a:r>
              <a:rPr lang="el-GR" sz="2400" b="1" dirty="0" smtClean="0">
                <a:solidFill>
                  <a:schemeClr val="tx1"/>
                </a:solidFill>
                <a:latin typeface="Calibri" pitchFamily="34" charset="0"/>
                <a:cs typeface="Calibri" pitchFamily="34" charset="0"/>
              </a:rPr>
              <a:t>Αναλυτικές Καταστάσεις Τεμαχίων (ΑΚΤ):</a:t>
            </a:r>
          </a:p>
          <a:p>
            <a:endParaRPr lang="el-GR" sz="2400" b="1" dirty="0" smtClean="0">
              <a:solidFill>
                <a:schemeClr val="tx1"/>
              </a:solidFill>
              <a:latin typeface="Calibri" pitchFamily="34" charset="0"/>
              <a:cs typeface="Calibri" pitchFamily="34" charset="0"/>
            </a:endParaRPr>
          </a:p>
          <a:p>
            <a:endParaRPr lang="el-GR" b="1" dirty="0" smtClean="0">
              <a:solidFill>
                <a:schemeClr val="tx1"/>
              </a:solidFill>
              <a:latin typeface="Calibri" pitchFamily="34" charset="0"/>
              <a:cs typeface="Calibri" pitchFamily="34" charset="0"/>
            </a:endParaRPr>
          </a:p>
          <a:p>
            <a:pPr algn="just">
              <a:buFont typeface="Wingdings" pitchFamily="2" charset="2"/>
              <a:buChar char="Ø"/>
            </a:pPr>
            <a:r>
              <a:rPr lang="el-GR" sz="2000" b="1" dirty="0" smtClean="0">
                <a:solidFill>
                  <a:schemeClr val="tx1"/>
                </a:solidFill>
                <a:latin typeface="Calibri" pitchFamily="34" charset="0"/>
                <a:cs typeface="Calibri" pitchFamily="34" charset="0"/>
              </a:rPr>
              <a:t> Παρουσιάζουν τα αποτελέσματα των ελέγχων που διενεργήθηκαν σε κάθε αίτηση</a:t>
            </a:r>
          </a:p>
          <a:p>
            <a:pPr algn="just"/>
            <a:endParaRPr lang="el-GR" sz="2000" b="1" dirty="0" smtClean="0">
              <a:solidFill>
                <a:schemeClr val="tx1"/>
              </a:solidFill>
              <a:latin typeface="Calibri" pitchFamily="34" charset="0"/>
              <a:cs typeface="Calibri" pitchFamily="34" charset="0"/>
            </a:endParaRPr>
          </a:p>
          <a:p>
            <a:pPr algn="just"/>
            <a:endParaRPr lang="el-GR" b="1" dirty="0" smtClean="0">
              <a:solidFill>
                <a:schemeClr val="tx1"/>
              </a:solidFill>
              <a:latin typeface="Calibri" pitchFamily="34" charset="0"/>
              <a:cs typeface="Calibri" pitchFamily="34" charset="0"/>
            </a:endParaRPr>
          </a:p>
          <a:p>
            <a:pPr algn="just">
              <a:buFont typeface="Wingdings" pitchFamily="2" charset="2"/>
              <a:buChar char="Ø"/>
            </a:pPr>
            <a:r>
              <a:rPr lang="el-GR" b="1" dirty="0" smtClean="0">
                <a:solidFill>
                  <a:schemeClr val="tx1"/>
                </a:solidFill>
                <a:latin typeface="Calibri" pitchFamily="34" charset="0"/>
                <a:cs typeface="Calibri" pitchFamily="34" charset="0"/>
              </a:rPr>
              <a:t> </a:t>
            </a:r>
            <a:r>
              <a:rPr lang="el-GR" sz="2000" b="1" dirty="0" smtClean="0">
                <a:solidFill>
                  <a:schemeClr val="tx1"/>
                </a:solidFill>
                <a:latin typeface="Calibri" pitchFamily="34" charset="0"/>
                <a:cs typeface="Calibri" pitchFamily="34" charset="0"/>
              </a:rPr>
              <a:t>Δημιουργούνται ΜΟΝΟ στις περιπτώσεις όπου το ποσοστό απόκλισης στην αίτηση υπερβαίνει το 0% ή όπου υπάρχει τεμάχιο που διαπιστώθηκε ότι δεν τηρεί τη Δράση στο Μέτρο 2.3</a:t>
            </a:r>
          </a:p>
          <a:p>
            <a:pPr algn="just"/>
            <a:endParaRPr lang="el-GR" sz="2000" b="1" dirty="0" smtClean="0">
              <a:solidFill>
                <a:schemeClr val="tx1"/>
              </a:solidFill>
              <a:latin typeface="Calibri" pitchFamily="34" charset="0"/>
              <a:cs typeface="Calibri" pitchFamily="34" charset="0"/>
            </a:endParaRPr>
          </a:p>
          <a:p>
            <a:pPr algn="just"/>
            <a:endParaRPr lang="el-GR" sz="2000" b="1" dirty="0" smtClean="0">
              <a:solidFill>
                <a:schemeClr val="tx1"/>
              </a:solidFill>
              <a:latin typeface="Calibri" pitchFamily="34" charset="0"/>
              <a:cs typeface="Calibri" pitchFamily="34" charset="0"/>
            </a:endParaRPr>
          </a:p>
          <a:p>
            <a:pPr algn="just">
              <a:buFont typeface="Wingdings" pitchFamily="2" charset="2"/>
              <a:buChar char="Ø"/>
            </a:pPr>
            <a:r>
              <a:rPr lang="el-GR" sz="2000" b="1" dirty="0" smtClean="0">
                <a:solidFill>
                  <a:schemeClr val="tx1"/>
                </a:solidFill>
                <a:latin typeface="Calibri" pitchFamily="34" charset="0"/>
                <a:cs typeface="Calibri" pitchFamily="34" charset="0"/>
              </a:rPr>
              <a:t> Αναρτώνται στο σύστημα ηλεκτρονικής υποβολής αιτήσεων (σε αντίθεση με τα προηγούμενα χρόνια που αποστέλλονταν στους αιτητές ταχυδρομικώς).</a:t>
            </a:r>
          </a:p>
          <a:p>
            <a:pPr algn="just"/>
            <a:r>
              <a:rPr lang="el-GR" b="1" dirty="0" smtClean="0">
                <a:solidFill>
                  <a:schemeClr val="tx1"/>
                </a:solidFill>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a:bodyPr>
          <a:lstStyle/>
          <a:p>
            <a:r>
              <a:rPr lang="el-GR" sz="2900" b="1" dirty="0" smtClean="0">
                <a:solidFill>
                  <a:schemeClr val="tx1">
                    <a:lumMod val="75000"/>
                    <a:lumOff val="25000"/>
                  </a:schemeClr>
                </a:solidFill>
                <a:latin typeface="Calibri" pitchFamily="34" charset="0"/>
              </a:rPr>
              <a:t>             ΕΝΗΜΕΡΩΣΗ ΑΙΤΗΤΩΝ ΚΑΙ ΣΥΜΒΟΥΛΩΝ</a:t>
            </a:r>
          </a:p>
        </p:txBody>
      </p:sp>
      <p:sp>
        <p:nvSpPr>
          <p:cNvPr id="3" name="Content Placeholder 2"/>
          <p:cNvSpPr>
            <a:spLocks noGrp="1"/>
          </p:cNvSpPr>
          <p:nvPr>
            <p:ph sz="quarter" idx="1"/>
          </p:nvPr>
        </p:nvSpPr>
        <p:spPr>
          <a:xfrm>
            <a:off x="683568" y="1484784"/>
            <a:ext cx="8147248" cy="3384376"/>
          </a:xfrm>
        </p:spPr>
        <p:txBody>
          <a:bodyPr>
            <a:normAutofit/>
          </a:bodyPr>
          <a:lstStyle/>
          <a:p>
            <a:pPr algn="ctr">
              <a:buNone/>
            </a:pPr>
            <a:r>
              <a:rPr lang="el-GR" sz="2200" b="1" dirty="0" smtClean="0">
                <a:latin typeface="Calibri" pitchFamily="34" charset="0"/>
                <a:cs typeface="Calibri" pitchFamily="34" charset="0"/>
              </a:rPr>
              <a:t>Με τη δημιουργία και ανάρτηση της ΑΚΤ στο σύστημα ηλεκτρονικής υποβολής αιτήσεων</a:t>
            </a:r>
            <a:r>
              <a:rPr lang="en-US" sz="2200" b="1" dirty="0" smtClean="0">
                <a:latin typeface="Calibri" pitchFamily="34" charset="0"/>
                <a:cs typeface="Calibri" pitchFamily="34" charset="0"/>
              </a:rPr>
              <a:t>  </a:t>
            </a:r>
            <a:r>
              <a:rPr lang="el-GR" sz="2200" b="1" dirty="0" smtClean="0">
                <a:latin typeface="Calibri" pitchFamily="34" charset="0"/>
                <a:cs typeface="Calibri" pitchFamily="34" charset="0"/>
              </a:rPr>
              <a:t>(</a:t>
            </a:r>
            <a:r>
              <a:rPr lang="en-US" sz="2200" b="1" dirty="0" smtClean="0">
                <a:latin typeface="Calibri" pitchFamily="34" charset="0"/>
                <a:cs typeface="Calibri" pitchFamily="34" charset="0"/>
              </a:rPr>
              <a:t>EAS)</a:t>
            </a:r>
            <a:r>
              <a:rPr lang="el-GR" sz="2200" b="1" dirty="0" smtClean="0">
                <a:latin typeface="Calibri" pitchFamily="34" charset="0"/>
                <a:cs typeface="Calibri" pitchFamily="34" charset="0"/>
              </a:rPr>
              <a:t>:</a:t>
            </a:r>
            <a:r>
              <a:rPr lang="en-US" sz="2200" b="1" dirty="0" smtClean="0">
                <a:latin typeface="Calibri" pitchFamily="34" charset="0"/>
                <a:cs typeface="Calibri" pitchFamily="34" charset="0"/>
              </a:rPr>
              <a:t>      </a:t>
            </a:r>
            <a:endParaRPr lang="el-GR" sz="2200" b="1" dirty="0" smtClean="0">
              <a:latin typeface="Calibri" pitchFamily="34" charset="0"/>
              <a:cs typeface="Calibri" pitchFamily="34" charset="0"/>
            </a:endParaRPr>
          </a:p>
          <a:p>
            <a:pPr algn="ctr">
              <a:buNone/>
            </a:pPr>
            <a:r>
              <a:rPr lang="en-US" sz="2800" b="1" dirty="0" smtClean="0">
                <a:latin typeface="Calibri" pitchFamily="34" charset="0"/>
                <a:cs typeface="Calibri" pitchFamily="34" charset="0"/>
              </a:rPr>
              <a:t> </a:t>
            </a:r>
            <a:r>
              <a:rPr lang="el-GR" sz="1800" b="1" dirty="0" smtClean="0">
                <a:latin typeface="Calibri" pitchFamily="34" charset="0"/>
                <a:cs typeface="Calibri" pitchFamily="34" charset="0"/>
              </a:rPr>
              <a:t>Στους αιτητές με έγκυρο κινητό τηλέφωνο: Αποστέλλεται σχετικό ενημερωτικό SMS</a:t>
            </a:r>
          </a:p>
          <a:p>
            <a:pPr algn="ctr">
              <a:buNone/>
            </a:pPr>
            <a:endParaRPr lang="en-US" sz="1800" b="1" dirty="0" smtClean="0">
              <a:latin typeface="Calibri" pitchFamily="34" charset="0"/>
              <a:cs typeface="Calibri" pitchFamily="34" charset="0"/>
            </a:endParaRPr>
          </a:p>
          <a:p>
            <a:pPr algn="ctr">
              <a:buNone/>
            </a:pPr>
            <a:r>
              <a:rPr lang="en-US" sz="1800" b="1" dirty="0" smtClean="0">
                <a:latin typeface="Calibri" pitchFamily="34" charset="0"/>
                <a:cs typeface="Calibri" pitchFamily="34" charset="0"/>
              </a:rPr>
              <a:t> </a:t>
            </a:r>
            <a:r>
              <a:rPr lang="el-GR" sz="1800" b="1" dirty="0" smtClean="0">
                <a:latin typeface="Calibri" pitchFamily="34" charset="0"/>
                <a:cs typeface="Calibri" pitchFamily="34" charset="0"/>
              </a:rPr>
              <a:t>Στους αιτητές με μη έγκυρο κινητό τηλέφωνο:</a:t>
            </a:r>
            <a:r>
              <a:rPr lang="en-US" sz="1800" b="1" dirty="0" smtClean="0">
                <a:latin typeface="Calibri" pitchFamily="34" charset="0"/>
                <a:cs typeface="Calibri" pitchFamily="34" charset="0"/>
              </a:rPr>
              <a:t> </a:t>
            </a:r>
            <a:r>
              <a:rPr lang="el-GR" sz="1800" b="1" dirty="0" smtClean="0">
                <a:latin typeface="Calibri" pitchFamily="34" charset="0"/>
                <a:cs typeface="Calibri" pitchFamily="34" charset="0"/>
              </a:rPr>
              <a:t>Αποστέλλεται ταχυδρομικώς η ΑΚΤ</a:t>
            </a:r>
          </a:p>
          <a:p>
            <a:pPr algn="ctr">
              <a:buNone/>
            </a:pPr>
            <a:endParaRPr lang="el-GR" sz="1800" b="1" dirty="0" smtClean="0">
              <a:latin typeface="Calibri" pitchFamily="34" charset="0"/>
              <a:cs typeface="Calibri" pitchFamily="34" charset="0"/>
            </a:endParaRPr>
          </a:p>
          <a:p>
            <a:pPr algn="ctr">
              <a:buNone/>
            </a:pPr>
            <a:r>
              <a:rPr lang="el-GR" sz="1800" b="1" dirty="0" smtClean="0">
                <a:latin typeface="Calibri" pitchFamily="34" charset="0"/>
                <a:cs typeface="Calibri" pitchFamily="34" charset="0"/>
              </a:rPr>
              <a:t>Στους συμβούλους: Αποστέλλεται σχετικό ενημερωτικό E-</a:t>
            </a:r>
            <a:r>
              <a:rPr lang="el-GR" sz="1800" b="1" dirty="0" err="1" smtClean="0">
                <a:latin typeface="Calibri" pitchFamily="34" charset="0"/>
                <a:cs typeface="Calibri" pitchFamily="34" charset="0"/>
              </a:rPr>
              <a:t>mail </a:t>
            </a:r>
            <a:r>
              <a:rPr lang="el-GR" sz="1800" b="1" dirty="0" smtClean="0">
                <a:latin typeface="Calibri" pitchFamily="34" charset="0"/>
                <a:cs typeface="Calibri" pitchFamily="34" charset="0"/>
              </a:rPr>
              <a:t>για όσες από τις αιτήσεις που υπέβαλαν παρουσιάζουν αποκλίσεις</a:t>
            </a:r>
            <a:endParaRPr lang="en-US" sz="1800" b="1" dirty="0" smtClean="0">
              <a:latin typeface="Calibri" pitchFamily="34" charset="0"/>
              <a:cs typeface="Calibri" pitchFamily="34" charset="0"/>
            </a:endParaRPr>
          </a:p>
          <a:p>
            <a:pPr algn="ctr">
              <a:buNone/>
            </a:pPr>
            <a:endParaRPr lang="en-US" sz="1800" b="1" dirty="0" smtClean="0">
              <a:latin typeface="Calibri" pitchFamily="34" charset="0"/>
              <a:cs typeface="Calibri" pitchFamily="34" charset="0"/>
            </a:endParaRPr>
          </a:p>
          <a:p>
            <a:pPr algn="ctr">
              <a:buNone/>
            </a:pPr>
            <a:endParaRPr lang="el-GR" sz="2000" b="1" dirty="0" smtClean="0"/>
          </a:p>
          <a:p>
            <a:pPr algn="ctr">
              <a:buNone/>
            </a:pPr>
            <a:endParaRPr lang="en-US" sz="2000" b="1" dirty="0" smtClean="0"/>
          </a:p>
          <a:p>
            <a:pPr algn="ctr">
              <a:buNone/>
            </a:pPr>
            <a:endParaRPr lang="el-GR" sz="2000" b="1" dirty="0" smtClean="0"/>
          </a:p>
          <a:p>
            <a:pPr algn="ctr">
              <a:buNone/>
            </a:pPr>
            <a:endParaRPr lang="en-US" sz="1800" dirty="0" smtClean="0">
              <a:latin typeface="Calibri" pitchFamily="34" charset="0"/>
              <a:cs typeface="Calibri" pitchFamily="34" charset="0"/>
            </a:endParaRPr>
          </a:p>
          <a:p>
            <a:pPr lvl="0" algn="ctr">
              <a:buNone/>
            </a:pPr>
            <a:endParaRPr lang="el-GR"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3"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ight Arrow 4"/>
          <p:cNvSpPr/>
          <p:nvPr/>
        </p:nvSpPr>
        <p:spPr>
          <a:xfrm>
            <a:off x="179512" y="2348880"/>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latin typeface="Calibri" pitchFamily="34" charset="0"/>
              <a:cs typeface="Calibri" pitchFamily="34" charset="0"/>
            </a:endParaRPr>
          </a:p>
        </p:txBody>
      </p:sp>
      <p:sp>
        <p:nvSpPr>
          <p:cNvPr id="12" name="Right Arrow 11"/>
          <p:cNvSpPr/>
          <p:nvPr/>
        </p:nvSpPr>
        <p:spPr>
          <a:xfrm>
            <a:off x="179512" y="3356992"/>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latin typeface="Calibri" pitchFamily="34" charset="0"/>
              <a:cs typeface="Calibri" pitchFamily="34" charset="0"/>
            </a:endParaRPr>
          </a:p>
        </p:txBody>
      </p:sp>
      <p:sp>
        <p:nvSpPr>
          <p:cNvPr id="13" name="Right Arrow 12"/>
          <p:cNvSpPr/>
          <p:nvPr/>
        </p:nvSpPr>
        <p:spPr>
          <a:xfrm>
            <a:off x="179512" y="4077072"/>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latin typeface="Calibri" pitchFamily="34" charset="0"/>
              <a:cs typeface="Calibri" pitchFamily="34" charset="0"/>
            </a:endParaRPr>
          </a:p>
        </p:txBody>
      </p:sp>
      <p:sp>
        <p:nvSpPr>
          <p:cNvPr id="14" name="TextBox 13"/>
          <p:cNvSpPr txBox="1"/>
          <p:nvPr/>
        </p:nvSpPr>
        <p:spPr>
          <a:xfrm>
            <a:off x="683568" y="4941168"/>
            <a:ext cx="784887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buNone/>
            </a:pPr>
            <a:r>
              <a:rPr lang="en-US" b="1" dirty="0" smtClean="0"/>
              <a:t>SMS</a:t>
            </a:r>
            <a:r>
              <a:rPr lang="el-GR" b="1" dirty="0" smtClean="0"/>
              <a:t> ΠΡΟΣ ΑΙΤΗΤΕΣ</a:t>
            </a:r>
            <a:r>
              <a:rPr lang="en-US" b="1" dirty="0" smtClean="0"/>
              <a:t>:</a:t>
            </a:r>
            <a:r>
              <a:rPr lang="el-GR" b="1" dirty="0" smtClean="0"/>
              <a:t>     </a:t>
            </a:r>
            <a:endParaRPr lang="en-US" b="1" dirty="0" smtClean="0"/>
          </a:p>
          <a:p>
            <a:pPr algn="ctr">
              <a:buNone/>
            </a:pPr>
            <a:r>
              <a:rPr lang="el-GR" dirty="0" smtClean="0">
                <a:cs typeface="Calibri" pitchFamily="34" charset="0"/>
              </a:rPr>
              <a:t>«Η ΑΙΤΗΣΗ (αριθμός αίτησης) ΓΙΑ ΕΚΤΑΡΙΚΕΣ ΕΠΙΔΟΤ. 2013 ΠΑΡΟΥΣΙΑΖΕΙ ΠΑΡΑΤΥΠΙΕΣ. ΕΝΗΜΕΡΩΘΕΙΤΕ ΑΜΕΣΑ ΜΕΣΩ ΤΗΣ «ΑΝΑΛΥΤΙΚΗΣ ΚΑΤΑΣΤΑΣΗΣ ΤΕΜΑΧΙΩΝ» ΣΤΗ ΔΙΕΥΘ. </a:t>
            </a:r>
            <a:r>
              <a:rPr lang="el-GR" dirty="0" err="1" smtClean="0">
                <a:cs typeface="Calibri" pitchFamily="34" charset="0"/>
                <a:hlinkClick r:id="rId4"/>
              </a:rPr>
              <a:t>www.eas.capo.gov.cy</a:t>
            </a:r>
            <a:r>
              <a:rPr lang="el-GR" dirty="0" smtClean="0">
                <a:cs typeface="Calibri" pitchFamily="34" charset="0"/>
                <a:hlinkClick r:id="rId4"/>
              </a:rPr>
              <a:t>.»</a:t>
            </a:r>
            <a:endParaRPr lang="el-GR" dirty="0"/>
          </a:p>
        </p:txBody>
      </p:sp>
      <p:pic>
        <p:nvPicPr>
          <p:cNvPr id="7170" name="Picture 2" descr="C:\Users\ppelekanos\AppData\Local\Microsoft\Windows\Temporary Internet Files\Content.IE5\RV2XIOQM\MC900383872[1].wmf"/>
          <p:cNvPicPr>
            <a:picLocks noChangeAspect="1" noChangeArrowheads="1"/>
          </p:cNvPicPr>
          <p:nvPr/>
        </p:nvPicPr>
        <p:blipFill>
          <a:blip r:embed="rId5" cstate="print"/>
          <a:srcRect/>
          <a:stretch>
            <a:fillRect/>
          </a:stretch>
        </p:blipFill>
        <p:spPr bwMode="auto">
          <a:xfrm>
            <a:off x="2843808" y="4941168"/>
            <a:ext cx="381744" cy="3805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a:bodyPr>
          <a:lstStyle/>
          <a:p>
            <a:r>
              <a:rPr lang="el-GR" sz="2900" b="1" dirty="0" smtClean="0">
                <a:solidFill>
                  <a:schemeClr val="tx1">
                    <a:lumMod val="75000"/>
                    <a:lumOff val="25000"/>
                  </a:schemeClr>
                </a:solidFill>
                <a:latin typeface="Calibri" pitchFamily="34" charset="0"/>
              </a:rPr>
              <a:t>             ΕΝΗΜΕΡΩΣΗ ΑΙΤΗΤΩΝ ΚΑΙ ΣΥΜΒΟΥΛΩΝ</a:t>
            </a:r>
          </a:p>
        </p:txBody>
      </p:sp>
      <p:sp>
        <p:nvSpPr>
          <p:cNvPr id="3" name="Content Placeholder 2"/>
          <p:cNvSpPr>
            <a:spLocks noGrp="1"/>
          </p:cNvSpPr>
          <p:nvPr>
            <p:ph sz="quarter" idx="1"/>
          </p:nvPr>
        </p:nvSpPr>
        <p:spPr>
          <a:xfrm>
            <a:off x="539552" y="1412776"/>
            <a:ext cx="8147248" cy="5112568"/>
          </a:xfrm>
        </p:spPr>
        <p:txBody>
          <a:bodyPr>
            <a:normAutofit/>
          </a:bodyPr>
          <a:lstStyle/>
          <a:p>
            <a:pPr algn="ctr">
              <a:buNone/>
            </a:pPr>
            <a:endParaRPr lang="el-GR" sz="2000" b="1" dirty="0" smtClean="0"/>
          </a:p>
          <a:p>
            <a:pPr algn="ctr">
              <a:buNone/>
            </a:pPr>
            <a:endParaRPr lang="el-GR" sz="2000" b="1" dirty="0" smtClean="0"/>
          </a:p>
          <a:p>
            <a:pPr algn="ctr">
              <a:buNone/>
            </a:pPr>
            <a:r>
              <a:rPr lang="en-US" sz="2000" b="1" dirty="0" smtClean="0"/>
              <a:t>EMAIL</a:t>
            </a:r>
            <a:r>
              <a:rPr lang="el-GR" sz="2000" b="1" dirty="0" smtClean="0"/>
              <a:t> ΠΡΟΣ ΣΥΜΒΟΥΛΟ</a:t>
            </a:r>
            <a:r>
              <a:rPr lang="en-US" sz="2000" b="1" dirty="0" smtClean="0"/>
              <a:t>:</a:t>
            </a:r>
            <a:endParaRPr lang="el-GR" sz="2000" b="1" dirty="0" smtClean="0"/>
          </a:p>
          <a:p>
            <a:pPr algn="ctr">
              <a:buNone/>
            </a:pPr>
            <a:endParaRPr lang="el-GR" sz="2000" b="1" dirty="0" smtClean="0"/>
          </a:p>
          <a:p>
            <a:pPr algn="ctr">
              <a:buNone/>
            </a:pPr>
            <a:endParaRPr lang="en-US" sz="1800" dirty="0" smtClean="0">
              <a:latin typeface="Calibri" pitchFamily="34" charset="0"/>
              <a:cs typeface="Calibri" pitchFamily="34" charset="0"/>
            </a:endParaRPr>
          </a:p>
          <a:p>
            <a:pPr lvl="0" algn="ctr">
              <a:buNone/>
            </a:pPr>
            <a:endParaRPr lang="el-GR"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2" name="Picture 4" descr="C:\Users\ppelekanos\AppData\Local\Microsoft\Windows\Temporary Internet Files\Content.IE5\1AUXOTG6\MC900441455[1].png"/>
          <p:cNvPicPr>
            <a:picLocks noChangeAspect="1" noChangeArrowheads="1"/>
          </p:cNvPicPr>
          <p:nvPr/>
        </p:nvPicPr>
        <p:blipFill>
          <a:blip r:embed="rId3" cstate="print"/>
          <a:srcRect/>
          <a:stretch>
            <a:fillRect/>
          </a:stretch>
        </p:blipFill>
        <p:spPr bwMode="auto">
          <a:xfrm>
            <a:off x="2051720" y="1988840"/>
            <a:ext cx="867373" cy="867373"/>
          </a:xfrm>
          <a:prstGeom prst="rect">
            <a:avLst/>
          </a:prstGeom>
          <a:noFill/>
        </p:spPr>
      </p:pic>
      <p:sp>
        <p:nvSpPr>
          <p:cNvPr id="7" name="TextBox 6"/>
          <p:cNvSpPr txBox="1"/>
          <p:nvPr/>
        </p:nvSpPr>
        <p:spPr>
          <a:xfrm>
            <a:off x="611560" y="1196752"/>
            <a:ext cx="8064896" cy="923330"/>
          </a:xfrm>
          <a:prstGeom prst="rect">
            <a:avLst/>
          </a:prstGeom>
          <a:noFill/>
        </p:spPr>
        <p:txBody>
          <a:bodyPr wrap="square" rtlCol="0">
            <a:spAutoFit/>
          </a:bodyPr>
          <a:lstStyle/>
          <a:p>
            <a:pPr algn="just"/>
            <a:r>
              <a:rPr lang="el-GR" b="1" dirty="0" smtClean="0"/>
              <a:t/>
            </a:r>
            <a:br>
              <a:rPr lang="el-GR" b="1" dirty="0" smtClean="0"/>
            </a:br>
            <a:r>
              <a:rPr lang="el-GR" b="1" dirty="0" smtClean="0">
                <a:latin typeface="Calibri" pitchFamily="34" charset="0"/>
                <a:cs typeface="Calibri" pitchFamily="34" charset="0"/>
              </a:rPr>
              <a:t>Δείγμα </a:t>
            </a:r>
            <a:r>
              <a:rPr lang="en-US" b="1" dirty="0" smtClean="0">
                <a:latin typeface="Calibri" pitchFamily="34" charset="0"/>
                <a:cs typeface="Calibri" pitchFamily="34" charset="0"/>
              </a:rPr>
              <a:t>Email </a:t>
            </a:r>
            <a:r>
              <a:rPr lang="el-GR" b="1" dirty="0" smtClean="0">
                <a:latin typeface="Calibri" pitchFamily="34" charset="0"/>
                <a:cs typeface="Calibri" pitchFamily="34" charset="0"/>
              </a:rPr>
              <a:t>προς σύμβουλο. Ανάλογα του τρόπου επικοινωνίας του αιτητή (</a:t>
            </a:r>
            <a:r>
              <a:rPr lang="en-US" b="1" dirty="0" smtClean="0">
                <a:latin typeface="Calibri" pitchFamily="34" charset="0"/>
                <a:cs typeface="Calibri" pitchFamily="34" charset="0"/>
              </a:rPr>
              <a:t>SMS, </a:t>
            </a:r>
            <a:r>
              <a:rPr lang="el-GR" b="1" dirty="0" smtClean="0">
                <a:latin typeface="Calibri" pitchFamily="34" charset="0"/>
                <a:cs typeface="Calibri" pitchFamily="34" charset="0"/>
              </a:rPr>
              <a:t>έντυπη μορφή) θα αναγράφεται και το ανάλογο λεκτικό.</a:t>
            </a:r>
            <a:endParaRPr lang="en-US" b="1" dirty="0">
              <a:latin typeface="Calibri" pitchFamily="34" charset="0"/>
              <a:cs typeface="Calibri" pitchFamily="34" charset="0"/>
            </a:endParaRPr>
          </a:p>
        </p:txBody>
      </p:sp>
      <p:pic>
        <p:nvPicPr>
          <p:cNvPr id="7170" name="Picture 2"/>
          <p:cNvPicPr>
            <a:picLocks noChangeAspect="1" noChangeArrowheads="1"/>
          </p:cNvPicPr>
          <p:nvPr/>
        </p:nvPicPr>
        <p:blipFill>
          <a:blip r:embed="rId4" cstate="print"/>
          <a:srcRect/>
          <a:stretch>
            <a:fillRect/>
          </a:stretch>
        </p:blipFill>
        <p:spPr bwMode="auto">
          <a:xfrm>
            <a:off x="323528" y="2636912"/>
            <a:ext cx="8604448" cy="3672408"/>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23528" y="4437112"/>
            <a:ext cx="8064896" cy="21602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b="1" dirty="0" smtClean="0">
                <a:solidFill>
                  <a:schemeClr val="tx1"/>
                </a:solidFill>
                <a:latin typeface="Calibri" pitchFamily="34" charset="0"/>
                <a:cs typeface="Calibri" pitchFamily="34" charset="0"/>
              </a:rPr>
              <a:t>ΜΕΡΟΣ </a:t>
            </a:r>
            <a:r>
              <a:rPr lang="en-US" sz="5400" b="1" dirty="0" smtClean="0">
                <a:solidFill>
                  <a:schemeClr val="tx1"/>
                </a:solidFill>
                <a:latin typeface="Calibri" pitchFamily="34" charset="0"/>
                <a:cs typeface="Calibri" pitchFamily="34" charset="0"/>
              </a:rPr>
              <a:t>B</a:t>
            </a:r>
            <a:r>
              <a:rPr lang="el-GR" sz="5400" b="1" dirty="0" smtClean="0">
                <a:solidFill>
                  <a:schemeClr val="tx1"/>
                </a:solidFill>
                <a:latin typeface="Calibri" pitchFamily="34" charset="0"/>
                <a:cs typeface="Calibri" pitchFamily="34" charset="0"/>
              </a:rPr>
              <a:t>΄</a:t>
            </a:r>
            <a:endParaRPr lang="el-GR" sz="54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899592" y="1772816"/>
            <a:ext cx="7772400" cy="3061320"/>
          </a:xfrm>
          <a:solidFill>
            <a:srgbClr val="99CC00"/>
          </a:solidFill>
        </p:spPr>
        <p:txBody>
          <a:bodyPr>
            <a:normAutofit/>
          </a:bodyPr>
          <a:lstStyle/>
          <a:p>
            <a:pPr algn="ctr"/>
            <a:endParaRPr lang="el-GR" dirty="0" smtClean="0">
              <a:latin typeface="Calibri" pitchFamily="34" charset="0"/>
              <a:cs typeface="Calibri" pitchFamily="34" charset="0"/>
            </a:endParaRPr>
          </a:p>
          <a:p>
            <a:pPr algn="ctr">
              <a:buNone/>
            </a:pPr>
            <a:r>
              <a:rPr lang="el-GR" b="1" dirty="0" smtClean="0">
                <a:latin typeface="Calibri" pitchFamily="34" charset="0"/>
                <a:cs typeface="Calibri" pitchFamily="34" charset="0"/>
              </a:rPr>
              <a:t>ΑΝΑΛΥΤΙΚΗ ΚΑΤΑΣΤΑΣΗ ΤΕΜΑΧΙΩΝ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Autofit/>
          </a:bodyPr>
          <a:lstStyle/>
          <a:p>
            <a:pPr algn="ctr"/>
            <a:r>
              <a:rPr lang="el-GR" sz="2600" dirty="0" smtClean="0">
                <a:solidFill>
                  <a:schemeClr val="tx1">
                    <a:lumMod val="75000"/>
                    <a:lumOff val="25000"/>
                  </a:schemeClr>
                </a:solidFill>
              </a:rPr>
              <a:t>  </a:t>
            </a:r>
            <a:br>
              <a:rPr lang="el-GR" sz="2600" dirty="0" smtClean="0">
                <a:solidFill>
                  <a:schemeClr val="tx1">
                    <a:lumMod val="75000"/>
                    <a:lumOff val="25000"/>
                  </a:schemeClr>
                </a:solidFill>
              </a:rPr>
            </a:br>
            <a:r>
              <a:rPr lang="el-GR" sz="2600" dirty="0" smtClean="0">
                <a:solidFill>
                  <a:schemeClr val="tx1">
                    <a:lumMod val="75000"/>
                    <a:lumOff val="25000"/>
                  </a:schemeClr>
                </a:solidFill>
              </a:rPr>
              <a:t/>
            </a:r>
            <a:br>
              <a:rPr lang="el-GR" sz="2600" dirty="0" smtClean="0">
                <a:solidFill>
                  <a:schemeClr val="tx1">
                    <a:lumMod val="75000"/>
                    <a:lumOff val="25000"/>
                  </a:schemeClr>
                </a:solidFill>
              </a:rPr>
            </a:br>
            <a:r>
              <a:rPr lang="el-GR" sz="2600" dirty="0" smtClean="0">
                <a:solidFill>
                  <a:schemeClr val="tx1">
                    <a:lumMod val="75000"/>
                    <a:lumOff val="25000"/>
                  </a:schemeClr>
                </a:solidFill>
              </a:rPr>
              <a:t/>
            </a:r>
            <a:br>
              <a:rPr lang="el-GR" sz="2600" dirty="0" smtClean="0">
                <a:solidFill>
                  <a:schemeClr val="tx1">
                    <a:lumMod val="75000"/>
                    <a:lumOff val="25000"/>
                  </a:schemeClr>
                </a:solidFill>
              </a:rPr>
            </a:br>
            <a:r>
              <a:rPr lang="el-GR" sz="2600" dirty="0" smtClean="0">
                <a:solidFill>
                  <a:schemeClr val="tx1">
                    <a:lumMod val="75000"/>
                    <a:lumOff val="25000"/>
                  </a:schemeClr>
                </a:solidFill>
              </a:rPr>
              <a:t/>
            </a:r>
            <a:br>
              <a:rPr lang="el-GR" sz="2600" dirty="0" smtClean="0">
                <a:solidFill>
                  <a:schemeClr val="tx1">
                    <a:lumMod val="75000"/>
                    <a:lumOff val="25000"/>
                  </a:schemeClr>
                </a:solidFill>
              </a:rPr>
            </a:br>
            <a:r>
              <a:rPr lang="el-GR" sz="2600" dirty="0" smtClean="0">
                <a:solidFill>
                  <a:schemeClr val="tx1">
                    <a:lumMod val="75000"/>
                    <a:lumOff val="25000"/>
                  </a:schemeClr>
                </a:solidFill>
              </a:rPr>
              <a:t/>
            </a:r>
            <a:br>
              <a:rPr lang="el-GR" sz="2600" dirty="0" smtClean="0">
                <a:solidFill>
                  <a:schemeClr val="tx1">
                    <a:lumMod val="75000"/>
                    <a:lumOff val="25000"/>
                  </a:schemeClr>
                </a:solidFill>
              </a:rPr>
            </a:br>
            <a:r>
              <a:rPr lang="el-GR" sz="2600" dirty="0" smtClean="0">
                <a:solidFill>
                  <a:schemeClr val="tx1">
                    <a:lumMod val="75000"/>
                    <a:lumOff val="25000"/>
                  </a:schemeClr>
                </a:solidFill>
              </a:rPr>
              <a:t>        </a:t>
            </a:r>
            <a:r>
              <a:rPr lang="en-US" sz="2600" b="1" dirty="0" smtClean="0">
                <a:solidFill>
                  <a:schemeClr val="tx1">
                    <a:lumMod val="75000"/>
                    <a:lumOff val="25000"/>
                  </a:schemeClr>
                </a:solidFill>
                <a:latin typeface="Calibri" pitchFamily="34" charset="0"/>
              </a:rPr>
              <a:t> </a:t>
            </a:r>
            <a:r>
              <a:rPr lang="el-GR" sz="2600" b="1" dirty="0" smtClean="0">
                <a:solidFill>
                  <a:schemeClr val="tx1">
                    <a:lumMod val="75000"/>
                    <a:lumOff val="25000"/>
                  </a:schemeClr>
                </a:solidFill>
                <a:latin typeface="Calibri" pitchFamily="34" charset="0"/>
              </a:rPr>
              <a:t>ΑΙΤΗΣΕΙΣ ΜΕ ΑΝΑΛΥΤΙΚΗ ΚΑΤΑΣΤΑΣΗ ΤΕΜΑΧΙΩΝ</a:t>
            </a:r>
            <a:endParaRPr lang="el-GR" sz="2600" b="1" dirty="0">
              <a:solidFill>
                <a:schemeClr val="tx1">
                  <a:lumMod val="75000"/>
                  <a:lumOff val="25000"/>
                </a:schemeClr>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112568"/>
          </a:xfrm>
        </p:spPr>
        <p:txBody>
          <a:bodyPr/>
          <a:lstStyle/>
          <a:p>
            <a:pPr algn="ctr">
              <a:buNone/>
            </a:pPr>
            <a:r>
              <a:rPr lang="el-GR" b="1" dirty="0" smtClean="0">
                <a:latin typeface="+mj-lt"/>
              </a:rPr>
              <a:t>              </a:t>
            </a:r>
            <a:r>
              <a:rPr lang="el-GR" sz="1800" b="1" dirty="0" smtClean="0">
                <a:latin typeface="+mj-lt"/>
              </a:rPr>
              <a:t>Πως μπορώ να γνωρίζω για ποιες</a:t>
            </a:r>
            <a:r>
              <a:rPr lang="en-US" sz="1800" b="1" dirty="0" smtClean="0">
                <a:latin typeface="+mj-lt"/>
              </a:rPr>
              <a:t> </a:t>
            </a:r>
            <a:r>
              <a:rPr lang="el-GR" sz="1800" b="1" dirty="0" smtClean="0">
                <a:latin typeface="+mj-lt"/>
              </a:rPr>
              <a:t>από τις αιτήσεις που έχω υποβάλει έχει δημιουργηθεί αναλυτική κατάσταση τεμαχίων</a:t>
            </a:r>
            <a:r>
              <a:rPr lang="en-US" sz="1800" b="1" dirty="0" smtClean="0">
                <a:latin typeface="+mj-lt"/>
              </a:rPr>
              <a:t>;</a:t>
            </a:r>
          </a:p>
          <a:p>
            <a:pPr>
              <a:buNone/>
            </a:pPr>
            <a:r>
              <a:rPr lang="en-US" sz="1800" dirty="0" smtClean="0">
                <a:latin typeface="+mj-lt"/>
                <a:cs typeface="Calibri" pitchFamily="34" charset="0"/>
              </a:rPr>
              <a:t>                      </a:t>
            </a:r>
            <a:r>
              <a:rPr lang="el-GR" sz="1800" dirty="0" smtClean="0">
                <a:latin typeface="Calibri" pitchFamily="34" charset="0"/>
                <a:cs typeface="Calibri" pitchFamily="34" charset="0"/>
              </a:rPr>
              <a:t>Εισέλθετε στο Σύστημα Ηλεκτρονικής Υποβολής Αιτήσεων μέσω</a:t>
            </a:r>
          </a:p>
          <a:p>
            <a:pPr algn="ctr">
              <a:buNone/>
            </a:pPr>
            <a:r>
              <a:rPr lang="el-GR" sz="1800" dirty="0" smtClean="0">
                <a:latin typeface="Calibri" pitchFamily="34" charset="0"/>
                <a:cs typeface="Calibri" pitchFamily="34" charset="0"/>
              </a:rPr>
              <a:t>              της Ηλεκτρονικής Διεύθυνσης :</a:t>
            </a:r>
          </a:p>
          <a:p>
            <a:pPr algn="ctr">
              <a:buNone/>
            </a:pPr>
            <a:r>
              <a:rPr lang="en-US" sz="2000" dirty="0" smtClean="0">
                <a:solidFill>
                  <a:schemeClr val="tx2">
                    <a:lumMod val="50000"/>
                  </a:schemeClr>
                </a:solidFill>
                <a:latin typeface="Calibri" pitchFamily="34" charset="0"/>
                <a:cs typeface="Calibri" pitchFamily="34" charset="0"/>
              </a:rPr>
              <a:t>             </a:t>
            </a:r>
            <a:r>
              <a:rPr lang="en-US" sz="2000" b="1" dirty="0" smtClean="0">
                <a:solidFill>
                  <a:schemeClr val="tx2">
                    <a:lumMod val="50000"/>
                  </a:schemeClr>
                </a:solidFill>
                <a:latin typeface="Calibri" pitchFamily="34" charset="0"/>
                <a:cs typeface="Calibri" pitchFamily="34" charset="0"/>
                <a:hlinkClick r:id="rId2"/>
              </a:rPr>
              <a:t>https://www.eas.capo.gov.cy</a:t>
            </a:r>
            <a:endParaRPr lang="el-GR" sz="2000" b="1" dirty="0" smtClean="0">
              <a:solidFill>
                <a:schemeClr val="tx2">
                  <a:lumMod val="50000"/>
                </a:schemeClr>
              </a:solidFill>
              <a:latin typeface="Calibri" pitchFamily="34" charset="0"/>
              <a:cs typeface="Calibri" pitchFamily="34" charset="0"/>
            </a:endParaRPr>
          </a:p>
          <a:p>
            <a:pPr algn="ctr">
              <a:buNone/>
            </a:pPr>
            <a:r>
              <a:rPr lang="en-US" sz="2000" dirty="0" smtClean="0">
                <a:solidFill>
                  <a:srgbClr val="0070C0"/>
                </a:solidFill>
                <a:latin typeface="+mj-lt"/>
              </a:rPr>
              <a:t>               </a:t>
            </a:r>
            <a:r>
              <a:rPr lang="el-GR" sz="2000" dirty="0" smtClean="0">
                <a:solidFill>
                  <a:srgbClr val="0070C0"/>
                </a:solidFill>
                <a:latin typeface="+mj-lt"/>
              </a:rPr>
              <a:t>     </a:t>
            </a:r>
            <a:r>
              <a:rPr lang="el-GR" sz="1800" dirty="0" smtClean="0">
                <a:latin typeface="Calibri" pitchFamily="34" charset="0"/>
                <a:cs typeface="Calibri" pitchFamily="34" charset="0"/>
              </a:rPr>
              <a:t>Γράψτε τον Κωδικό Χρήστη και το Σύνθημα (</a:t>
            </a:r>
            <a:r>
              <a:rPr lang="en-US" sz="1800" dirty="0" smtClean="0">
                <a:latin typeface="Calibri" pitchFamily="34" charset="0"/>
                <a:cs typeface="Calibri" pitchFamily="34" charset="0"/>
              </a:rPr>
              <a:t>Password</a:t>
            </a:r>
            <a:r>
              <a:rPr lang="el-GR" sz="1800" dirty="0" smtClean="0">
                <a:latin typeface="Calibri" pitchFamily="34" charset="0"/>
                <a:cs typeface="Calibri" pitchFamily="34" charset="0"/>
              </a:rPr>
              <a:t>) που σας έχουν αποσταλεί.</a:t>
            </a:r>
            <a:r>
              <a:rPr lang="el-GR" sz="2000" dirty="0" smtClean="0"/>
              <a:t> </a:t>
            </a:r>
            <a:r>
              <a:rPr lang="el-GR" sz="1800" dirty="0" smtClean="0">
                <a:latin typeface="Calibri" pitchFamily="34" charset="0"/>
              </a:rPr>
              <a:t>Ακολούθως, από την </a:t>
            </a:r>
            <a:r>
              <a:rPr lang="el-GR" sz="1800" b="1" dirty="0" smtClean="0">
                <a:latin typeface="Calibri" pitchFamily="34" charset="0"/>
              </a:rPr>
              <a:t>Αρχική Σελίδα Λειτουργού Άλλου Οργανισμού</a:t>
            </a:r>
            <a:r>
              <a:rPr lang="el-GR" sz="1800" dirty="0" smtClean="0">
                <a:latin typeface="Calibri" pitchFamily="34" charset="0"/>
              </a:rPr>
              <a:t>, πατήστε </a:t>
            </a:r>
            <a:r>
              <a:rPr lang="el-GR" sz="1800" b="1" dirty="0" smtClean="0">
                <a:latin typeface="Calibri" pitchFamily="34" charset="0"/>
              </a:rPr>
              <a:t>ΑΙΤΗΣΕΙΣ ΜΕ ΑΝΑΛΥΤΙΚΗ ΚΑΤΑΣΤΑΣΗ ΤΕΜΑΧΙΩΝ</a:t>
            </a:r>
            <a:endParaRPr lang="el-GR" sz="1800" dirty="0" smtClean="0">
              <a:latin typeface="Calibri" pitchFamily="34" charset="0"/>
            </a:endParaRPr>
          </a:p>
          <a:p>
            <a:pPr algn="ct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sp>
        <p:nvSpPr>
          <p:cNvPr id="8" name="Right Arrow 7"/>
          <p:cNvSpPr/>
          <p:nvPr/>
        </p:nvSpPr>
        <p:spPr>
          <a:xfrm>
            <a:off x="467544" y="3068960"/>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a:t>
            </a:r>
            <a:r>
              <a:rPr lang="en-US" b="1" dirty="0" smtClean="0">
                <a:latin typeface="Calibri" pitchFamily="34" charset="0"/>
                <a:cs typeface="Calibri" pitchFamily="34" charset="0"/>
              </a:rPr>
              <a:t>2</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1029" name="Picture 5"/>
          <p:cNvPicPr>
            <a:picLocks noChangeAspect="1" noChangeArrowheads="1"/>
          </p:cNvPicPr>
          <p:nvPr/>
        </p:nvPicPr>
        <p:blipFill>
          <a:blip r:embed="rId3"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ight Arrow 9"/>
          <p:cNvSpPr/>
          <p:nvPr/>
        </p:nvSpPr>
        <p:spPr>
          <a:xfrm>
            <a:off x="467544" y="2132856"/>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1</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5122" name="Picture 2"/>
          <p:cNvPicPr>
            <a:picLocks noChangeAspect="1" noChangeArrowheads="1"/>
          </p:cNvPicPr>
          <p:nvPr/>
        </p:nvPicPr>
        <p:blipFill>
          <a:blip r:embed="rId4" cstate="print"/>
          <a:srcRect/>
          <a:stretch>
            <a:fillRect/>
          </a:stretch>
        </p:blipFill>
        <p:spPr bwMode="auto">
          <a:xfrm>
            <a:off x="1259632" y="4437112"/>
            <a:ext cx="6780436" cy="2222279"/>
          </a:xfrm>
          <a:prstGeom prst="rect">
            <a:avLst/>
          </a:prstGeom>
          <a:ln>
            <a:noFill/>
          </a:ln>
          <a:effectLst>
            <a:outerShdw blurRad="292100" dist="139700" dir="2700000" algn="tl" rotWithShape="0">
              <a:srgbClr val="333333">
                <a:alpha val="65000"/>
              </a:srgbClr>
            </a:outerShdw>
          </a:effectLst>
        </p:spPr>
      </p:pic>
      <p:pic>
        <p:nvPicPr>
          <p:cNvPr id="9" name="Picture 8" descr="http://t2.gstatic.com/images?q=tbn:ANd9GcRq-Vxo8fQfnvdn2bnhKvgjb00_T1yqkwQvZ_o9bDnEHeEj_D2prg">
            <a:hlinkClick r:id="rId5"/>
          </p:cNvPr>
          <p:cNvPicPr/>
          <p:nvPr/>
        </p:nvPicPr>
        <p:blipFill>
          <a:blip r:embed="rId6" cstate="print"/>
          <a:srcRect/>
          <a:stretch>
            <a:fillRect/>
          </a:stretch>
        </p:blipFill>
        <p:spPr bwMode="auto">
          <a:xfrm>
            <a:off x="1115616" y="1484784"/>
            <a:ext cx="792088" cy="432048"/>
          </a:xfrm>
          <a:prstGeom prst="rect">
            <a:avLst/>
          </a:prstGeom>
          <a:noFill/>
          <a:ln w="9525">
            <a:noFill/>
            <a:miter lim="800000"/>
            <a:headEnd/>
            <a:tailEnd/>
          </a:ln>
        </p:spPr>
      </p:pic>
      <p:sp>
        <p:nvSpPr>
          <p:cNvPr id="11" name="Rectangle 10"/>
          <p:cNvSpPr/>
          <p:nvPr/>
        </p:nvSpPr>
        <p:spPr>
          <a:xfrm>
            <a:off x="1331640" y="4797152"/>
            <a:ext cx="2808312" cy="21602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Straight Arrow Connector 11"/>
          <p:cNvCxnSpPr/>
          <p:nvPr/>
        </p:nvCxnSpPr>
        <p:spPr>
          <a:xfrm flipH="1" flipV="1">
            <a:off x="4139952" y="5085184"/>
            <a:ext cx="1440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2600" dirty="0" smtClean="0">
                <a:solidFill>
                  <a:prstClr val="black">
                    <a:lumMod val="75000"/>
                    <a:lumOff val="25000"/>
                  </a:prstClr>
                </a:solidFill>
              </a:rPr>
              <a:t> </a:t>
            </a:r>
            <a:br>
              <a:rPr lang="el-GR" sz="2600" dirty="0" smtClean="0">
                <a:solidFill>
                  <a:prstClr val="black">
                    <a:lumMod val="75000"/>
                    <a:lumOff val="25000"/>
                  </a:prstClr>
                </a:solidFill>
              </a:rPr>
            </a:br>
            <a:r>
              <a:rPr lang="el-GR" sz="2600" dirty="0" smtClean="0">
                <a:solidFill>
                  <a:prstClr val="black">
                    <a:lumMod val="75000"/>
                    <a:lumOff val="25000"/>
                  </a:prstClr>
                </a:solidFill>
              </a:rPr>
              <a:t/>
            </a:r>
            <a:br>
              <a:rPr lang="el-GR" sz="2600" dirty="0" smtClean="0">
                <a:solidFill>
                  <a:prstClr val="black">
                    <a:lumMod val="75000"/>
                    <a:lumOff val="25000"/>
                  </a:prstClr>
                </a:solidFill>
              </a:rPr>
            </a:br>
            <a:r>
              <a:rPr lang="el-GR" sz="2600" dirty="0" smtClean="0">
                <a:solidFill>
                  <a:prstClr val="black">
                    <a:lumMod val="75000"/>
                    <a:lumOff val="25000"/>
                  </a:prstClr>
                </a:solidFill>
              </a:rPr>
              <a:t/>
            </a:r>
            <a:br>
              <a:rPr lang="el-GR" sz="2600" dirty="0" smtClean="0">
                <a:solidFill>
                  <a:prstClr val="black">
                    <a:lumMod val="75000"/>
                    <a:lumOff val="25000"/>
                  </a:prstClr>
                </a:solidFill>
              </a:rPr>
            </a:br>
            <a:r>
              <a:rPr lang="el-GR" sz="2600" dirty="0" smtClean="0">
                <a:solidFill>
                  <a:prstClr val="black">
                    <a:lumMod val="75000"/>
                    <a:lumOff val="25000"/>
                  </a:prstClr>
                </a:solidFill>
              </a:rPr>
              <a:t/>
            </a:r>
            <a:br>
              <a:rPr lang="el-GR" sz="2600" dirty="0" smtClean="0">
                <a:solidFill>
                  <a:prstClr val="black">
                    <a:lumMod val="75000"/>
                    <a:lumOff val="25000"/>
                  </a:prstClr>
                </a:solidFill>
              </a:rPr>
            </a:br>
            <a:r>
              <a:rPr lang="el-GR" sz="2600" dirty="0" smtClean="0">
                <a:solidFill>
                  <a:prstClr val="black">
                    <a:lumMod val="75000"/>
                    <a:lumOff val="25000"/>
                  </a:prstClr>
                </a:solidFill>
              </a:rPr>
              <a:t/>
            </a:r>
            <a:br>
              <a:rPr lang="el-GR" sz="2600" dirty="0" smtClean="0">
                <a:solidFill>
                  <a:prstClr val="black">
                    <a:lumMod val="75000"/>
                    <a:lumOff val="25000"/>
                  </a:prstClr>
                </a:solidFill>
              </a:rPr>
            </a:br>
            <a:r>
              <a:rPr lang="el-GR" sz="2600" dirty="0" smtClean="0">
                <a:solidFill>
                  <a:prstClr val="black">
                    <a:lumMod val="75000"/>
                    <a:lumOff val="25000"/>
                  </a:prstClr>
                </a:solidFill>
              </a:rPr>
              <a:t>        </a:t>
            </a:r>
            <a:r>
              <a:rPr lang="en-US" sz="2600" b="1" dirty="0" smtClean="0">
                <a:solidFill>
                  <a:prstClr val="black">
                    <a:lumMod val="75000"/>
                    <a:lumOff val="25000"/>
                  </a:prstClr>
                </a:solidFill>
                <a:latin typeface="Calibri" pitchFamily="34" charset="0"/>
              </a:rPr>
              <a:t> </a:t>
            </a:r>
            <a:r>
              <a:rPr lang="el-GR" sz="2600" b="1" dirty="0" smtClean="0">
                <a:solidFill>
                  <a:prstClr val="black">
                    <a:lumMod val="75000"/>
                    <a:lumOff val="25000"/>
                  </a:prstClr>
                </a:solidFill>
                <a:latin typeface="Calibri" pitchFamily="34" charset="0"/>
              </a:rPr>
              <a:t>ΑΙΤΗΣΕΙΣ ΜΕ ΑΝΑΛΥΤΙΚΗ ΚΑΤΑΣΤΑΣΗ ΤΕΜΑΧΙΩΝ</a:t>
            </a:r>
            <a:endParaRPr lang="el-GR" b="1" dirty="0">
              <a:solidFill>
                <a:schemeClr val="tx1">
                  <a:lumMod val="75000"/>
                  <a:lumOff val="25000"/>
                </a:schemeClr>
              </a:solidFill>
              <a:latin typeface="Calibri" pitchFamily="34" charset="0"/>
              <a:cs typeface="Calibri" pitchFamily="34" charset="0"/>
            </a:endParaRPr>
          </a:p>
        </p:txBody>
      </p:sp>
      <p:sp>
        <p:nvSpPr>
          <p:cNvPr id="3" name="Content Placeholder 2"/>
          <p:cNvSpPr>
            <a:spLocks noGrp="1"/>
          </p:cNvSpPr>
          <p:nvPr>
            <p:ph sz="quarter" idx="1"/>
          </p:nvPr>
        </p:nvSpPr>
        <p:spPr>
          <a:xfrm>
            <a:off x="539552" y="2708920"/>
            <a:ext cx="8147248" cy="3816424"/>
          </a:xfrm>
        </p:spPr>
        <p:txBody>
          <a:bodyPr/>
          <a:lstStyle/>
          <a:p>
            <a:pPr>
              <a:buNone/>
            </a:pPr>
            <a:r>
              <a:rPr lang="el-GR" dirty="0" smtClean="0">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55576" y="1196752"/>
            <a:ext cx="8064896" cy="1754326"/>
          </a:xfrm>
          <a:prstGeom prst="rect">
            <a:avLst/>
          </a:prstGeom>
          <a:noFill/>
        </p:spPr>
        <p:txBody>
          <a:bodyPr wrap="square" rtlCol="0">
            <a:spAutoFit/>
          </a:bodyPr>
          <a:lstStyle/>
          <a:p>
            <a:pPr algn="just"/>
            <a:r>
              <a:rPr lang="el-GR" dirty="0" smtClean="0"/>
              <a:t> </a:t>
            </a:r>
            <a:r>
              <a:rPr lang="el-GR" dirty="0" smtClean="0">
                <a:latin typeface="Calibri" pitchFamily="34" charset="0"/>
                <a:cs typeface="Calibri" pitchFamily="34" charset="0"/>
              </a:rPr>
              <a:t>Η κατάσταση παρουσιάζει τις αιτήσεις που έχετε υποβάλει και για τις οποίες έχει δημιουργηθεί ΑΚΤ. Προς διευκόλυνση σας παρουσιάζονται και τα στοιχεία επικοινωνίας του αιτητή.</a:t>
            </a:r>
            <a:endParaRPr lang="en-US" dirty="0" smtClean="0">
              <a:latin typeface="Calibri" pitchFamily="34" charset="0"/>
              <a:cs typeface="Calibri" pitchFamily="34" charset="0"/>
            </a:endParaRPr>
          </a:p>
          <a:p>
            <a:pPr algn="just"/>
            <a:r>
              <a:rPr lang="en-US" dirty="0" smtClean="0">
                <a:latin typeface="Calibri" pitchFamily="34" charset="0"/>
                <a:cs typeface="Calibri" pitchFamily="34" charset="0"/>
              </a:rPr>
              <a:t>Η κατάσταση αυτή ενημερώνεται κάθε φορά που δημιουργείται ΑΚΤ για μια αίτηση, δηλαδή ενδέχεται να τροποποιείται σε τακτά χρονικά διαστήματα. </a:t>
            </a:r>
          </a:p>
          <a:p>
            <a:endParaRPr lang="en-US" dirty="0"/>
          </a:p>
        </p:txBody>
      </p:sp>
      <p:sp>
        <p:nvSpPr>
          <p:cNvPr id="8" name="Chevron 7"/>
          <p:cNvSpPr/>
          <p:nvPr/>
        </p:nvSpPr>
        <p:spPr>
          <a:xfrm>
            <a:off x="179512" y="1268760"/>
            <a:ext cx="648072" cy="2880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atin typeface="Calibri" pitchFamily="34" charset="0"/>
              <a:cs typeface="Calibri" pitchFamily="34" charset="0"/>
            </a:endParaRPr>
          </a:p>
        </p:txBody>
      </p:sp>
      <p:pic>
        <p:nvPicPr>
          <p:cNvPr id="9219" name="Picture 3"/>
          <p:cNvPicPr>
            <a:picLocks noChangeAspect="1" noChangeArrowheads="1"/>
          </p:cNvPicPr>
          <p:nvPr/>
        </p:nvPicPr>
        <p:blipFill>
          <a:blip r:embed="rId3" cstate="print"/>
          <a:srcRect/>
          <a:stretch>
            <a:fillRect/>
          </a:stretch>
        </p:blipFill>
        <p:spPr bwMode="auto">
          <a:xfrm>
            <a:off x="827584" y="2996952"/>
            <a:ext cx="7319234" cy="35758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Autofit/>
          </a:bodyPr>
          <a:lstStyle/>
          <a:p>
            <a:pPr algn="ctr"/>
            <a:r>
              <a:rPr lang="el-GR" sz="2800" dirty="0" smtClean="0">
                <a:solidFill>
                  <a:schemeClr val="tx1">
                    <a:lumMod val="75000"/>
                    <a:lumOff val="25000"/>
                  </a:schemeClr>
                </a:solidFill>
              </a:rPr>
              <a:t/>
            </a:r>
            <a:br>
              <a:rPr lang="el-GR" sz="2800" dirty="0" smtClean="0">
                <a:solidFill>
                  <a:schemeClr val="tx1">
                    <a:lumMod val="75000"/>
                    <a:lumOff val="25000"/>
                  </a:schemeClr>
                </a:solidFill>
              </a:rPr>
            </a:br>
            <a:r>
              <a:rPr lang="el-GR" sz="2800" dirty="0" smtClean="0">
                <a:solidFill>
                  <a:schemeClr val="tx1">
                    <a:lumMod val="75000"/>
                    <a:lumOff val="25000"/>
                  </a:schemeClr>
                </a:solidFill>
              </a:rPr>
              <a:t/>
            </a:r>
            <a:br>
              <a:rPr lang="el-GR" sz="2800" dirty="0" smtClean="0">
                <a:solidFill>
                  <a:schemeClr val="tx1">
                    <a:lumMod val="75000"/>
                    <a:lumOff val="25000"/>
                  </a:schemeClr>
                </a:solidFill>
              </a:rPr>
            </a:br>
            <a:r>
              <a:rPr lang="el-GR" sz="2800" dirty="0" smtClean="0">
                <a:solidFill>
                  <a:schemeClr val="tx1">
                    <a:lumMod val="75000"/>
                    <a:lumOff val="25000"/>
                  </a:schemeClr>
                </a:solidFill>
              </a:rPr>
              <a:t/>
            </a:r>
            <a:br>
              <a:rPr lang="el-GR" sz="2800" dirty="0" smtClean="0">
                <a:solidFill>
                  <a:schemeClr val="tx1">
                    <a:lumMod val="75000"/>
                    <a:lumOff val="25000"/>
                  </a:schemeClr>
                </a:solidFill>
              </a:rPr>
            </a:br>
            <a:r>
              <a:rPr lang="el-GR" sz="2800" dirty="0" smtClean="0">
                <a:solidFill>
                  <a:schemeClr val="tx1">
                    <a:lumMod val="75000"/>
                    <a:lumOff val="25000"/>
                  </a:schemeClr>
                </a:solidFill>
              </a:rPr>
              <a:t/>
            </a:r>
            <a:br>
              <a:rPr lang="el-GR" sz="2800" dirty="0" smtClean="0">
                <a:solidFill>
                  <a:schemeClr val="tx1">
                    <a:lumMod val="75000"/>
                    <a:lumOff val="25000"/>
                  </a:schemeClr>
                </a:solidFill>
              </a:rPr>
            </a:br>
            <a:r>
              <a:rPr lang="el-GR" sz="2800" dirty="0" smtClean="0">
                <a:solidFill>
                  <a:schemeClr val="tx1">
                    <a:lumMod val="75000"/>
                    <a:lumOff val="25000"/>
                  </a:schemeClr>
                </a:solidFill>
              </a:rPr>
              <a:t/>
            </a:r>
            <a:br>
              <a:rPr lang="el-GR" sz="2800" dirty="0" smtClean="0">
                <a:solidFill>
                  <a:schemeClr val="tx1">
                    <a:lumMod val="75000"/>
                    <a:lumOff val="25000"/>
                  </a:schemeClr>
                </a:solidFill>
              </a:rPr>
            </a:br>
            <a:r>
              <a:rPr lang="en-US" sz="2800" dirty="0" smtClean="0">
                <a:solidFill>
                  <a:schemeClr val="tx1">
                    <a:lumMod val="75000"/>
                    <a:lumOff val="25000"/>
                  </a:schemeClr>
                </a:solidFill>
                <a:latin typeface="Calibri" pitchFamily="34" charset="0"/>
                <a:cs typeface="Calibri" pitchFamily="34" charset="0"/>
              </a:rPr>
              <a:t> </a:t>
            </a:r>
            <a:r>
              <a:rPr lang="el-GR" sz="2800" dirty="0" smtClean="0">
                <a:solidFill>
                  <a:schemeClr val="tx1">
                    <a:lumMod val="75000"/>
                    <a:lumOff val="25000"/>
                  </a:schemeClr>
                </a:solidFill>
                <a:latin typeface="Calibri" pitchFamily="34" charset="0"/>
                <a:cs typeface="Calibri" pitchFamily="34" charset="0"/>
              </a:rPr>
              <a:t>      </a:t>
            </a:r>
            <a:r>
              <a:rPr lang="el-GR" sz="2800" b="1" dirty="0" smtClean="0">
                <a:solidFill>
                  <a:schemeClr val="tx1">
                    <a:lumMod val="75000"/>
                    <a:lumOff val="25000"/>
                  </a:schemeClr>
                </a:solidFill>
                <a:latin typeface="Calibri" pitchFamily="34" charset="0"/>
              </a:rPr>
              <a:t>ΑΝΑΛΥΤΙΚΗ ΚΑΤΑΣΤΑΣΗ ΤΕΜΑΧΙΩΝ</a:t>
            </a:r>
            <a:r>
              <a:rPr lang="en-US" sz="2800" b="1" dirty="0" smtClean="0">
                <a:solidFill>
                  <a:schemeClr val="tx1">
                    <a:lumMod val="75000"/>
                    <a:lumOff val="25000"/>
                  </a:schemeClr>
                </a:solidFill>
                <a:latin typeface="Calibri" pitchFamily="34" charset="0"/>
              </a:rPr>
              <a:t> </a:t>
            </a:r>
            <a:r>
              <a:rPr lang="el-GR" sz="2800" b="1" dirty="0" smtClean="0">
                <a:solidFill>
                  <a:schemeClr val="tx1">
                    <a:lumMod val="75000"/>
                    <a:lumOff val="25000"/>
                  </a:schemeClr>
                </a:solidFill>
                <a:latin typeface="Calibri" pitchFamily="34" charset="0"/>
              </a:rPr>
              <a:t>ΑΙΤΗΤΗ</a:t>
            </a:r>
            <a:endParaRPr lang="el-GR" sz="2800" b="1" dirty="0">
              <a:solidFill>
                <a:schemeClr val="tx1">
                  <a:lumMod val="75000"/>
                  <a:lumOff val="25000"/>
                </a:schemeClr>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112568"/>
          </a:xfrm>
        </p:spPr>
        <p:txBody>
          <a:bodyPr/>
          <a:lstStyle/>
          <a:p>
            <a:pPr>
              <a:buNone/>
            </a:pPr>
            <a:r>
              <a:rPr lang="el-GR" dirty="0" smtClean="0">
                <a:latin typeface="+mj-lt"/>
              </a:rPr>
              <a:t>                </a:t>
            </a:r>
          </a:p>
          <a:p>
            <a:pPr>
              <a:buNone/>
            </a:pPr>
            <a:endParaRPr lang="el-GR" sz="1800" dirty="0" smtClean="0">
              <a:latin typeface="Calibri" pitchFamily="34" charset="0"/>
            </a:endParaRPr>
          </a:p>
          <a:p>
            <a:pPr algn="just">
              <a:buNone/>
            </a:pPr>
            <a:r>
              <a:rPr lang="el-GR" sz="1800" dirty="0" smtClean="0">
                <a:latin typeface="Calibri" pitchFamily="34" charset="0"/>
              </a:rPr>
              <a:t>Από το </a:t>
            </a:r>
            <a:r>
              <a:rPr lang="en-US" sz="1800" dirty="0" smtClean="0">
                <a:latin typeface="Calibri" pitchFamily="34" charset="0"/>
              </a:rPr>
              <a:t>MENOY </a:t>
            </a:r>
            <a:r>
              <a:rPr lang="el-GR" sz="1800" dirty="0" smtClean="0">
                <a:latin typeface="Calibri" pitchFamily="34" charset="0"/>
              </a:rPr>
              <a:t>στα αριστερά της σελίδας, πατήστε </a:t>
            </a:r>
            <a:r>
              <a:rPr lang="el-GR" sz="1800" b="1" dirty="0" smtClean="0">
                <a:latin typeface="Calibri" pitchFamily="34" charset="0"/>
              </a:rPr>
              <a:t>Αίτηση Εκταρικών Επιδοτήσεων </a:t>
            </a:r>
            <a:r>
              <a:rPr lang="el-GR" sz="1800" dirty="0" smtClean="0">
                <a:latin typeface="Calibri" pitchFamily="34" charset="0"/>
              </a:rPr>
              <a:t>και ζητήστε από τον αιτητή να εισάγει τους δικούς του κωδικούς.</a:t>
            </a:r>
          </a:p>
          <a:p>
            <a:pPr algn="ct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2267744" y="1268760"/>
            <a:ext cx="5616624" cy="646331"/>
          </a:xfrm>
          <a:prstGeom prst="rect">
            <a:avLst/>
          </a:prstGeom>
        </p:spPr>
        <p:txBody>
          <a:bodyPr wrap="square">
            <a:spAutoFit/>
          </a:bodyPr>
          <a:lstStyle/>
          <a:p>
            <a:r>
              <a:rPr lang="el-GR" b="1" dirty="0" smtClean="0">
                <a:latin typeface="Calibri" pitchFamily="34" charset="0"/>
                <a:cs typeface="Calibri" pitchFamily="34" charset="0"/>
              </a:rPr>
              <a:t> Πως μπορώ να δω την αναλυτική κατάσταση τεμαχίων συγκεκριμένου αιτητή</a:t>
            </a:r>
            <a:r>
              <a:rPr lang="en-US" b="1" dirty="0" smtClean="0">
                <a:latin typeface="Calibri" pitchFamily="34" charset="0"/>
                <a:cs typeface="Calibri" pitchFamily="34" charset="0"/>
              </a:rPr>
              <a:t>;</a:t>
            </a:r>
            <a:endParaRPr lang="en-US" dirty="0">
              <a:latin typeface="Calibri" pitchFamily="34" charset="0"/>
              <a:cs typeface="Calibri" pitchFamily="34" charset="0"/>
            </a:endParaRPr>
          </a:p>
        </p:txBody>
      </p:sp>
      <p:pic>
        <p:nvPicPr>
          <p:cNvPr id="11" name="Picture 10" descr="http://t2.gstatic.com/images?q=tbn:ANd9GcRq-Vxo8fQfnvdn2bnhKvgjb00_T1yqkwQvZ_o9bDnEHeEj_D2prg">
            <a:hlinkClick r:id="rId3"/>
          </p:cNvPr>
          <p:cNvPicPr/>
          <p:nvPr/>
        </p:nvPicPr>
        <p:blipFill>
          <a:blip r:embed="rId4" cstate="print"/>
          <a:srcRect/>
          <a:stretch>
            <a:fillRect/>
          </a:stretch>
        </p:blipFill>
        <p:spPr bwMode="auto">
          <a:xfrm>
            <a:off x="1619672" y="1196752"/>
            <a:ext cx="792088" cy="432048"/>
          </a:xfrm>
          <a:prstGeom prst="rect">
            <a:avLst/>
          </a:prstGeom>
          <a:noFill/>
          <a:ln w="9525">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827584" y="2996952"/>
            <a:ext cx="7319234" cy="3384376"/>
          </a:xfrm>
          <a:prstGeom prst="rect">
            <a:avLst/>
          </a:prstGeom>
          <a:ln>
            <a:noFill/>
          </a:ln>
          <a:effectLst>
            <a:outerShdw blurRad="292100" dist="139700" dir="2700000" algn="tl" rotWithShape="0">
              <a:srgbClr val="333333">
                <a:alpha val="65000"/>
              </a:srgbClr>
            </a:outerShdw>
          </a:effectLst>
        </p:spPr>
      </p:pic>
      <p:cxnSp>
        <p:nvCxnSpPr>
          <p:cNvPr id="13" name="Straight Arrow Connector 12"/>
          <p:cNvCxnSpPr/>
          <p:nvPr/>
        </p:nvCxnSpPr>
        <p:spPr>
          <a:xfrm flipH="1" flipV="1">
            <a:off x="2051720" y="3789040"/>
            <a:ext cx="1440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27584" y="3501008"/>
            <a:ext cx="1584176" cy="21602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4017</TotalTime>
  <Words>1115</Words>
  <Application>Microsoft Office PowerPoint</Application>
  <PresentationFormat>On-screen Show (4:3)</PresentationFormat>
  <Paragraphs>250</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Equity</vt:lpstr>
      <vt:lpstr>ΑΝΑΛΥΤΙΚΗ ΚΑΤΑΣΤΑΣΗ ΤΕΜΑΧΙΩΝ (ΑΚΤ) -   ΕΝΙΑΙΑΣ ΑΙΤΗΣΗΣ ΕΚΤΑΡΙΚΩΝ ΕΠΙΔΟΤΗΣΕΩΝ 2013</vt:lpstr>
      <vt:lpstr>ΜΕΡΟΣ Α΄</vt:lpstr>
      <vt:lpstr>             ΕΝΗΜΕΡΩΣΗ ΑΙΤΗΤΩΝ ΚΑΙ ΣΥΜΒΟΥΛΩΝ</vt:lpstr>
      <vt:lpstr>             ΕΝΗΜΕΡΩΣΗ ΑΙΤΗΤΩΝ ΚΑΙ ΣΥΜΒΟΥΛΩΝ</vt:lpstr>
      <vt:lpstr>             ΕΝΗΜΕΡΩΣΗ ΑΙΤΗΤΩΝ ΚΑΙ ΣΥΜΒΟΥΛΩΝ</vt:lpstr>
      <vt:lpstr>ΜΕΡΟΣ B΄</vt:lpstr>
      <vt:lpstr>                ΑΙΤΗΣΕΙΣ ΜΕ ΑΝΑΛΥΤΙΚΗ ΚΑΤΑΣΤΑΣΗ ΤΕΜΑΧΙΩΝ</vt:lpstr>
      <vt:lpstr>               ΑΙΤΗΣΕΙΣ ΜΕ ΑΝΑΛΥΤΙΚΗ ΚΑΤΑΣΤΑΣΗ ΤΕΜΑΧΙΩΝ</vt:lpstr>
      <vt:lpstr>            ΑΝΑΛΥΤΙΚΗ ΚΑΤΑΣΤΑΣΗ ΤΕΜΑΧΙΩΝ ΑΙΤΗΤΗ</vt:lpstr>
      <vt:lpstr>                             ΑΝΑΛΥΤΙΚΗ ΚΑΤΑΣΤΑΣΗ ΤΕΜΑΧΙΩΝ ΑΙΤΗΤΗ</vt:lpstr>
      <vt:lpstr>                             ΑΝΑΛΥΤΙΚΗ ΚΑΤΑΣΤΑΣΗ ΤΕΜΑΧΙΩΝ ΑΙΤΗΤΗ</vt:lpstr>
      <vt:lpstr>                             ΑΝΑΛΥΤΙΚΗ ΚΑΤΑΣΤΑΣΗ ΤΕΜΑΧΙΩΝ ΑΙΤΗΤΗ</vt:lpstr>
      <vt:lpstr>                             ΑΝΑΛΥΤΙΚΗ ΚΑΤΑΣΤΑΣΗ ΤΕΜΑΧΙΩΝ ΑΙΤΗΤΗ</vt:lpstr>
      <vt:lpstr>                             ΑΝΑΛΥΤΙΚΗ ΚΑΤΑΣΤΑΣΗ ΤΕΜΑΧΙΩΝ ΑΙΤΗΤΗ</vt:lpstr>
      <vt:lpstr>                             ΑΝΑΛΥΤΙΚΗ ΚΑΤΑΣΤΑΣΗ ΤΕΜΑΧΙΩΝ ΑΙΤΗΤΗ</vt:lpstr>
      <vt:lpstr>                             ΑΝΑΛΥΤΙΚΗ ΚΑΤΑΣΤΑΣΗ ΤΕΜΑΧΙΩΝ ΑΙΤΗΤΗ</vt:lpstr>
      <vt:lpstr>                             ΑΝΑΛΥΤΙΚΗ ΚΑΤΑΣΤΑΣΗ ΤΕΜΑΧΙΩΝ ΑΙΤΗΤΗ</vt:lpstr>
      <vt:lpstr>                             ΑΝΑΛΥΤΙΚΗ ΚΑΤΑΣΤΑΣΗ ΤΕΜΑΧΙΩΝ ΑΙΤΗΤΗ</vt:lpstr>
      <vt:lpstr>ΜΕΡΟΣ Γ΄</vt:lpstr>
      <vt:lpstr>ΑΙΤΗΜΑΤΑ ΕΠΑΝΕΞΕΤΑΣΗΣ</vt:lpstr>
      <vt:lpstr>ΑΙΤΗΜΑΤΑ ΕΠΑΝΕΞΕΤΑΣΗΣ</vt:lpstr>
      <vt:lpstr>ΜΕΡΟΣ Δ΄</vt:lpstr>
      <vt:lpstr>             ΑΝΑΛΥΤΙΚΗ ΚΑΤΑΣΤΑΣΗ ΠΛΗΡΩΜΩΝ ΣΧΕΔΙΟΥ ΕΚΤΑΡΙΚΩΝ  ΕΠΙΔΟΤΗΣΕΩΝ ΚΑΙ ΜΕΤΡΟΥ 2.1</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ΕΚΠΑΙΔΕΥΣΗ ΣΥΜΒΟΥΛΩΝ</dc:title>
  <dc:creator>dpieri</dc:creator>
  <cp:lastModifiedBy>mlytra</cp:lastModifiedBy>
  <cp:revision>423</cp:revision>
  <dcterms:created xsi:type="dcterms:W3CDTF">2013-01-30T09:11:29Z</dcterms:created>
  <dcterms:modified xsi:type="dcterms:W3CDTF">2013-10-02T10:38:34Z</dcterms:modified>
</cp:coreProperties>
</file>